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0" r:id="rId23"/>
    <p:sldId id="278" r:id="rId24"/>
    <p:sldId id="279" r:id="rId25"/>
    <p:sldId id="283" r:id="rId26"/>
    <p:sldId id="281" r:id="rId27"/>
    <p:sldId id="282" r:id="rId28"/>
    <p:sldId id="284" r:id="rId29"/>
    <p:sldId id="287" r:id="rId30"/>
    <p:sldId id="288" r:id="rId31"/>
    <p:sldId id="286" r:id="rId32"/>
    <p:sldId id="285" r:id="rId33"/>
    <p:sldId id="289" r:id="rId34"/>
    <p:sldId id="291" r:id="rId35"/>
    <p:sldId id="290" r:id="rId36"/>
    <p:sldId id="292" r:id="rId37"/>
    <p:sldId id="293" r:id="rId38"/>
    <p:sldId id="296" r:id="rId39"/>
    <p:sldId id="299" r:id="rId40"/>
    <p:sldId id="300" r:id="rId41"/>
    <p:sldId id="301" r:id="rId42"/>
    <p:sldId id="302" r:id="rId43"/>
    <p:sldId id="303"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56075" autoAdjust="0"/>
  </p:normalViewPr>
  <p:slideViewPr>
    <p:cSldViewPr snapToGrid="0">
      <p:cViewPr>
        <p:scale>
          <a:sx n="80" d="100"/>
          <a:sy n="80" d="100"/>
        </p:scale>
        <p:origin x="3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E15ED-1D7A-4E7A-8B56-C050F0A59B4F}" type="datetimeFigureOut">
              <a:rPr lang="en-GB" smtClean="0"/>
              <a:t>03/11/2023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29514A-76E4-4AFA-A57B-A89279A6C0B4}" type="slidenum">
              <a:rPr lang="en-GB" smtClean="0"/>
              <a:t>‹#›</a:t>
            </a:fld>
            <a:endParaRPr lang="en-GB"/>
          </a:p>
        </p:txBody>
      </p:sp>
    </p:spTree>
    <p:extLst>
      <p:ext uri="{BB962C8B-B14F-4D97-AF65-F5344CB8AC3E}">
        <p14:creationId xmlns:p14="http://schemas.microsoft.com/office/powerpoint/2010/main" val="1618535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a policy that provides information on who is authorized to access a resource and an access list implemented on a firewall to limit access to a resource are two types of access controls. In this case, the policy would be an administrative access control, whereas the access list would be a technical or logical access control.</a:t>
            </a:r>
            <a:endParaRPr lang="en-GB" dirty="0"/>
          </a:p>
          <a:p>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t>13</a:t>
            </a:fld>
            <a:endParaRPr lang="en-GB"/>
          </a:p>
        </p:txBody>
      </p:sp>
    </p:spTree>
    <p:extLst>
      <p:ext uri="{BB962C8B-B14F-4D97-AF65-F5344CB8AC3E}">
        <p14:creationId xmlns:p14="http://schemas.microsoft.com/office/powerpoint/2010/main" val="4202468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With discretionary access controls, authorization is decided by the owner of the object.</a:t>
            </a:r>
          </a:p>
          <a:p>
            <a:pPr marL="228600" indent="-228600">
              <a:buFont typeface="+mj-lt"/>
              <a:buAutoNum type="arabicPeriod"/>
            </a:pPr>
            <a:r>
              <a:rPr lang="en-US" dirty="0"/>
              <a:t>In a DAC system, access permissions are associated with the object.</a:t>
            </a:r>
          </a:p>
          <a:p>
            <a:pPr marL="228600" indent="-228600">
              <a:buFont typeface="+mj-lt"/>
              <a:buAutoNum type="arabicPeriod"/>
            </a:pPr>
            <a:r>
              <a:rPr lang="en-US" dirty="0"/>
              <a:t>Access control is usually enforced with access control lists.</a:t>
            </a:r>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t>23</a:t>
            </a:fld>
            <a:endParaRPr lang="en-GB"/>
          </a:p>
        </p:txBody>
      </p:sp>
    </p:spTree>
    <p:extLst>
      <p:ext uri="{BB962C8B-B14F-4D97-AF65-F5344CB8AC3E}">
        <p14:creationId xmlns:p14="http://schemas.microsoft.com/office/powerpoint/2010/main" val="2317233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With mandatory access controls, the operating system or policy enforcer decides on whether to grant access.</a:t>
            </a:r>
          </a:p>
          <a:p>
            <a:pPr marL="228600" indent="-228600">
              <a:buFont typeface="+mj-lt"/>
              <a:buAutoNum type="arabicPeriod"/>
            </a:pPr>
            <a:r>
              <a:rPr lang="en-US" dirty="0"/>
              <a:t>The data owner does not have control and cannot decide to grant access to a resource.</a:t>
            </a:r>
          </a:p>
          <a:p>
            <a:pPr marL="228600" indent="-228600">
              <a:buFont typeface="+mj-lt"/>
              <a:buAutoNum type="arabicPeriod"/>
            </a:pPr>
            <a:r>
              <a:rPr lang="en-US" dirty="0"/>
              <a:t>The security policy is enforced by using security labels.</a:t>
            </a:r>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t>27</a:t>
            </a:fld>
            <a:endParaRPr lang="en-GB"/>
          </a:p>
        </p:txBody>
      </p:sp>
    </p:spTree>
    <p:extLst>
      <p:ext uri="{BB962C8B-B14F-4D97-AF65-F5344CB8AC3E}">
        <p14:creationId xmlns:p14="http://schemas.microsoft.com/office/powerpoint/2010/main" val="2596314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RBAC model offers higher scalability than a DAC-based system, in complex organizations the RBAC model would lead to a great expansion of roles, which would increase the administration and management burden. This is one of the drawbacks of this model.</a:t>
            </a:r>
            <a:endParaRPr lang="en-GB" dirty="0"/>
          </a:p>
        </p:txBody>
      </p:sp>
      <p:sp>
        <p:nvSpPr>
          <p:cNvPr id="4" name="Slide Number Placeholder 3"/>
          <p:cNvSpPr>
            <a:spLocks noGrp="1"/>
          </p:cNvSpPr>
          <p:nvPr>
            <p:ph type="sldNum" sz="quarter" idx="5"/>
          </p:nvPr>
        </p:nvSpPr>
        <p:spPr/>
        <p:txBody>
          <a:bodyPr/>
          <a:lstStyle/>
          <a:p>
            <a:fld id="{1229514A-76E4-4AFA-A57B-A89279A6C0B4}" type="slidenum">
              <a:rPr lang="en-GB" smtClean="0"/>
              <a:t>36</a:t>
            </a:fld>
            <a:endParaRPr lang="en-GB"/>
          </a:p>
        </p:txBody>
      </p:sp>
    </p:spTree>
    <p:extLst>
      <p:ext uri="{BB962C8B-B14F-4D97-AF65-F5344CB8AC3E}">
        <p14:creationId xmlns:p14="http://schemas.microsoft.com/office/powerpoint/2010/main" val="257599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96667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37247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65063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016979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76793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51010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9966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7578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86523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69917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801431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01/11/2023</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557168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01/11/2023</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207196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01/11/2023</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56261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11971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4794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01/11/2023</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81709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698-AD8C-419F-B746-D7EB96BE9BED}"/>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55E45098-A3DF-4DF5-8DFC-287D91E43655}"/>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951809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E9B7-A296-4807-9F46-17560215E39E}"/>
              </a:ext>
            </a:extLst>
          </p:cNvPr>
          <p:cNvSpPr>
            <a:spLocks noGrp="1"/>
          </p:cNvSpPr>
          <p:nvPr>
            <p:ph type="title"/>
          </p:nvPr>
        </p:nvSpPr>
        <p:spPr>
          <a:xfrm>
            <a:off x="2592925" y="624110"/>
            <a:ext cx="8911687" cy="740666"/>
          </a:xfrm>
        </p:spPr>
        <p:txBody>
          <a:bodyPr/>
          <a:lstStyle/>
          <a:p>
            <a:r>
              <a:rPr lang="en-GB" dirty="0"/>
              <a:t>Access Control Policy</a:t>
            </a:r>
          </a:p>
        </p:txBody>
      </p:sp>
      <p:sp>
        <p:nvSpPr>
          <p:cNvPr id="3" name="Content Placeholder 2">
            <a:extLst>
              <a:ext uri="{FF2B5EF4-FFF2-40B4-BE49-F238E27FC236}">
                <a16:creationId xmlns:a16="http://schemas.microsoft.com/office/drawing/2014/main" id="{C8335428-18B7-4AAF-9776-A0D36651B34F}"/>
              </a:ext>
            </a:extLst>
          </p:cNvPr>
          <p:cNvSpPr>
            <a:spLocks noGrp="1"/>
          </p:cNvSpPr>
          <p:nvPr>
            <p:ph idx="1"/>
          </p:nvPr>
        </p:nvSpPr>
        <p:spPr>
          <a:xfrm>
            <a:off x="2329904" y="1364776"/>
            <a:ext cx="8915400" cy="3777622"/>
          </a:xfrm>
        </p:spPr>
        <p:txBody>
          <a:bodyPr>
            <a:normAutofit/>
          </a:bodyPr>
          <a:lstStyle/>
          <a:p>
            <a:pPr lvl="1" algn="just"/>
            <a:r>
              <a:rPr lang="en-US" dirty="0"/>
              <a:t>Data in motion refers to data moving between two parties, meaning it is in transit. When in this state, the data is subject to higher risk because it goes outside of the security perimeter where the data owner might not have control. End-to-end encryption and VPN technologies are usually used to protect data in motion.</a:t>
            </a:r>
          </a:p>
          <a:p>
            <a:pPr lvl="1" algn="just"/>
            <a:endParaRPr lang="en-US" dirty="0"/>
          </a:p>
          <a:p>
            <a:pPr lvl="1" algn="just"/>
            <a:r>
              <a:rPr lang="en-US" dirty="0"/>
              <a:t>Data in use refers to data being processed by applications or programs and stored in a temporary or volatile memory such as random access memory (RAM), a CPU register, and so on.</a:t>
            </a:r>
            <a:endParaRPr lang="en-GB" dirty="0"/>
          </a:p>
          <a:p>
            <a:pPr algn="just"/>
            <a:endParaRPr lang="en-GB" dirty="0"/>
          </a:p>
        </p:txBody>
      </p:sp>
    </p:spTree>
    <p:extLst>
      <p:ext uri="{BB962C8B-B14F-4D97-AF65-F5344CB8AC3E}">
        <p14:creationId xmlns:p14="http://schemas.microsoft.com/office/powerpoint/2010/main" val="975429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8886-0762-45D0-81ED-F32C5BEBE16D}"/>
              </a:ext>
            </a:extLst>
          </p:cNvPr>
          <p:cNvSpPr>
            <a:spLocks noGrp="1"/>
          </p:cNvSpPr>
          <p:nvPr>
            <p:ph type="title"/>
          </p:nvPr>
        </p:nvSpPr>
        <p:spPr>
          <a:xfrm>
            <a:off x="2592925" y="351155"/>
            <a:ext cx="8911687" cy="754314"/>
          </a:xfrm>
        </p:spPr>
        <p:txBody>
          <a:bodyPr/>
          <a:lstStyle/>
          <a:p>
            <a:r>
              <a:rPr lang="en-GB" dirty="0"/>
              <a:t>Data Disposal</a:t>
            </a:r>
          </a:p>
        </p:txBody>
      </p:sp>
      <p:sp>
        <p:nvSpPr>
          <p:cNvPr id="3" name="Content Placeholder 2">
            <a:extLst>
              <a:ext uri="{FF2B5EF4-FFF2-40B4-BE49-F238E27FC236}">
                <a16:creationId xmlns:a16="http://schemas.microsoft.com/office/drawing/2014/main" id="{6C9F4BFC-FBA1-4F9B-9472-FD87B3232FAE}"/>
              </a:ext>
            </a:extLst>
          </p:cNvPr>
          <p:cNvSpPr>
            <a:spLocks noGrp="1"/>
          </p:cNvSpPr>
          <p:nvPr>
            <p:ph idx="1"/>
          </p:nvPr>
        </p:nvSpPr>
        <p:spPr>
          <a:xfrm>
            <a:off x="2589212" y="1105469"/>
            <a:ext cx="8915400" cy="4805753"/>
          </a:xfrm>
        </p:spPr>
        <p:txBody>
          <a:bodyPr>
            <a:normAutofit/>
          </a:bodyPr>
          <a:lstStyle/>
          <a:p>
            <a:pPr algn="just"/>
            <a:r>
              <a:rPr lang="en-US" dirty="0"/>
              <a:t>An access control process should include information on how to dispose of an asset or data once it is not needed anymore, as defined by the organization’s data retention policy.</a:t>
            </a:r>
          </a:p>
          <a:p>
            <a:pPr algn="just"/>
            <a:endParaRPr lang="en-US" dirty="0"/>
          </a:p>
          <a:p>
            <a:pPr algn="just"/>
            <a:r>
              <a:rPr lang="en-US" dirty="0"/>
              <a:t>Data disposal may take several steps and use different technology. </a:t>
            </a:r>
          </a:p>
          <a:p>
            <a:pPr algn="just"/>
            <a:endParaRPr lang="en-US" dirty="0"/>
          </a:p>
          <a:p>
            <a:pPr algn="just"/>
            <a:r>
              <a:rPr lang="en-US" dirty="0"/>
              <a:t>In fact, having a strong process for disposing data is equally important as setting up a process to protect the data when still in use. For example, one type of technique malicious actors use is called dumpster diving. </a:t>
            </a:r>
          </a:p>
          <a:p>
            <a:pPr algn="just"/>
            <a:endParaRPr lang="en-US" dirty="0"/>
          </a:p>
          <a:p>
            <a:pPr algn="just"/>
            <a:r>
              <a:rPr lang="en-US" dirty="0"/>
              <a:t>In simple terms, dumpster divers try to find useful information for an attack by looking in the trash, hoping to find useful documents, network diagrams, and even passwords to access systems.</a:t>
            </a:r>
            <a:endParaRPr lang="en-GB" dirty="0"/>
          </a:p>
        </p:txBody>
      </p:sp>
    </p:spTree>
    <p:extLst>
      <p:ext uri="{BB962C8B-B14F-4D97-AF65-F5344CB8AC3E}">
        <p14:creationId xmlns:p14="http://schemas.microsoft.com/office/powerpoint/2010/main" val="3896016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5EDD-8B28-42C2-A981-9391657EAEDD}"/>
              </a:ext>
            </a:extLst>
          </p:cNvPr>
          <p:cNvSpPr>
            <a:spLocks noGrp="1"/>
          </p:cNvSpPr>
          <p:nvPr>
            <p:ph type="title"/>
          </p:nvPr>
        </p:nvSpPr>
        <p:spPr>
          <a:xfrm>
            <a:off x="2592925" y="219760"/>
            <a:ext cx="8911687" cy="727018"/>
          </a:xfrm>
        </p:spPr>
        <p:txBody>
          <a:bodyPr/>
          <a:lstStyle/>
          <a:p>
            <a:r>
              <a:rPr lang="en-GB" dirty="0"/>
              <a:t>Data Disposal</a:t>
            </a:r>
          </a:p>
        </p:txBody>
      </p:sp>
      <p:sp>
        <p:nvSpPr>
          <p:cNvPr id="3" name="Content Placeholder 2">
            <a:extLst>
              <a:ext uri="{FF2B5EF4-FFF2-40B4-BE49-F238E27FC236}">
                <a16:creationId xmlns:a16="http://schemas.microsoft.com/office/drawing/2014/main" id="{D04250FD-FD14-4A37-A9AA-E5BBC8DD7041}"/>
              </a:ext>
            </a:extLst>
          </p:cNvPr>
          <p:cNvSpPr>
            <a:spLocks noGrp="1"/>
          </p:cNvSpPr>
          <p:nvPr>
            <p:ph idx="1"/>
          </p:nvPr>
        </p:nvSpPr>
        <p:spPr>
          <a:xfrm>
            <a:off x="2589212" y="1228299"/>
            <a:ext cx="8915400" cy="4682923"/>
          </a:xfrm>
        </p:spPr>
        <p:txBody>
          <a:bodyPr>
            <a:normAutofit/>
          </a:bodyPr>
          <a:lstStyle/>
          <a:p>
            <a:pPr algn="just"/>
            <a:r>
              <a:rPr lang="en-US" dirty="0"/>
              <a:t>Depending on the classification level, data may be subject to sanitization before it can be disposed. </a:t>
            </a:r>
          </a:p>
          <a:p>
            <a:pPr algn="just"/>
            <a:endParaRPr lang="en-US" dirty="0"/>
          </a:p>
          <a:p>
            <a:pPr algn="just"/>
            <a:r>
              <a:rPr lang="en-US" dirty="0"/>
              <a:t>Sanitization methods include the following: </a:t>
            </a:r>
          </a:p>
          <a:p>
            <a:pPr lvl="1" algn="just"/>
            <a:r>
              <a:rPr lang="en-US" dirty="0"/>
              <a:t>Clearing: This technique should ensure protection against simple and noninvasive data recovery techniques.</a:t>
            </a:r>
          </a:p>
          <a:p>
            <a:pPr lvl="1" algn="just"/>
            <a:r>
              <a:rPr lang="en-US" dirty="0"/>
              <a:t>Purging: This technique should ensure protection against recovery attempts using state-of-the-art laboratory techniques. </a:t>
            </a:r>
          </a:p>
          <a:p>
            <a:pPr lvl="1" algn="just"/>
            <a:r>
              <a:rPr lang="en-US" dirty="0"/>
              <a:t>Destroying: This technique should ensure protection against recovery attempts using state-of-the-art laboratory techniques and should also make the storage media unusable.</a:t>
            </a:r>
            <a:endParaRPr lang="en-GB" dirty="0"/>
          </a:p>
        </p:txBody>
      </p:sp>
    </p:spTree>
    <p:extLst>
      <p:ext uri="{BB962C8B-B14F-4D97-AF65-F5344CB8AC3E}">
        <p14:creationId xmlns:p14="http://schemas.microsoft.com/office/powerpoint/2010/main" val="2808325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DFCF-7098-481C-B6C3-ED0686AA0528}"/>
              </a:ext>
            </a:extLst>
          </p:cNvPr>
          <p:cNvSpPr>
            <a:spLocks noGrp="1"/>
          </p:cNvSpPr>
          <p:nvPr>
            <p:ph type="title"/>
          </p:nvPr>
        </p:nvSpPr>
        <p:spPr/>
        <p:txBody>
          <a:bodyPr/>
          <a:lstStyle/>
          <a:p>
            <a:r>
              <a:rPr lang="en-GB" dirty="0"/>
              <a:t>Types of Access Control</a:t>
            </a:r>
          </a:p>
        </p:txBody>
      </p:sp>
      <p:sp>
        <p:nvSpPr>
          <p:cNvPr id="3" name="Content Placeholder 2">
            <a:extLst>
              <a:ext uri="{FF2B5EF4-FFF2-40B4-BE49-F238E27FC236}">
                <a16:creationId xmlns:a16="http://schemas.microsoft.com/office/drawing/2014/main" id="{6385DC9A-32DD-464A-BDEB-81EC2DC9A92C}"/>
              </a:ext>
            </a:extLst>
          </p:cNvPr>
          <p:cNvSpPr>
            <a:spLocks noGrp="1"/>
          </p:cNvSpPr>
          <p:nvPr>
            <p:ph idx="1"/>
          </p:nvPr>
        </p:nvSpPr>
        <p:spPr/>
        <p:txBody>
          <a:bodyPr/>
          <a:lstStyle/>
          <a:p>
            <a:pPr algn="just"/>
            <a:r>
              <a:rPr lang="en-US" dirty="0"/>
              <a:t>There are several types of access controls. However, they can be classified into three main categories:</a:t>
            </a:r>
          </a:p>
          <a:p>
            <a:pPr lvl="1" algn="just"/>
            <a:r>
              <a:rPr lang="en-US" dirty="0"/>
              <a:t>Administrative controls</a:t>
            </a:r>
          </a:p>
          <a:p>
            <a:pPr lvl="1" algn="just"/>
            <a:r>
              <a:rPr lang="en-US" dirty="0"/>
              <a:t>Physical controls</a:t>
            </a:r>
          </a:p>
          <a:p>
            <a:pPr lvl="1" algn="just"/>
            <a:r>
              <a:rPr lang="en-US" dirty="0"/>
              <a:t>Technical controls</a:t>
            </a:r>
          </a:p>
          <a:p>
            <a:pPr algn="just"/>
            <a:endParaRPr lang="en-US" dirty="0"/>
          </a:p>
          <a:p>
            <a:pPr algn="just"/>
            <a:endParaRPr lang="en-US" dirty="0"/>
          </a:p>
        </p:txBody>
      </p:sp>
    </p:spTree>
    <p:extLst>
      <p:ext uri="{BB962C8B-B14F-4D97-AF65-F5344CB8AC3E}">
        <p14:creationId xmlns:p14="http://schemas.microsoft.com/office/powerpoint/2010/main" val="298091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B363-5A5D-46F4-8F53-9467575AB456}"/>
              </a:ext>
            </a:extLst>
          </p:cNvPr>
          <p:cNvSpPr>
            <a:spLocks noGrp="1"/>
          </p:cNvSpPr>
          <p:nvPr>
            <p:ph type="title"/>
          </p:nvPr>
        </p:nvSpPr>
        <p:spPr>
          <a:xfrm>
            <a:off x="2715755" y="274248"/>
            <a:ext cx="8911687" cy="699723"/>
          </a:xfrm>
        </p:spPr>
        <p:txBody>
          <a:bodyPr>
            <a:normAutofit/>
          </a:bodyPr>
          <a:lstStyle/>
          <a:p>
            <a:r>
              <a:rPr lang="en-GB" dirty="0"/>
              <a:t>Administrative Controls</a:t>
            </a:r>
          </a:p>
        </p:txBody>
      </p:sp>
      <p:sp>
        <p:nvSpPr>
          <p:cNvPr id="3" name="Content Placeholder 2">
            <a:extLst>
              <a:ext uri="{FF2B5EF4-FFF2-40B4-BE49-F238E27FC236}">
                <a16:creationId xmlns:a16="http://schemas.microsoft.com/office/drawing/2014/main" id="{768B09AB-4C47-460C-B7F3-C62AB7AE3EF1}"/>
              </a:ext>
            </a:extLst>
          </p:cNvPr>
          <p:cNvSpPr>
            <a:spLocks noGrp="1"/>
          </p:cNvSpPr>
          <p:nvPr>
            <p:ph idx="1"/>
          </p:nvPr>
        </p:nvSpPr>
        <p:spPr>
          <a:xfrm>
            <a:off x="2589212" y="973971"/>
            <a:ext cx="8915400" cy="5609781"/>
          </a:xfrm>
        </p:spPr>
        <p:txBody>
          <a:bodyPr>
            <a:normAutofit/>
          </a:bodyPr>
          <a:lstStyle/>
          <a:p>
            <a:pPr algn="just"/>
            <a:r>
              <a:rPr lang="en-US" dirty="0"/>
              <a:t>Administrative controls, sometime called management controls, these include the policies, procedures around the definition of access controls, definitions of information classifications, roles and responsibilities, and in general anything that is needed to manage access control from the administrative point of view. </a:t>
            </a:r>
          </a:p>
          <a:p>
            <a:pPr algn="just"/>
            <a:endParaRPr lang="en-US" dirty="0"/>
          </a:p>
          <a:p>
            <a:pPr algn="just"/>
            <a:r>
              <a:rPr lang="en-US" dirty="0"/>
              <a:t>Administrative controls are usually directly overseen by senior management. Administrative controls include the following subcategories:</a:t>
            </a:r>
          </a:p>
          <a:p>
            <a:pPr lvl="1" algn="just"/>
            <a:r>
              <a:rPr lang="en-US" dirty="0"/>
              <a:t>Operational and security policies and procedures</a:t>
            </a:r>
          </a:p>
          <a:p>
            <a:pPr lvl="1" algn="just"/>
            <a:r>
              <a:rPr lang="en-US" dirty="0"/>
              <a:t>Policies around personnel or employee security</a:t>
            </a:r>
          </a:p>
          <a:p>
            <a:pPr lvl="1" algn="just"/>
            <a:r>
              <a:rPr lang="en-US" dirty="0"/>
              <a:t>Security education and training</a:t>
            </a:r>
          </a:p>
          <a:p>
            <a:pPr lvl="1" algn="just"/>
            <a:r>
              <a:rPr lang="en-US" dirty="0"/>
              <a:t>Auditing and monitoring policies</a:t>
            </a:r>
          </a:p>
          <a:p>
            <a:pPr algn="just"/>
            <a:endParaRPr lang="en-US" dirty="0"/>
          </a:p>
          <a:p>
            <a:pPr algn="just"/>
            <a:endParaRPr lang="en-US" dirty="0"/>
          </a:p>
          <a:p>
            <a:pPr algn="just"/>
            <a:endParaRPr lang="en-US" dirty="0"/>
          </a:p>
          <a:p>
            <a:pPr algn="just"/>
            <a:endParaRPr lang="en-US" dirty="0"/>
          </a:p>
          <a:p>
            <a:pPr algn="just"/>
            <a:endParaRPr lang="en-US" dirty="0"/>
          </a:p>
          <a:p>
            <a:pPr lvl="1" algn="just"/>
            <a:endParaRPr lang="en-GB" dirty="0"/>
          </a:p>
        </p:txBody>
      </p:sp>
    </p:spTree>
    <p:extLst>
      <p:ext uri="{BB962C8B-B14F-4D97-AF65-F5344CB8AC3E}">
        <p14:creationId xmlns:p14="http://schemas.microsoft.com/office/powerpoint/2010/main" val="1302597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FF14-A5AA-4465-A5AF-DE0424A96533}"/>
              </a:ext>
            </a:extLst>
          </p:cNvPr>
          <p:cNvSpPr>
            <a:spLocks noGrp="1"/>
          </p:cNvSpPr>
          <p:nvPr>
            <p:ph type="title"/>
          </p:nvPr>
        </p:nvSpPr>
        <p:spPr>
          <a:xfrm>
            <a:off x="2589212" y="233407"/>
            <a:ext cx="8911687" cy="713371"/>
          </a:xfrm>
        </p:spPr>
        <p:txBody>
          <a:bodyPr/>
          <a:lstStyle/>
          <a:p>
            <a:r>
              <a:rPr lang="en-GB" dirty="0"/>
              <a:t>Administrative Controls</a:t>
            </a:r>
          </a:p>
        </p:txBody>
      </p:sp>
      <p:sp>
        <p:nvSpPr>
          <p:cNvPr id="3" name="Content Placeholder 2">
            <a:extLst>
              <a:ext uri="{FF2B5EF4-FFF2-40B4-BE49-F238E27FC236}">
                <a16:creationId xmlns:a16="http://schemas.microsoft.com/office/drawing/2014/main" id="{1BD66F48-219A-428B-9D00-0339BACC499A}"/>
              </a:ext>
            </a:extLst>
          </p:cNvPr>
          <p:cNvSpPr>
            <a:spLocks noGrp="1"/>
          </p:cNvSpPr>
          <p:nvPr>
            <p:ph idx="1"/>
          </p:nvPr>
        </p:nvSpPr>
        <p:spPr>
          <a:xfrm>
            <a:off x="2589212" y="946777"/>
            <a:ext cx="8915400" cy="5677815"/>
          </a:xfrm>
        </p:spPr>
        <p:txBody>
          <a:bodyPr>
            <a:normAutofit lnSpcReduction="10000"/>
          </a:bodyPr>
          <a:lstStyle/>
          <a:p>
            <a:pPr algn="just"/>
            <a:r>
              <a:rPr lang="en-US" dirty="0"/>
              <a:t>Operational and security policies and procedures</a:t>
            </a:r>
          </a:p>
          <a:p>
            <a:pPr lvl="1" algn="just"/>
            <a:r>
              <a:rPr lang="en-US" dirty="0"/>
              <a:t>These could include policies about change control, vulnerability management, information classification, product lifecycle management, and so on.</a:t>
            </a:r>
          </a:p>
          <a:p>
            <a:pPr algn="just"/>
            <a:endParaRPr lang="en-US" dirty="0"/>
          </a:p>
          <a:p>
            <a:pPr algn="just"/>
            <a:r>
              <a:rPr lang="en-US" dirty="0"/>
              <a:t>Policies around personnel or employee security</a:t>
            </a:r>
          </a:p>
          <a:p>
            <a:pPr lvl="1" algn="just"/>
            <a:r>
              <a:rPr lang="en-US" dirty="0"/>
              <a:t>These could include the level of clearance needed to access specific information, background checks on new hires, and so on. </a:t>
            </a:r>
          </a:p>
          <a:p>
            <a:pPr lvl="1" algn="just"/>
            <a:r>
              <a:rPr lang="en-US" dirty="0"/>
              <a:t>Generally, this category includes policies on all the controls that need to be in place before access is granted to a resource.</a:t>
            </a:r>
          </a:p>
          <a:p>
            <a:pPr algn="just"/>
            <a:endParaRPr lang="en-US" dirty="0"/>
          </a:p>
          <a:p>
            <a:pPr algn="just"/>
            <a:r>
              <a:rPr lang="en-US" dirty="0"/>
              <a:t>Security education and training</a:t>
            </a:r>
          </a:p>
          <a:p>
            <a:pPr lvl="1" algn="just"/>
            <a:r>
              <a:rPr lang="en-US" dirty="0"/>
              <a:t>This subcategory includes all the policies and efforts needed to implement end-user training and education.</a:t>
            </a:r>
          </a:p>
          <a:p>
            <a:pPr algn="just"/>
            <a:endParaRPr lang="en-US" dirty="0"/>
          </a:p>
          <a:p>
            <a:pPr algn="just"/>
            <a:r>
              <a:rPr lang="en-US" dirty="0"/>
              <a:t>Auditing and monitoring policies</a:t>
            </a:r>
          </a:p>
          <a:p>
            <a:pPr lvl="1" algn="just"/>
            <a:r>
              <a:rPr lang="en-US" dirty="0"/>
              <a:t>These might include policies on how to perform employee monitoring, system and compliance auditing, and so on.</a:t>
            </a:r>
          </a:p>
          <a:p>
            <a:pPr algn="just"/>
            <a:endParaRPr lang="en-US" dirty="0"/>
          </a:p>
          <a:p>
            <a:pPr algn="just"/>
            <a:endParaRPr lang="en-US" dirty="0"/>
          </a:p>
          <a:p>
            <a:pPr algn="just"/>
            <a:endParaRPr lang="en-US" dirty="0"/>
          </a:p>
          <a:p>
            <a:pPr algn="just"/>
            <a:endParaRPr lang="en-US" dirty="0"/>
          </a:p>
          <a:p>
            <a:pPr lvl="1" algn="just"/>
            <a:endParaRPr lang="en-GB" dirty="0"/>
          </a:p>
        </p:txBody>
      </p:sp>
    </p:spTree>
    <p:extLst>
      <p:ext uri="{BB962C8B-B14F-4D97-AF65-F5344CB8AC3E}">
        <p14:creationId xmlns:p14="http://schemas.microsoft.com/office/powerpoint/2010/main" val="119223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263C-7E2A-4828-AF0B-707F8C69F9E1}"/>
              </a:ext>
            </a:extLst>
          </p:cNvPr>
          <p:cNvSpPr>
            <a:spLocks noGrp="1"/>
          </p:cNvSpPr>
          <p:nvPr>
            <p:ph type="title"/>
          </p:nvPr>
        </p:nvSpPr>
        <p:spPr>
          <a:xfrm>
            <a:off x="2592925" y="624110"/>
            <a:ext cx="8911687" cy="658780"/>
          </a:xfrm>
        </p:spPr>
        <p:txBody>
          <a:bodyPr/>
          <a:lstStyle/>
          <a:p>
            <a:r>
              <a:rPr lang="en-GB" dirty="0"/>
              <a:t>Physical Controls</a:t>
            </a:r>
          </a:p>
        </p:txBody>
      </p:sp>
      <p:sp>
        <p:nvSpPr>
          <p:cNvPr id="3" name="Content Placeholder 2">
            <a:extLst>
              <a:ext uri="{FF2B5EF4-FFF2-40B4-BE49-F238E27FC236}">
                <a16:creationId xmlns:a16="http://schemas.microsoft.com/office/drawing/2014/main" id="{9F76E4B1-226D-434E-AFA1-56C57234CD0E}"/>
              </a:ext>
            </a:extLst>
          </p:cNvPr>
          <p:cNvSpPr>
            <a:spLocks noGrp="1"/>
          </p:cNvSpPr>
          <p:nvPr>
            <p:ph idx="1"/>
          </p:nvPr>
        </p:nvSpPr>
        <p:spPr>
          <a:xfrm>
            <a:off x="2493678" y="1282889"/>
            <a:ext cx="8915400" cy="5186149"/>
          </a:xfrm>
        </p:spPr>
        <p:txBody>
          <a:bodyPr>
            <a:normAutofit lnSpcReduction="10000"/>
          </a:bodyPr>
          <a:lstStyle/>
          <a:p>
            <a:pPr algn="just"/>
            <a:r>
              <a:rPr lang="en-US" dirty="0"/>
              <a:t>This type of control is aimed at protecting the physical boundaries and ensuring employee safety. </a:t>
            </a:r>
          </a:p>
          <a:p>
            <a:pPr algn="just"/>
            <a:endParaRPr lang="en-US" dirty="0"/>
          </a:p>
          <a:p>
            <a:pPr algn="just"/>
            <a:r>
              <a:rPr lang="en-US" dirty="0"/>
              <a:t>These types of controls are usually deployed in various layers in accordance to the concept of defense. </a:t>
            </a:r>
          </a:p>
          <a:p>
            <a:pPr algn="just"/>
            <a:endParaRPr lang="en-US" dirty="0"/>
          </a:p>
          <a:p>
            <a:pPr algn="just"/>
            <a:r>
              <a:rPr lang="en-US" dirty="0"/>
              <a:t>Examples of these controls are the fence at the entrance of the building, fire alarms, surveillance systems, and security guards.</a:t>
            </a:r>
          </a:p>
          <a:p>
            <a:pPr algn="just"/>
            <a:endParaRPr lang="en-US" dirty="0"/>
          </a:p>
          <a:p>
            <a:pPr algn="just"/>
            <a:r>
              <a:rPr lang="en-US" dirty="0"/>
              <a:t>Physical access controls are usually designed by defining security zones (for example, Data Center) and implementing physical controls, depending on the classification of the assets. </a:t>
            </a:r>
          </a:p>
          <a:p>
            <a:pPr algn="just"/>
            <a:endParaRPr lang="en-US" dirty="0"/>
          </a:p>
          <a:p>
            <a:pPr algn="just"/>
            <a:r>
              <a:rPr lang="en-US" dirty="0"/>
              <a:t>For example, entering the data center area may require additional privileges versus entering the building facilities.</a:t>
            </a:r>
            <a:endParaRPr lang="en-GB" dirty="0"/>
          </a:p>
        </p:txBody>
      </p:sp>
    </p:spTree>
    <p:extLst>
      <p:ext uri="{BB962C8B-B14F-4D97-AF65-F5344CB8AC3E}">
        <p14:creationId xmlns:p14="http://schemas.microsoft.com/office/powerpoint/2010/main" val="368754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61AD-7FAD-4349-BCB7-547580AAB58E}"/>
              </a:ext>
            </a:extLst>
          </p:cNvPr>
          <p:cNvSpPr>
            <a:spLocks noGrp="1"/>
          </p:cNvSpPr>
          <p:nvPr>
            <p:ph type="title"/>
          </p:nvPr>
        </p:nvSpPr>
        <p:spPr>
          <a:xfrm>
            <a:off x="2592925" y="392098"/>
            <a:ext cx="8911687" cy="781609"/>
          </a:xfrm>
        </p:spPr>
        <p:txBody>
          <a:bodyPr/>
          <a:lstStyle/>
          <a:p>
            <a:r>
              <a:rPr lang="en-GB" dirty="0"/>
              <a:t>Technical Controls</a:t>
            </a:r>
          </a:p>
        </p:txBody>
      </p:sp>
      <p:sp>
        <p:nvSpPr>
          <p:cNvPr id="3" name="Content Placeholder 2">
            <a:extLst>
              <a:ext uri="{FF2B5EF4-FFF2-40B4-BE49-F238E27FC236}">
                <a16:creationId xmlns:a16="http://schemas.microsoft.com/office/drawing/2014/main" id="{B89F6AA7-7962-4DBD-9FE3-6E25533A4728}"/>
              </a:ext>
            </a:extLst>
          </p:cNvPr>
          <p:cNvSpPr>
            <a:spLocks noGrp="1"/>
          </p:cNvSpPr>
          <p:nvPr>
            <p:ph idx="1"/>
          </p:nvPr>
        </p:nvSpPr>
        <p:spPr>
          <a:xfrm>
            <a:off x="2589212" y="1173707"/>
            <a:ext cx="8915400" cy="4737515"/>
          </a:xfrm>
        </p:spPr>
        <p:txBody>
          <a:bodyPr/>
          <a:lstStyle/>
          <a:p>
            <a:pPr algn="just"/>
            <a:r>
              <a:rPr lang="en-US" dirty="0"/>
              <a:t>These controls, also called logical controls, are all the logical and technological systems in place to implement and enforce the controls included in the security policy and, in general, dictated by the administrative controls. </a:t>
            </a:r>
          </a:p>
          <a:p>
            <a:pPr algn="just"/>
            <a:endParaRPr lang="en-US" dirty="0"/>
          </a:p>
          <a:p>
            <a:pPr algn="just"/>
            <a:r>
              <a:rPr lang="en-US" dirty="0"/>
              <a:t>A firewall, an intrusion detection system, a remote access server, an identity management system, and encryption are all examples of technical controls.</a:t>
            </a:r>
            <a:endParaRPr lang="en-GB" dirty="0"/>
          </a:p>
        </p:txBody>
      </p:sp>
    </p:spTree>
    <p:extLst>
      <p:ext uri="{BB962C8B-B14F-4D97-AF65-F5344CB8AC3E}">
        <p14:creationId xmlns:p14="http://schemas.microsoft.com/office/powerpoint/2010/main" val="3433893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F413-A3B0-4672-B94E-4997E91FD7A2}"/>
              </a:ext>
            </a:extLst>
          </p:cNvPr>
          <p:cNvSpPr>
            <a:spLocks noGrp="1"/>
          </p:cNvSpPr>
          <p:nvPr>
            <p:ph type="title"/>
          </p:nvPr>
        </p:nvSpPr>
        <p:spPr>
          <a:xfrm>
            <a:off x="2592925" y="206112"/>
            <a:ext cx="8911687" cy="740666"/>
          </a:xfrm>
        </p:spPr>
        <p:txBody>
          <a:bodyPr/>
          <a:lstStyle/>
          <a:p>
            <a:r>
              <a:rPr lang="en-GB" dirty="0"/>
              <a:t>Access Control Models</a:t>
            </a:r>
          </a:p>
        </p:txBody>
      </p:sp>
      <p:sp>
        <p:nvSpPr>
          <p:cNvPr id="3" name="Content Placeholder 2">
            <a:extLst>
              <a:ext uri="{FF2B5EF4-FFF2-40B4-BE49-F238E27FC236}">
                <a16:creationId xmlns:a16="http://schemas.microsoft.com/office/drawing/2014/main" id="{F8E6D998-1BFC-4680-ABFB-12E0137335D3}"/>
              </a:ext>
            </a:extLst>
          </p:cNvPr>
          <p:cNvSpPr>
            <a:spLocks noGrp="1"/>
          </p:cNvSpPr>
          <p:nvPr>
            <p:ph idx="1"/>
          </p:nvPr>
        </p:nvSpPr>
        <p:spPr>
          <a:xfrm>
            <a:off x="2589212" y="946778"/>
            <a:ext cx="8915400" cy="4964444"/>
          </a:xfrm>
        </p:spPr>
        <p:txBody>
          <a:bodyPr/>
          <a:lstStyle/>
          <a:p>
            <a:pPr algn="just"/>
            <a:r>
              <a:rPr lang="en-US" dirty="0"/>
              <a:t>An access control model is a conceptual framework that describes how the access control should be designed (that is, how a subject interacts with an object). </a:t>
            </a:r>
          </a:p>
          <a:p>
            <a:pPr algn="just"/>
            <a:endParaRPr lang="en-US" dirty="0"/>
          </a:p>
          <a:p>
            <a:pPr algn="just"/>
            <a:r>
              <a:rPr lang="en-US" dirty="0"/>
              <a:t>There are several access control models; for example, access controls that authorize access to resources based on the identity of the subject are called identity-based access controls (IBACs).</a:t>
            </a:r>
          </a:p>
          <a:p>
            <a:pPr algn="just"/>
            <a:endParaRPr lang="en-US" dirty="0"/>
          </a:p>
          <a:p>
            <a:pPr algn="just"/>
            <a:r>
              <a:rPr lang="en-US" dirty="0"/>
              <a:t>However, any access controls can usually be categorized as discretionary access controls and nondiscretionary access controls.</a:t>
            </a:r>
          </a:p>
          <a:p>
            <a:pPr algn="just"/>
            <a:endParaRPr lang="en-US" dirty="0"/>
          </a:p>
          <a:p>
            <a:pPr algn="just"/>
            <a:r>
              <a:rPr lang="en-US" dirty="0"/>
              <a:t>The key differentiator between the two is based on the entity that decides how to enforce a policy.</a:t>
            </a:r>
            <a:endParaRPr lang="en-GB" dirty="0"/>
          </a:p>
        </p:txBody>
      </p:sp>
    </p:spTree>
    <p:extLst>
      <p:ext uri="{BB962C8B-B14F-4D97-AF65-F5344CB8AC3E}">
        <p14:creationId xmlns:p14="http://schemas.microsoft.com/office/powerpoint/2010/main" val="138651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Access Control Models</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lstStyle/>
          <a:p>
            <a:pPr algn="just"/>
            <a:r>
              <a:rPr lang="en-US" dirty="0"/>
              <a:t>In discretionary access controls, the object owner has the right to decide who can access an object. </a:t>
            </a:r>
          </a:p>
          <a:p>
            <a:pPr algn="just"/>
            <a:endParaRPr lang="en-US" dirty="0"/>
          </a:p>
          <a:p>
            <a:pPr algn="just"/>
            <a:r>
              <a:rPr lang="en-US" dirty="0"/>
              <a:t>Nondiscretionary access control is a broad category that includes all types of access control models where the authorization is decided by a central administrator instead of by the object owner.</a:t>
            </a:r>
          </a:p>
          <a:p>
            <a:pPr algn="just"/>
            <a:endParaRPr lang="en-US" dirty="0"/>
          </a:p>
          <a:p>
            <a:pPr algn="just"/>
            <a:r>
              <a:rPr lang="en-US" dirty="0"/>
              <a:t>The common types of access control mechanisms considered here are:</a:t>
            </a:r>
          </a:p>
          <a:p>
            <a:pPr lvl="1" algn="just"/>
            <a:r>
              <a:rPr lang="en-US" dirty="0"/>
              <a:t>Discretionary access control (DAC)</a:t>
            </a:r>
          </a:p>
          <a:p>
            <a:pPr lvl="1" algn="just"/>
            <a:r>
              <a:rPr lang="en-US" dirty="0"/>
              <a:t>Mandatory access control (MAC)</a:t>
            </a:r>
          </a:p>
          <a:p>
            <a:pPr lvl="1" algn="just"/>
            <a:r>
              <a:rPr lang="en-US" dirty="0"/>
              <a:t>Role-based access control (RBAC)</a:t>
            </a:r>
          </a:p>
          <a:p>
            <a:pPr lvl="1" algn="just"/>
            <a:r>
              <a:rPr lang="en-US" dirty="0"/>
              <a:t>Attribute-based access control (ABAC)</a:t>
            </a:r>
          </a:p>
          <a:p>
            <a:pPr algn="just"/>
            <a:endParaRPr lang="en-GB" dirty="0"/>
          </a:p>
        </p:txBody>
      </p:sp>
    </p:spTree>
    <p:extLst>
      <p:ext uri="{BB962C8B-B14F-4D97-AF65-F5344CB8AC3E}">
        <p14:creationId xmlns:p14="http://schemas.microsoft.com/office/powerpoint/2010/main" val="177587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1638300" y="884000"/>
            <a:ext cx="8915399" cy="3015063"/>
          </a:xfrm>
        </p:spPr>
        <p:txBody>
          <a:bodyPr>
            <a:normAutofit fontScale="90000"/>
          </a:bodyPr>
          <a:lstStyle/>
          <a:p>
            <a:pPr algn="ctr"/>
            <a:r>
              <a:rPr lang="en-GB" dirty="0"/>
              <a:t>System Security</a:t>
            </a:r>
            <a:br>
              <a:rPr lang="en-GB" dirty="0"/>
            </a:br>
            <a:r>
              <a:rPr lang="en-GB" dirty="0"/>
              <a:t>CYB 309</a:t>
            </a:r>
            <a:br>
              <a:rPr lang="en-GB" dirty="0"/>
            </a:br>
            <a:br>
              <a:rPr lang="en-GB" dirty="0"/>
            </a:br>
            <a:r>
              <a:rPr lang="en-GB" dirty="0"/>
              <a:t>Access Control Process</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a:xfrm>
            <a:off x="2589213" y="5100936"/>
            <a:ext cx="8915399" cy="1126283"/>
          </a:xfrm>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Discretional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pPr algn="just"/>
            <a:r>
              <a:rPr lang="en-US" dirty="0"/>
              <a:t>In a DAC model, each resource has a clearly identified owner. </a:t>
            </a:r>
          </a:p>
          <a:p>
            <a:pPr algn="just"/>
            <a:endParaRPr lang="en-US" dirty="0"/>
          </a:p>
          <a:p>
            <a:pPr algn="just"/>
            <a:r>
              <a:rPr lang="en-US" dirty="0"/>
              <a:t>For example, a user creating a file becomes the owner of that file. The owner of a resource can decide at his discretion to allow other users or subjects access to that resource. </a:t>
            </a:r>
          </a:p>
          <a:p>
            <a:pPr algn="just"/>
            <a:endParaRPr lang="en-US" dirty="0"/>
          </a:p>
          <a:p>
            <a:pPr algn="just"/>
            <a:r>
              <a:rPr lang="en-US" dirty="0"/>
              <a:t>The owner’s discretion is the main characteristic of DAC. When assigning permission, the owner should comply with the organization’s security policy; however, security policy compliance is not enforced by the operating system. </a:t>
            </a:r>
          </a:p>
          <a:p>
            <a:pPr algn="just"/>
            <a:endParaRPr lang="en-US" dirty="0"/>
          </a:p>
          <a:p>
            <a:pPr algn="just"/>
            <a:r>
              <a:rPr lang="en-US" dirty="0"/>
              <a:t>When the owner allows access to a different user, he would also set access permission (for example, read, write, or execute) for the resource specific to the user.</a:t>
            </a:r>
            <a:endParaRPr lang="en-GB" dirty="0"/>
          </a:p>
        </p:txBody>
      </p:sp>
    </p:spTree>
    <p:extLst>
      <p:ext uri="{BB962C8B-B14F-4D97-AF65-F5344CB8AC3E}">
        <p14:creationId xmlns:p14="http://schemas.microsoft.com/office/powerpoint/2010/main" val="448576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Discretional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lstStyle/>
          <a:p>
            <a:r>
              <a:rPr lang="en-US" dirty="0"/>
              <a:t>In a DAC model, users can also be organized in groups. The owner can grant access to a resource to the entire group instead of the individual user. </a:t>
            </a:r>
          </a:p>
          <a:p>
            <a:endParaRPr lang="en-US" dirty="0"/>
          </a:p>
          <a:p>
            <a:r>
              <a:rPr lang="en-US" dirty="0"/>
              <a:t>Also, permission attributes are assigned to a resource for the specific group.</a:t>
            </a:r>
          </a:p>
          <a:p>
            <a:endParaRPr lang="en-US" dirty="0"/>
          </a:p>
          <a:p>
            <a:r>
              <a:rPr lang="en-US" dirty="0"/>
              <a:t> A simple way to implement the DAC model is to use an access control list that is associated with each object. </a:t>
            </a:r>
          </a:p>
          <a:p>
            <a:endParaRPr lang="en-US" dirty="0"/>
          </a:p>
          <a:p>
            <a:r>
              <a:rPr lang="en-US" dirty="0"/>
              <a:t>Most of the commercial operating systems in use today implement a form of the DAC model.</a:t>
            </a:r>
            <a:endParaRPr lang="en-GB" dirty="0"/>
          </a:p>
        </p:txBody>
      </p:sp>
    </p:spTree>
    <p:extLst>
      <p:ext uri="{BB962C8B-B14F-4D97-AF65-F5344CB8AC3E}">
        <p14:creationId xmlns:p14="http://schemas.microsoft.com/office/powerpoint/2010/main" val="75737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Discretional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5742780"/>
          </a:xfrm>
        </p:spPr>
        <p:txBody>
          <a:bodyPr/>
          <a:lstStyle/>
          <a:p>
            <a:r>
              <a:rPr lang="en-US" dirty="0"/>
              <a:t>In a DAC model, users can also be organized in groups. The owner can grant access to a resource to the entire group instead of the individual user. </a:t>
            </a:r>
          </a:p>
          <a:p>
            <a:endParaRPr lang="en-US" dirty="0"/>
          </a:p>
          <a:p>
            <a:r>
              <a:rPr lang="en-US" dirty="0"/>
              <a:t>Also, permission attributes are assigned to a resource for the specific group.</a:t>
            </a:r>
          </a:p>
          <a:p>
            <a:endParaRPr lang="en-US" dirty="0"/>
          </a:p>
          <a:p>
            <a:r>
              <a:rPr lang="en-US" dirty="0"/>
              <a:t> A simple way to implement the DAC model is to use an access control list that is associated with each object. </a:t>
            </a:r>
          </a:p>
          <a:p>
            <a:endParaRPr lang="en-US" dirty="0"/>
          </a:p>
          <a:p>
            <a:r>
              <a:rPr lang="en-US" dirty="0"/>
              <a:t>Most of the commercial operating systems in use today implement a form of the DAC model.</a:t>
            </a:r>
            <a:endParaRPr lang="en-GB" dirty="0"/>
          </a:p>
        </p:txBody>
      </p:sp>
      <p:pic>
        <p:nvPicPr>
          <p:cNvPr id="5" name="Picture 4">
            <a:extLst>
              <a:ext uri="{FF2B5EF4-FFF2-40B4-BE49-F238E27FC236}">
                <a16:creationId xmlns:a16="http://schemas.microsoft.com/office/drawing/2014/main" id="{DA3A22E9-CF84-4C34-BB74-F662329FDBB5}"/>
              </a:ext>
            </a:extLst>
          </p:cNvPr>
          <p:cNvPicPr>
            <a:picLocks noChangeAspect="1"/>
          </p:cNvPicPr>
          <p:nvPr/>
        </p:nvPicPr>
        <p:blipFill>
          <a:blip r:embed="rId2"/>
          <a:stretch>
            <a:fillRect/>
          </a:stretch>
        </p:blipFill>
        <p:spPr>
          <a:xfrm>
            <a:off x="5807242" y="4725035"/>
            <a:ext cx="5249008" cy="1667108"/>
          </a:xfrm>
          <a:prstGeom prst="rect">
            <a:avLst/>
          </a:prstGeom>
        </p:spPr>
      </p:pic>
    </p:spTree>
    <p:extLst>
      <p:ext uri="{BB962C8B-B14F-4D97-AF65-F5344CB8AC3E}">
        <p14:creationId xmlns:p14="http://schemas.microsoft.com/office/powerpoint/2010/main" val="1213995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Discretional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pPr algn="just"/>
            <a:r>
              <a:rPr lang="en-US" dirty="0"/>
              <a:t>Drawbacks of DAC</a:t>
            </a:r>
          </a:p>
          <a:p>
            <a:pPr lvl="1" algn="just"/>
            <a:r>
              <a:rPr lang="en-US" dirty="0"/>
              <a:t>One of the drawbacks of using a DAC model is that the security policy is left to the discretion of the data owner, and the security administrator has limited control over it.</a:t>
            </a:r>
          </a:p>
          <a:p>
            <a:pPr algn="just"/>
            <a:endParaRPr lang="en-US" dirty="0"/>
          </a:p>
          <a:p>
            <a:pPr lvl="1" algn="just"/>
            <a:r>
              <a:rPr lang="en-US" dirty="0"/>
              <a:t>Additionally, with the number of subjects (users, processes, programs, and so on) accessing a large number of objects, maintaining permissions by respecting the need-to-know and least-privileges concepts becomes a complex administrative task. </a:t>
            </a:r>
          </a:p>
          <a:p>
            <a:pPr algn="just"/>
            <a:endParaRPr lang="en-US" dirty="0"/>
          </a:p>
          <a:p>
            <a:pPr lvl="1" algn="just"/>
            <a:r>
              <a:rPr lang="en-US" dirty="0"/>
              <a:t>Authorization creep or privilege creep describes an issue that’s common in a large organization of privileges being assigned to a user and never being revoked when the user does not need them anymore, which goes against the need-to-know and least-privileges principles.</a:t>
            </a:r>
            <a:endParaRPr lang="en-GB" dirty="0"/>
          </a:p>
        </p:txBody>
      </p:sp>
    </p:spTree>
    <p:extLst>
      <p:ext uri="{BB962C8B-B14F-4D97-AF65-F5344CB8AC3E}">
        <p14:creationId xmlns:p14="http://schemas.microsoft.com/office/powerpoint/2010/main" val="230461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Mandatory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lnSpcReduction="10000"/>
          </a:bodyPr>
          <a:lstStyle/>
          <a:p>
            <a:r>
              <a:rPr lang="en-US" dirty="0"/>
              <a:t>In a MAC model, the access authorization is provided by the operating system itself, and the owner has no control over who can access the resource. </a:t>
            </a:r>
          </a:p>
          <a:p>
            <a:endParaRPr lang="en-US" dirty="0"/>
          </a:p>
          <a:p>
            <a:r>
              <a:rPr lang="en-US" dirty="0"/>
              <a:t>Each resource receives a sensitivity or security label that is determined during the classification steps outlined in the previous sections and includes two components: </a:t>
            </a:r>
          </a:p>
          <a:p>
            <a:pPr lvl="1"/>
            <a:r>
              <a:rPr lang="en-US" dirty="0"/>
              <a:t>The security classification of the object.</a:t>
            </a:r>
          </a:p>
          <a:p>
            <a:pPr lvl="1"/>
            <a:r>
              <a:rPr lang="en-US" dirty="0"/>
              <a:t>The compartment or category to which the object belongs. </a:t>
            </a:r>
          </a:p>
          <a:p>
            <a:endParaRPr lang="en-US" dirty="0"/>
          </a:p>
          <a:p>
            <a:r>
              <a:rPr lang="en-US" dirty="0"/>
              <a:t>For example, a file can be given the security classification “Top Secret” and be associated with the categories Engineering, </a:t>
            </a:r>
            <a:r>
              <a:rPr lang="en-US" dirty="0" err="1"/>
              <a:t>ProjectA</a:t>
            </a:r>
            <a:r>
              <a:rPr lang="en-US" dirty="0"/>
              <a:t>, and </a:t>
            </a:r>
            <a:r>
              <a:rPr lang="en-US" dirty="0" err="1"/>
              <a:t>TopicB</a:t>
            </a:r>
            <a:r>
              <a:rPr lang="en-US" dirty="0"/>
              <a:t>. </a:t>
            </a:r>
          </a:p>
          <a:p>
            <a:endParaRPr lang="en-US" dirty="0"/>
          </a:p>
          <a:p>
            <a:r>
              <a:rPr lang="en-US" dirty="0"/>
              <a:t>A label is also attached to each subject and indicates the clearance level of that subject.</a:t>
            </a:r>
            <a:endParaRPr lang="en-GB" dirty="0"/>
          </a:p>
        </p:txBody>
      </p:sp>
    </p:spTree>
    <p:extLst>
      <p:ext uri="{BB962C8B-B14F-4D97-AF65-F5344CB8AC3E}">
        <p14:creationId xmlns:p14="http://schemas.microsoft.com/office/powerpoint/2010/main" val="2110406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Mandatory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lnSpcReduction="10000"/>
          </a:bodyPr>
          <a:lstStyle/>
          <a:p>
            <a:r>
              <a:rPr lang="en-US" dirty="0"/>
              <a:t>In a MAC model, the access authorization is provided by the operating system itself, and the owner has no control over who can access the resource. </a:t>
            </a:r>
          </a:p>
          <a:p>
            <a:endParaRPr lang="en-US" dirty="0"/>
          </a:p>
          <a:p>
            <a:r>
              <a:rPr lang="en-US" dirty="0"/>
              <a:t>Each resource receives a sensitivity or security label that is determined during the classification steps outlined in the previous sections and includes two components: </a:t>
            </a:r>
          </a:p>
          <a:p>
            <a:pPr lvl="1"/>
            <a:r>
              <a:rPr lang="en-US" dirty="0"/>
              <a:t>The security classification of the object.</a:t>
            </a:r>
          </a:p>
          <a:p>
            <a:pPr lvl="1"/>
            <a:r>
              <a:rPr lang="en-US" dirty="0"/>
              <a:t>The compartment or category to which the object belongs. </a:t>
            </a:r>
          </a:p>
          <a:p>
            <a:endParaRPr lang="en-US" dirty="0"/>
          </a:p>
          <a:p>
            <a:r>
              <a:rPr lang="en-US" dirty="0"/>
              <a:t>For example, a file can be given the security classification “Top Secret” and be associated with the categories Engineering, </a:t>
            </a:r>
            <a:r>
              <a:rPr lang="en-US" dirty="0" err="1"/>
              <a:t>ProjectA</a:t>
            </a:r>
            <a:r>
              <a:rPr lang="en-US" dirty="0"/>
              <a:t>, and </a:t>
            </a:r>
            <a:r>
              <a:rPr lang="en-US" dirty="0" err="1"/>
              <a:t>TopicB</a:t>
            </a:r>
            <a:r>
              <a:rPr lang="en-US" dirty="0"/>
              <a:t>. </a:t>
            </a:r>
          </a:p>
          <a:p>
            <a:endParaRPr lang="en-US" dirty="0"/>
          </a:p>
          <a:p>
            <a:r>
              <a:rPr lang="en-US" dirty="0"/>
              <a:t>A label is also attached to each subject and indicates the clearance level of that subject.</a:t>
            </a:r>
            <a:endParaRPr lang="en-GB" dirty="0"/>
          </a:p>
        </p:txBody>
      </p:sp>
      <p:pic>
        <p:nvPicPr>
          <p:cNvPr id="5" name="Picture 4">
            <a:extLst>
              <a:ext uri="{FF2B5EF4-FFF2-40B4-BE49-F238E27FC236}">
                <a16:creationId xmlns:a16="http://schemas.microsoft.com/office/drawing/2014/main" id="{443A331B-960A-4238-8BE2-36D393F795FE}"/>
              </a:ext>
            </a:extLst>
          </p:cNvPr>
          <p:cNvPicPr>
            <a:picLocks noChangeAspect="1"/>
          </p:cNvPicPr>
          <p:nvPr/>
        </p:nvPicPr>
        <p:blipFill>
          <a:blip r:embed="rId2"/>
          <a:stretch>
            <a:fillRect/>
          </a:stretch>
        </p:blipFill>
        <p:spPr>
          <a:xfrm>
            <a:off x="5817901" y="1214742"/>
            <a:ext cx="5296639" cy="4696480"/>
          </a:xfrm>
          <a:prstGeom prst="rect">
            <a:avLst/>
          </a:prstGeom>
        </p:spPr>
      </p:pic>
    </p:spTree>
    <p:extLst>
      <p:ext uri="{BB962C8B-B14F-4D97-AF65-F5344CB8AC3E}">
        <p14:creationId xmlns:p14="http://schemas.microsoft.com/office/powerpoint/2010/main" val="3875416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Mandatory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r>
              <a:rPr lang="en-US" dirty="0"/>
              <a:t>Examples of security classifications are:</a:t>
            </a:r>
          </a:p>
          <a:p>
            <a:pPr lvl="1"/>
            <a:r>
              <a:rPr lang="en-US" dirty="0"/>
              <a:t>For military and governmental environments </a:t>
            </a:r>
          </a:p>
          <a:p>
            <a:pPr lvl="2"/>
            <a:r>
              <a:rPr lang="en-US" dirty="0"/>
              <a:t>Top Secret</a:t>
            </a:r>
          </a:p>
          <a:p>
            <a:pPr lvl="2"/>
            <a:r>
              <a:rPr lang="en-US" dirty="0"/>
              <a:t>Secret</a:t>
            </a:r>
          </a:p>
          <a:p>
            <a:pPr lvl="2"/>
            <a:r>
              <a:rPr lang="en-US" dirty="0"/>
              <a:t>Confidential, and Unclassified; and </a:t>
            </a:r>
          </a:p>
          <a:p>
            <a:pPr lvl="2"/>
            <a:r>
              <a:rPr lang="en-US" dirty="0"/>
              <a:t>Confidential, </a:t>
            </a:r>
          </a:p>
          <a:p>
            <a:pPr lvl="1"/>
            <a:endParaRPr lang="en-US" dirty="0"/>
          </a:p>
          <a:p>
            <a:pPr lvl="1"/>
            <a:r>
              <a:rPr lang="en-US" dirty="0"/>
              <a:t>For the commercial sector:</a:t>
            </a:r>
          </a:p>
          <a:p>
            <a:pPr lvl="2"/>
            <a:r>
              <a:rPr lang="en-US" dirty="0"/>
              <a:t>Private</a:t>
            </a:r>
          </a:p>
          <a:p>
            <a:pPr lvl="2"/>
            <a:r>
              <a:rPr lang="en-US" dirty="0"/>
              <a:t>Sensitive, and </a:t>
            </a:r>
          </a:p>
          <a:p>
            <a:pPr lvl="2"/>
            <a:r>
              <a:rPr lang="en-US" dirty="0"/>
              <a:t>Public. </a:t>
            </a:r>
          </a:p>
          <a:p>
            <a:r>
              <a:rPr lang="en-US" dirty="0"/>
              <a:t>Categories, on the other hand, can be anything that is meaningful for the organization. These can be workgroup, projects, business units, and so on.</a:t>
            </a:r>
          </a:p>
        </p:txBody>
      </p:sp>
    </p:spTree>
    <p:extLst>
      <p:ext uri="{BB962C8B-B14F-4D97-AF65-F5344CB8AC3E}">
        <p14:creationId xmlns:p14="http://schemas.microsoft.com/office/powerpoint/2010/main" val="2369144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Mandatory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5609576"/>
          </a:xfrm>
        </p:spPr>
        <p:txBody>
          <a:bodyPr>
            <a:normAutofit fontScale="85000" lnSpcReduction="10000"/>
          </a:bodyPr>
          <a:lstStyle/>
          <a:p>
            <a:r>
              <a:rPr lang="en-US" dirty="0"/>
              <a:t>A system using MAC model would authorize access to an object only if a subject has a label that is equal to or, for hierarchical systems, superior to the label attached to the object.</a:t>
            </a:r>
          </a:p>
          <a:p>
            <a:endParaRPr lang="en-US" dirty="0"/>
          </a:p>
          <a:p>
            <a:r>
              <a:rPr lang="en-US" dirty="0"/>
              <a:t>In a hierarchical system, a label is superior if it has the same or higher classification and includes all categories included in the object’s security label.</a:t>
            </a:r>
          </a:p>
          <a:p>
            <a:endParaRPr lang="en-US" dirty="0"/>
          </a:p>
          <a:p>
            <a:r>
              <a:rPr lang="en-US" dirty="0"/>
              <a:t>Systems based on a MAC model are considered more secure than systems based on a DAC model because the policy is enforced at the operating system, thus reducing the risk of mishandled permissions. </a:t>
            </a:r>
          </a:p>
          <a:p>
            <a:endParaRPr lang="en-US" dirty="0"/>
          </a:p>
          <a:p>
            <a:r>
              <a:rPr lang="en-US" dirty="0"/>
              <a:t>The drawback of a MAC-based system, however, is that it does not offer the same degree of flexibility offered by a DAC-based system.</a:t>
            </a:r>
          </a:p>
          <a:p>
            <a:endParaRPr lang="en-US" dirty="0"/>
          </a:p>
          <a:p>
            <a:r>
              <a:rPr lang="en-US" dirty="0"/>
              <a:t>Due to the issues of less flexibility and more complicated administration, MAC systems have historically been used in environments where high security is needed, such as in a military environment. </a:t>
            </a:r>
          </a:p>
          <a:p>
            <a:endParaRPr lang="en-US" dirty="0"/>
          </a:p>
          <a:p>
            <a:r>
              <a:rPr lang="en-US" dirty="0"/>
              <a:t>Regardless, MAC-based systems are being used increasingly in the commercial sector. </a:t>
            </a:r>
            <a:r>
              <a:rPr lang="en-US" dirty="0" err="1"/>
              <a:t>SELinux</a:t>
            </a:r>
            <a:r>
              <a:rPr lang="en-US" dirty="0"/>
              <a:t> is an example of an operating system that implements the MAC model .</a:t>
            </a:r>
            <a:endParaRPr lang="en-GB" dirty="0"/>
          </a:p>
          <a:p>
            <a:endParaRPr lang="en-GB" dirty="0"/>
          </a:p>
        </p:txBody>
      </p:sp>
    </p:spTree>
    <p:extLst>
      <p:ext uri="{BB962C8B-B14F-4D97-AF65-F5344CB8AC3E}">
        <p14:creationId xmlns:p14="http://schemas.microsoft.com/office/powerpoint/2010/main" val="3671096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5333706"/>
          </a:xfrm>
        </p:spPr>
        <p:txBody>
          <a:bodyPr>
            <a:normAutofit/>
          </a:bodyPr>
          <a:lstStyle/>
          <a:p>
            <a:r>
              <a:rPr lang="en-US" dirty="0"/>
              <a:t>The RBAC model uses a subject role to make authorization decisions. </a:t>
            </a:r>
          </a:p>
          <a:p>
            <a:endParaRPr lang="en-US" dirty="0"/>
          </a:p>
          <a:p>
            <a:r>
              <a:rPr lang="en-US" dirty="0"/>
              <a:t>Each subject needs to be assigned to a role; however, the assignment is done by the system administrator. This is called user assignment (UA). </a:t>
            </a:r>
          </a:p>
          <a:p>
            <a:endParaRPr lang="en-US" dirty="0"/>
          </a:p>
          <a:p>
            <a:r>
              <a:rPr lang="en-US" dirty="0"/>
              <a:t>Each role is then assigned permission over an object. This is called permission assignment (PA).</a:t>
            </a:r>
          </a:p>
          <a:p>
            <a:endParaRPr lang="en-US" dirty="0"/>
          </a:p>
          <a:p>
            <a:r>
              <a:rPr lang="en-US" dirty="0"/>
              <a:t>The RBAC model greatly improves scalability and simplifies administration because a subject can just be assigned to a role without the permission over an object needing to be changed. </a:t>
            </a:r>
          </a:p>
          <a:p>
            <a:endParaRPr lang="en-US" dirty="0"/>
          </a:p>
          <a:p>
            <a:r>
              <a:rPr lang="en-US" dirty="0"/>
              <a:t>For example, when a user changes jobs or roles, he is simply removed from that role, instead of having permissions removed for all the objects that user was interacting with before the change.</a:t>
            </a:r>
            <a:endParaRPr lang="en-GB" dirty="0"/>
          </a:p>
        </p:txBody>
      </p:sp>
    </p:spTree>
    <p:extLst>
      <p:ext uri="{BB962C8B-B14F-4D97-AF65-F5344CB8AC3E}">
        <p14:creationId xmlns:p14="http://schemas.microsoft.com/office/powerpoint/2010/main" val="1733261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5333706"/>
          </a:xfrm>
        </p:spPr>
        <p:txBody>
          <a:bodyPr>
            <a:normAutofit/>
          </a:bodyPr>
          <a:lstStyle/>
          <a:p>
            <a:r>
              <a:rPr lang="en-US" dirty="0"/>
              <a:t>The RBAC model uses a subject role to make authorization decisions. </a:t>
            </a:r>
          </a:p>
          <a:p>
            <a:endParaRPr lang="en-US" dirty="0"/>
          </a:p>
          <a:p>
            <a:r>
              <a:rPr lang="en-US" dirty="0"/>
              <a:t>Each subject needs to be assigned to a role; however, the assignment is done by the system administrator. This is called user assignment (UA). </a:t>
            </a:r>
          </a:p>
          <a:p>
            <a:endParaRPr lang="en-US" dirty="0"/>
          </a:p>
          <a:p>
            <a:r>
              <a:rPr lang="en-US" dirty="0"/>
              <a:t>Each role is then assigned permission over an object. This is called permission assignment (PA).</a:t>
            </a:r>
          </a:p>
          <a:p>
            <a:endParaRPr lang="en-US" dirty="0"/>
          </a:p>
          <a:p>
            <a:r>
              <a:rPr lang="en-US" dirty="0"/>
              <a:t>The RBAC model greatly improves scalability and simplifies administration because a subject can just be assigned to a role without the permission over an object needing to be changed. </a:t>
            </a:r>
          </a:p>
          <a:p>
            <a:endParaRPr lang="en-US" dirty="0"/>
          </a:p>
          <a:p>
            <a:r>
              <a:rPr lang="en-US" dirty="0"/>
              <a:t>For example, when a user changes jobs or roles, he is simply removed from that role, instead of having permissions removed for all the objects that user was interacting with before the change.</a:t>
            </a:r>
            <a:endParaRPr lang="en-GB" dirty="0"/>
          </a:p>
        </p:txBody>
      </p:sp>
      <p:pic>
        <p:nvPicPr>
          <p:cNvPr id="6" name="Picture 5">
            <a:extLst>
              <a:ext uri="{FF2B5EF4-FFF2-40B4-BE49-F238E27FC236}">
                <a16:creationId xmlns:a16="http://schemas.microsoft.com/office/drawing/2014/main" id="{C63836E8-E87B-435D-9320-76DE3078C1C5}"/>
              </a:ext>
            </a:extLst>
          </p:cNvPr>
          <p:cNvPicPr>
            <a:picLocks noChangeAspect="1"/>
          </p:cNvPicPr>
          <p:nvPr/>
        </p:nvPicPr>
        <p:blipFill>
          <a:blip r:embed="rId2"/>
          <a:stretch>
            <a:fillRect/>
          </a:stretch>
        </p:blipFill>
        <p:spPr>
          <a:xfrm>
            <a:off x="4036385" y="1905803"/>
            <a:ext cx="6693988" cy="4005419"/>
          </a:xfrm>
          <a:prstGeom prst="rect">
            <a:avLst/>
          </a:prstGeom>
        </p:spPr>
      </p:pic>
    </p:spTree>
    <p:extLst>
      <p:ext uri="{BB962C8B-B14F-4D97-AF65-F5344CB8AC3E}">
        <p14:creationId xmlns:p14="http://schemas.microsoft.com/office/powerpoint/2010/main" val="3558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BE46B-F24D-4C22-BAB5-2337AC2CCF40}"/>
              </a:ext>
            </a:extLst>
          </p:cNvPr>
          <p:cNvSpPr>
            <a:spLocks noGrp="1"/>
          </p:cNvSpPr>
          <p:nvPr>
            <p:ph type="title"/>
          </p:nvPr>
        </p:nvSpPr>
        <p:spPr>
          <a:xfrm>
            <a:off x="2592925" y="624110"/>
            <a:ext cx="8911687" cy="754524"/>
          </a:xfrm>
        </p:spPr>
        <p:txBody>
          <a:bodyPr/>
          <a:lstStyle/>
          <a:p>
            <a:r>
              <a:rPr lang="en-GB" dirty="0"/>
              <a:t>Access Control Process</a:t>
            </a:r>
          </a:p>
        </p:txBody>
      </p:sp>
      <p:sp>
        <p:nvSpPr>
          <p:cNvPr id="3" name="Content Placeholder 2">
            <a:extLst>
              <a:ext uri="{FF2B5EF4-FFF2-40B4-BE49-F238E27FC236}">
                <a16:creationId xmlns:a16="http://schemas.microsoft.com/office/drawing/2014/main" id="{C99C1F06-01A1-41FA-A5E1-AAB7E32430F5}"/>
              </a:ext>
            </a:extLst>
          </p:cNvPr>
          <p:cNvSpPr>
            <a:spLocks noGrp="1"/>
          </p:cNvSpPr>
          <p:nvPr>
            <p:ph idx="1"/>
          </p:nvPr>
        </p:nvSpPr>
        <p:spPr>
          <a:xfrm>
            <a:off x="2589212" y="1378633"/>
            <a:ext cx="8915400" cy="5078437"/>
          </a:xfrm>
        </p:spPr>
        <p:txBody>
          <a:bodyPr>
            <a:normAutofit/>
          </a:bodyPr>
          <a:lstStyle/>
          <a:p>
            <a:pPr algn="just"/>
            <a:r>
              <a:rPr lang="en-US" dirty="0"/>
              <a:t>Access Control Process governs the granting, preventing, or revoking of access to a resource. </a:t>
            </a:r>
          </a:p>
          <a:p>
            <a:pPr algn="just"/>
            <a:endParaRPr lang="en-US" dirty="0"/>
          </a:p>
          <a:p>
            <a:pPr algn="just"/>
            <a:r>
              <a:rPr lang="en-US" dirty="0"/>
              <a:t>The core of an access control process is the establishment of an access control policy or rule that determines which type of access to assign and when.</a:t>
            </a:r>
          </a:p>
          <a:p>
            <a:pPr algn="just"/>
            <a:endParaRPr lang="en-US" dirty="0"/>
          </a:p>
          <a:p>
            <a:pPr algn="just"/>
            <a:r>
              <a:rPr lang="en-US" dirty="0"/>
              <a:t>To determine an access control policy, the policy owner needs an evaluation of the asset or data – this  is to understand the importance of an organization’s asset so that adequate controls can be established. </a:t>
            </a:r>
          </a:p>
          <a:p>
            <a:pPr algn="just"/>
            <a:endParaRPr lang="en-US" dirty="0"/>
          </a:p>
          <a:p>
            <a:pPr algn="just"/>
            <a:r>
              <a:rPr lang="en-US" dirty="0"/>
              <a:t>Then, the asset should be properly marked so that its classification is clear to everyone, and a disposal policy needs to be established for when the access is not needed anymore.</a:t>
            </a:r>
            <a:endParaRPr lang="en-GB" dirty="0"/>
          </a:p>
        </p:txBody>
      </p:sp>
    </p:spTree>
    <p:extLst>
      <p:ext uri="{BB962C8B-B14F-4D97-AF65-F5344CB8AC3E}">
        <p14:creationId xmlns:p14="http://schemas.microsoft.com/office/powerpoint/2010/main" val="1275195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5333706"/>
          </a:xfrm>
        </p:spPr>
        <p:txBody>
          <a:bodyPr>
            <a:normAutofit/>
          </a:bodyPr>
          <a:lstStyle/>
          <a:p>
            <a:r>
              <a:rPr lang="en-US" dirty="0"/>
              <a:t>The RBAC model uses a subject role to make authorization decisions. </a:t>
            </a:r>
          </a:p>
          <a:p>
            <a:endParaRPr lang="en-US" dirty="0"/>
          </a:p>
          <a:p>
            <a:r>
              <a:rPr lang="en-US" dirty="0"/>
              <a:t>Each subject needs to be assigned to a role; however, the assignment is done by the system administrator. This is called user assignment (UA). </a:t>
            </a:r>
          </a:p>
          <a:p>
            <a:endParaRPr lang="en-US" dirty="0"/>
          </a:p>
          <a:p>
            <a:r>
              <a:rPr lang="en-US" dirty="0"/>
              <a:t>Each role is then assigned permission over an object. This is called permission assignment (PA).</a:t>
            </a:r>
          </a:p>
          <a:p>
            <a:endParaRPr lang="en-US" dirty="0"/>
          </a:p>
          <a:p>
            <a:r>
              <a:rPr lang="en-US" dirty="0"/>
              <a:t>The RBAC model greatly improves scalability and simplifies administration because a subject can just be assigned to a role without the permission over an object needing to be changed. </a:t>
            </a:r>
          </a:p>
          <a:p>
            <a:endParaRPr lang="en-US" dirty="0"/>
          </a:p>
          <a:p>
            <a:r>
              <a:rPr lang="en-US" dirty="0"/>
              <a:t>For example, when a user changes jobs or roles, he is simply removed from that role, instead of having permissions removed for all the objects that user was interacting with before the change.</a:t>
            </a:r>
            <a:endParaRPr lang="en-GB" dirty="0"/>
          </a:p>
        </p:txBody>
      </p:sp>
    </p:spTree>
    <p:extLst>
      <p:ext uri="{BB962C8B-B14F-4D97-AF65-F5344CB8AC3E}">
        <p14:creationId xmlns:p14="http://schemas.microsoft.com/office/powerpoint/2010/main" val="3657934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fontScale="92500" lnSpcReduction="20000"/>
          </a:bodyPr>
          <a:lstStyle/>
          <a:p>
            <a:r>
              <a:rPr lang="en-US" dirty="0"/>
              <a:t>A subject can be assigned to several roles, and a role can include multiple subjects.  </a:t>
            </a:r>
          </a:p>
          <a:p>
            <a:endParaRPr lang="en-US" dirty="0"/>
          </a:p>
          <a:p>
            <a:r>
              <a:rPr lang="en-US" dirty="0"/>
              <a:t>In the same way, a role can have multiple permissions, and the same permissions can be assigned to multiple roles. </a:t>
            </a:r>
          </a:p>
          <a:p>
            <a:endParaRPr lang="en-US" dirty="0"/>
          </a:p>
          <a:p>
            <a:r>
              <a:rPr lang="en-US" dirty="0"/>
              <a:t>This creates a many-to-many relationship. The RBAC model supports the principles of least privileges, separation of duties, and data abstraction.</a:t>
            </a:r>
          </a:p>
          <a:p>
            <a:endParaRPr lang="en-US" dirty="0"/>
          </a:p>
          <a:p>
            <a:r>
              <a:rPr lang="en-US" dirty="0"/>
              <a:t>The least-privileges principle is provided by configuring the RBAC system to assign only the privileges that are needed to execute a specific task to a role. </a:t>
            </a:r>
          </a:p>
          <a:p>
            <a:endParaRPr lang="en-US" dirty="0"/>
          </a:p>
          <a:p>
            <a:r>
              <a:rPr lang="en-US" dirty="0"/>
              <a:t>Separation of duties is obtained by configuring the system so that two roles that are mutually exclusive are  needed to finish a task.</a:t>
            </a:r>
          </a:p>
          <a:p>
            <a:endParaRPr lang="en-US" dirty="0"/>
          </a:p>
          <a:p>
            <a:r>
              <a:rPr lang="en-US" dirty="0"/>
              <a:t>Data abstraction is achieved by using abstract permissions (for example, open and close if the object is a lock instead of the typical read, write, and execute).</a:t>
            </a:r>
          </a:p>
          <a:p>
            <a:endParaRPr lang="en-GB" dirty="0"/>
          </a:p>
        </p:txBody>
      </p:sp>
    </p:spTree>
    <p:extLst>
      <p:ext uri="{BB962C8B-B14F-4D97-AF65-F5344CB8AC3E}">
        <p14:creationId xmlns:p14="http://schemas.microsoft.com/office/powerpoint/2010/main" val="3095288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fontScale="90000"/>
          </a:bodyPr>
          <a:lstStyle/>
          <a:p>
            <a:r>
              <a:rPr lang="en-GB" dirty="0"/>
              <a:t>Components of 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lstStyle/>
          <a:p>
            <a:r>
              <a:rPr lang="en-US" dirty="0"/>
              <a:t>According to the RBAC standard proposed by National Institute of Standards and Technology (NIST), there are three components of the RBAC model.</a:t>
            </a:r>
          </a:p>
          <a:p>
            <a:endParaRPr lang="en-US" dirty="0"/>
          </a:p>
          <a:p>
            <a:r>
              <a:rPr lang="en-US" dirty="0"/>
              <a:t>These are:</a:t>
            </a:r>
          </a:p>
          <a:p>
            <a:pPr lvl="1"/>
            <a:r>
              <a:rPr lang="en-US" dirty="0"/>
              <a:t>Core RABC</a:t>
            </a:r>
          </a:p>
          <a:p>
            <a:pPr lvl="1"/>
            <a:r>
              <a:rPr lang="en-US" dirty="0"/>
              <a:t>Hierarchical RBAC</a:t>
            </a:r>
          </a:p>
          <a:p>
            <a:pPr lvl="1"/>
            <a:r>
              <a:rPr lang="en-US" dirty="0"/>
              <a:t>Constraint RBAC</a:t>
            </a:r>
          </a:p>
          <a:p>
            <a:endParaRPr lang="en-US" dirty="0"/>
          </a:p>
          <a:p>
            <a:endParaRPr lang="en-GB" dirty="0"/>
          </a:p>
        </p:txBody>
      </p:sp>
    </p:spTree>
    <p:extLst>
      <p:ext uri="{BB962C8B-B14F-4D97-AF65-F5344CB8AC3E}">
        <p14:creationId xmlns:p14="http://schemas.microsoft.com/office/powerpoint/2010/main" val="1084104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fontScale="90000"/>
          </a:bodyPr>
          <a:lstStyle/>
          <a:p>
            <a:r>
              <a:rPr lang="en-GB" dirty="0"/>
              <a:t>Components of 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lstStyle/>
          <a:p>
            <a:endParaRPr lang="en-US" dirty="0"/>
          </a:p>
          <a:p>
            <a:r>
              <a:rPr lang="en-US" dirty="0"/>
              <a:t>Core RBAC</a:t>
            </a:r>
          </a:p>
          <a:p>
            <a:pPr lvl="1"/>
            <a:r>
              <a:rPr lang="en-US" dirty="0"/>
              <a:t>This is the fundamental component of the RBAC model, and it implements the basic authorization based on the user roles. </a:t>
            </a:r>
          </a:p>
          <a:p>
            <a:pPr lvl="1"/>
            <a:endParaRPr lang="en-US" dirty="0"/>
          </a:p>
          <a:p>
            <a:pPr lvl="1"/>
            <a:r>
              <a:rPr lang="en-US" dirty="0"/>
              <a:t>A session in the context of RBAC is the way a subject or user activates a subset of roles. </a:t>
            </a:r>
          </a:p>
          <a:p>
            <a:pPr lvl="1"/>
            <a:endParaRPr lang="en-US" dirty="0"/>
          </a:p>
          <a:p>
            <a:pPr lvl="1"/>
            <a:r>
              <a:rPr lang="en-US" dirty="0"/>
              <a:t>For example, if a user is assigned to two roles (guest and administrator), then using a session as guest will activate only the permission given to the guest role. </a:t>
            </a:r>
          </a:p>
          <a:p>
            <a:pPr lvl="1"/>
            <a:endParaRPr lang="en-US" dirty="0"/>
          </a:p>
          <a:p>
            <a:pPr lvl="1"/>
            <a:r>
              <a:rPr lang="en-US" dirty="0"/>
              <a:t>Using a session as administrator will give the user permission based on the administrator role.</a:t>
            </a:r>
            <a:endParaRPr lang="en-GB" dirty="0"/>
          </a:p>
        </p:txBody>
      </p:sp>
    </p:spTree>
    <p:extLst>
      <p:ext uri="{BB962C8B-B14F-4D97-AF65-F5344CB8AC3E}">
        <p14:creationId xmlns:p14="http://schemas.microsoft.com/office/powerpoint/2010/main" val="20187356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fontScale="90000"/>
          </a:bodyPr>
          <a:lstStyle/>
          <a:p>
            <a:r>
              <a:rPr lang="en-GB" dirty="0"/>
              <a:t>Components of 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fontScale="92500" lnSpcReduction="20000"/>
          </a:bodyPr>
          <a:lstStyle/>
          <a:p>
            <a:endParaRPr lang="en-US" dirty="0"/>
          </a:p>
          <a:p>
            <a:r>
              <a:rPr lang="en-US" dirty="0"/>
              <a:t>Hierarchical RBAC</a:t>
            </a:r>
          </a:p>
          <a:p>
            <a:pPr lvl="1"/>
            <a:r>
              <a:rPr lang="en-US" dirty="0"/>
              <a:t>This component introduces hierarchy within the RBAC model and is added on top of the core RBAC.</a:t>
            </a:r>
          </a:p>
          <a:p>
            <a:pPr lvl="1"/>
            <a:endParaRPr lang="en-US" dirty="0"/>
          </a:p>
          <a:p>
            <a:pPr lvl="1"/>
            <a:r>
              <a:rPr lang="en-US" dirty="0"/>
              <a:t>This component facilitates the mapping to an organization, which is usually structured in a hierarchical way.</a:t>
            </a:r>
          </a:p>
          <a:p>
            <a:pPr lvl="1"/>
            <a:endParaRPr lang="en-US" dirty="0"/>
          </a:p>
          <a:p>
            <a:pPr lvl="1"/>
            <a:r>
              <a:rPr lang="en-US" dirty="0"/>
              <a:t>In simple terms, hierarchical RBAC allows permission inheritance from one role to the other.</a:t>
            </a:r>
          </a:p>
          <a:p>
            <a:pPr lvl="1"/>
            <a:endParaRPr lang="en-US" dirty="0"/>
          </a:p>
          <a:p>
            <a:pPr lvl="1"/>
            <a:r>
              <a:rPr lang="en-US" dirty="0"/>
              <a:t> For example, the head of multiple business units may inherit all the permissions assigned to each business unit, plus have the permission assigned to the “head of business units” role itself. </a:t>
            </a:r>
          </a:p>
          <a:p>
            <a:pPr lvl="1"/>
            <a:endParaRPr lang="en-US" dirty="0"/>
          </a:p>
          <a:p>
            <a:pPr lvl="1"/>
            <a:r>
              <a:rPr lang="en-US" dirty="0"/>
              <a:t>Within hierarchical RBAC, two models are defined: </a:t>
            </a:r>
          </a:p>
          <a:p>
            <a:pPr lvl="2"/>
            <a:r>
              <a:rPr lang="en-US" dirty="0"/>
              <a:t>General role hierarchy, which allows for multiple role inheritance, and </a:t>
            </a:r>
          </a:p>
          <a:p>
            <a:pPr lvl="2"/>
            <a:r>
              <a:rPr lang="en-US" dirty="0" err="1"/>
              <a:t>Llimited</a:t>
            </a:r>
            <a:r>
              <a:rPr lang="en-US" dirty="0"/>
              <a:t> role hierarchy, when the model includes restriction on the type of inheritance.</a:t>
            </a:r>
            <a:endParaRPr lang="en-GB" dirty="0"/>
          </a:p>
        </p:txBody>
      </p:sp>
    </p:spTree>
    <p:extLst>
      <p:ext uri="{BB962C8B-B14F-4D97-AF65-F5344CB8AC3E}">
        <p14:creationId xmlns:p14="http://schemas.microsoft.com/office/powerpoint/2010/main" val="1544757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fontScale="90000"/>
          </a:bodyPr>
          <a:lstStyle/>
          <a:p>
            <a:r>
              <a:rPr lang="en-GB" dirty="0"/>
              <a:t>Components of 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lstStyle/>
          <a:p>
            <a:endParaRPr lang="en-US" dirty="0"/>
          </a:p>
          <a:p>
            <a:r>
              <a:rPr lang="en-US" dirty="0"/>
              <a:t>Constraint RBAC</a:t>
            </a:r>
          </a:p>
          <a:p>
            <a:pPr lvl="1"/>
            <a:r>
              <a:rPr lang="en-US" dirty="0"/>
              <a:t>This component introduces the concept of separation of duties. </a:t>
            </a:r>
          </a:p>
          <a:p>
            <a:pPr lvl="1"/>
            <a:endParaRPr lang="en-US" dirty="0"/>
          </a:p>
          <a:p>
            <a:pPr lvl="1"/>
            <a:r>
              <a:rPr lang="en-US" dirty="0"/>
              <a:t>The main goal of this component is to avoid collusion and fraud by making sure that more than one role is needed to complete a specific task.</a:t>
            </a:r>
          </a:p>
          <a:p>
            <a:pPr lvl="1"/>
            <a:endParaRPr lang="en-US" dirty="0"/>
          </a:p>
          <a:p>
            <a:pPr lvl="1"/>
            <a:r>
              <a:rPr lang="en-US" dirty="0"/>
              <a:t>It comes in two subcomponents:</a:t>
            </a:r>
          </a:p>
          <a:p>
            <a:pPr lvl="2"/>
            <a:r>
              <a:rPr lang="en-US" dirty="0"/>
              <a:t>Static Separation of Duty (</a:t>
            </a:r>
            <a:r>
              <a:rPr lang="en-US" dirty="0" err="1"/>
              <a:t>SSoD</a:t>
            </a:r>
            <a:r>
              <a:rPr lang="en-US" dirty="0"/>
              <a:t>)</a:t>
            </a:r>
          </a:p>
          <a:p>
            <a:pPr lvl="2"/>
            <a:r>
              <a:rPr lang="en-US" dirty="0"/>
              <a:t>Dynamic Separation of Duty (</a:t>
            </a:r>
            <a:r>
              <a:rPr lang="en-US" dirty="0" err="1"/>
              <a:t>DSoD</a:t>
            </a:r>
            <a:r>
              <a:rPr lang="en-US" dirty="0"/>
              <a:t>)</a:t>
            </a:r>
            <a:endParaRPr lang="en-GB" dirty="0"/>
          </a:p>
        </p:txBody>
      </p:sp>
    </p:spTree>
    <p:extLst>
      <p:ext uri="{BB962C8B-B14F-4D97-AF65-F5344CB8AC3E}">
        <p14:creationId xmlns:p14="http://schemas.microsoft.com/office/powerpoint/2010/main" val="652719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fontScale="90000"/>
          </a:bodyPr>
          <a:lstStyle/>
          <a:p>
            <a:r>
              <a:rPr lang="en-GB" dirty="0"/>
              <a:t>Components of Role-Based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lnSpcReduction="10000"/>
          </a:bodyPr>
          <a:lstStyle/>
          <a:p>
            <a:endParaRPr lang="en-US" dirty="0"/>
          </a:p>
          <a:p>
            <a:r>
              <a:rPr lang="en-GB" dirty="0"/>
              <a:t>Constraint RBAC</a:t>
            </a:r>
          </a:p>
          <a:p>
            <a:pPr lvl="1"/>
            <a:r>
              <a:rPr lang="en-US" dirty="0"/>
              <a:t>Static Separation of Duty (</a:t>
            </a:r>
            <a:r>
              <a:rPr lang="en-US" dirty="0" err="1"/>
              <a:t>SSoD</a:t>
            </a:r>
            <a:r>
              <a:rPr lang="en-US" dirty="0"/>
              <a:t>)</a:t>
            </a:r>
          </a:p>
          <a:p>
            <a:pPr lvl="2"/>
            <a:r>
              <a:rPr lang="en-US" dirty="0"/>
              <a:t>This subcomponent puts constraints on the assignment of a user to a role. For example, the same user whose role is to implement the code of a product should not also be part of the auditor or assurance role. </a:t>
            </a:r>
          </a:p>
          <a:p>
            <a:pPr lvl="2"/>
            <a:r>
              <a:rPr lang="en-US" dirty="0"/>
              <a:t>If this component is built on top of a hierarchical RBAC, it will take permission inheritance in consideration when the constraint is formulated.</a:t>
            </a:r>
          </a:p>
          <a:p>
            <a:pPr lvl="1"/>
            <a:endParaRPr lang="en-US" dirty="0"/>
          </a:p>
          <a:p>
            <a:pPr lvl="1"/>
            <a:r>
              <a:rPr lang="en-US" dirty="0"/>
              <a:t>Dynamic Separation of Duty (</a:t>
            </a:r>
            <a:r>
              <a:rPr lang="en-US" dirty="0" err="1"/>
              <a:t>DSoD</a:t>
            </a:r>
            <a:r>
              <a:rPr lang="en-US" dirty="0"/>
              <a:t>)</a:t>
            </a:r>
          </a:p>
          <a:p>
            <a:pPr lvl="2"/>
            <a:r>
              <a:rPr lang="en-US" dirty="0"/>
              <a:t>This subcomponent also limits the subject or user access to certain permissions; however, it does so in a dynamic way during a user session rather than forbidding a user/role relationship. </a:t>
            </a:r>
          </a:p>
          <a:p>
            <a:pPr lvl="2"/>
            <a:r>
              <a:rPr lang="en-US" dirty="0"/>
              <a:t>That is, the </a:t>
            </a:r>
            <a:r>
              <a:rPr lang="en-US" dirty="0" err="1"/>
              <a:t>DSoD</a:t>
            </a:r>
            <a:r>
              <a:rPr lang="en-US" dirty="0"/>
              <a:t> uses a session to regulate which permissions are available to a user. </a:t>
            </a:r>
          </a:p>
          <a:p>
            <a:pPr lvl="2"/>
            <a:r>
              <a:rPr lang="en-US" dirty="0"/>
              <a:t>For example, a user could be in the role of code implementer and the role of code auditor, but will not be able to get permission as code auditor for code that he implemented himself.</a:t>
            </a:r>
            <a:endParaRPr lang="en-GB" dirty="0"/>
          </a:p>
        </p:txBody>
      </p:sp>
    </p:spTree>
    <p:extLst>
      <p:ext uri="{BB962C8B-B14F-4D97-AF65-F5344CB8AC3E}">
        <p14:creationId xmlns:p14="http://schemas.microsoft.com/office/powerpoint/2010/main" val="268920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Attribute-Based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fontScale="85000" lnSpcReduction="20000"/>
          </a:bodyPr>
          <a:lstStyle/>
          <a:p>
            <a:endParaRPr lang="en-US" dirty="0"/>
          </a:p>
          <a:p>
            <a:r>
              <a:rPr lang="en-US" dirty="0"/>
              <a:t>Attribute-based access control (ABAC) is a further evolution in access control models that takes into consideration factors besides identity or role. </a:t>
            </a:r>
          </a:p>
          <a:p>
            <a:endParaRPr lang="en-US" dirty="0"/>
          </a:p>
          <a:p>
            <a:r>
              <a:rPr lang="en-US" dirty="0"/>
              <a:t>These factors could include the location of access, time or temporal constraints, the level of risk or threat, and so on.</a:t>
            </a:r>
          </a:p>
          <a:p>
            <a:endParaRPr lang="en-US" dirty="0"/>
          </a:p>
          <a:p>
            <a:r>
              <a:rPr lang="en-US" dirty="0"/>
              <a:t>With the ABAC model, the authorization decision is based on attributes assigned to subjects and objects, environmental conditions, and a set of policies linked to these attributes and conditions. </a:t>
            </a:r>
          </a:p>
          <a:p>
            <a:endParaRPr lang="en-US" dirty="0"/>
          </a:p>
          <a:p>
            <a:r>
              <a:rPr lang="en-US" dirty="0"/>
              <a:t>Attributes are defined as characteristics that belong to a subject (user), object (resource), or environment.</a:t>
            </a:r>
          </a:p>
          <a:p>
            <a:endParaRPr lang="en-US" dirty="0"/>
          </a:p>
          <a:p>
            <a:r>
              <a:rPr lang="en-US" dirty="0"/>
              <a:t>For example, a subject attribute could be name, nationality, organization, role, ID, security clearance, and so on. </a:t>
            </a:r>
          </a:p>
          <a:p>
            <a:endParaRPr lang="en-US" dirty="0"/>
          </a:p>
          <a:p>
            <a:r>
              <a:rPr lang="en-US" dirty="0"/>
              <a:t>Examples of object attributes are name, owner, data creation, and so on.</a:t>
            </a:r>
            <a:endParaRPr lang="en-GB" dirty="0"/>
          </a:p>
        </p:txBody>
      </p:sp>
    </p:spTree>
    <p:extLst>
      <p:ext uri="{BB962C8B-B14F-4D97-AF65-F5344CB8AC3E}">
        <p14:creationId xmlns:p14="http://schemas.microsoft.com/office/powerpoint/2010/main" val="1043387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Attribute-Based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p>
          <a:p>
            <a:endParaRPr lang="en-US" dirty="0"/>
          </a:p>
          <a:p>
            <a:r>
              <a:rPr lang="en-US" dirty="0"/>
              <a:t>Location of the access, time of the access, and the threat level are all examples of environmental attributes. </a:t>
            </a:r>
          </a:p>
          <a:p>
            <a:endParaRPr lang="en-US" dirty="0"/>
          </a:p>
          <a:p>
            <a:r>
              <a:rPr lang="en-US" dirty="0"/>
              <a:t>Every object should also be associated with at least one policy that regulates which operations a subject with certain attributes, given some environmental constraints, can perform on the object. </a:t>
            </a:r>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p>
          <a:p>
            <a:endParaRPr lang="en-GB" dirty="0"/>
          </a:p>
        </p:txBody>
      </p:sp>
    </p:spTree>
    <p:extLst>
      <p:ext uri="{BB962C8B-B14F-4D97-AF65-F5344CB8AC3E}">
        <p14:creationId xmlns:p14="http://schemas.microsoft.com/office/powerpoint/2010/main" val="27417328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Attribute-Based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p>
          <a:p>
            <a:endParaRPr lang="en-US" dirty="0"/>
          </a:p>
          <a:p>
            <a:r>
              <a:rPr lang="en-US" dirty="0"/>
              <a:t>Location of the access, time of the access, and the threat level are all examples of environmental attributes. </a:t>
            </a:r>
          </a:p>
          <a:p>
            <a:endParaRPr lang="en-US" dirty="0"/>
          </a:p>
          <a:p>
            <a:r>
              <a:rPr lang="en-US" dirty="0"/>
              <a:t>Every object should also be associated with at least one policy that regulates which operations a subject with certain attributes, given some environmental constraints, can perform on the object. </a:t>
            </a:r>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p>
          <a:p>
            <a:endParaRPr lang="en-GB" dirty="0"/>
          </a:p>
        </p:txBody>
      </p:sp>
      <p:pic>
        <p:nvPicPr>
          <p:cNvPr id="5" name="Picture 4">
            <a:extLst>
              <a:ext uri="{FF2B5EF4-FFF2-40B4-BE49-F238E27FC236}">
                <a16:creationId xmlns:a16="http://schemas.microsoft.com/office/drawing/2014/main" id="{8F9886E6-9765-4981-861F-10A738EF583A}"/>
              </a:ext>
            </a:extLst>
          </p:cNvPr>
          <p:cNvPicPr>
            <a:picLocks noChangeAspect="1"/>
          </p:cNvPicPr>
          <p:nvPr/>
        </p:nvPicPr>
        <p:blipFill>
          <a:blip r:embed="rId2"/>
          <a:stretch>
            <a:fillRect/>
          </a:stretch>
        </p:blipFill>
        <p:spPr>
          <a:xfrm>
            <a:off x="4388058" y="946778"/>
            <a:ext cx="6592220" cy="2505425"/>
          </a:xfrm>
          <a:prstGeom prst="rect">
            <a:avLst/>
          </a:prstGeom>
        </p:spPr>
      </p:pic>
    </p:spTree>
    <p:extLst>
      <p:ext uri="{BB962C8B-B14F-4D97-AF65-F5344CB8AC3E}">
        <p14:creationId xmlns:p14="http://schemas.microsoft.com/office/powerpoint/2010/main" val="322478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5709-46EE-45C5-969F-2E92796D6975}"/>
              </a:ext>
            </a:extLst>
          </p:cNvPr>
          <p:cNvSpPr>
            <a:spLocks noGrp="1"/>
          </p:cNvSpPr>
          <p:nvPr>
            <p:ph type="title"/>
          </p:nvPr>
        </p:nvSpPr>
        <p:spPr>
          <a:xfrm>
            <a:off x="2589212" y="262593"/>
            <a:ext cx="8911687" cy="684185"/>
          </a:xfrm>
        </p:spPr>
        <p:txBody>
          <a:bodyPr/>
          <a:lstStyle/>
          <a:p>
            <a:r>
              <a:rPr lang="en-GB" dirty="0"/>
              <a:t>Access Control Process</a:t>
            </a:r>
          </a:p>
        </p:txBody>
      </p:sp>
      <p:sp>
        <p:nvSpPr>
          <p:cNvPr id="3" name="Content Placeholder 2">
            <a:extLst>
              <a:ext uri="{FF2B5EF4-FFF2-40B4-BE49-F238E27FC236}">
                <a16:creationId xmlns:a16="http://schemas.microsoft.com/office/drawing/2014/main" id="{F2C91CDA-C747-4251-B970-CA93FDFAA475}"/>
              </a:ext>
            </a:extLst>
          </p:cNvPr>
          <p:cNvSpPr>
            <a:spLocks noGrp="1"/>
          </p:cNvSpPr>
          <p:nvPr>
            <p:ph idx="1"/>
          </p:nvPr>
        </p:nvSpPr>
        <p:spPr>
          <a:xfrm>
            <a:off x="2589212" y="946778"/>
            <a:ext cx="8915400" cy="3777622"/>
          </a:xfrm>
        </p:spPr>
        <p:txBody>
          <a:bodyPr/>
          <a:lstStyle/>
          <a:p>
            <a:pPr algn="just"/>
            <a:r>
              <a:rPr lang="en-GB" dirty="0"/>
              <a:t>The initial phase of access control process include:</a:t>
            </a:r>
          </a:p>
          <a:p>
            <a:pPr lvl="1" algn="just"/>
            <a:r>
              <a:rPr lang="en-GB" dirty="0"/>
              <a:t>Asset/data classification</a:t>
            </a:r>
          </a:p>
          <a:p>
            <a:pPr lvl="1" algn="just"/>
            <a:r>
              <a:rPr lang="en-GB" dirty="0"/>
              <a:t>Asset marking</a:t>
            </a:r>
          </a:p>
          <a:p>
            <a:pPr lvl="1" algn="just"/>
            <a:r>
              <a:rPr lang="en-GB" dirty="0"/>
              <a:t>Access policy definition</a:t>
            </a:r>
          </a:p>
          <a:p>
            <a:pPr lvl="1" algn="just"/>
            <a:r>
              <a:rPr lang="en-GB" dirty="0"/>
              <a:t>Data disposal</a:t>
            </a:r>
          </a:p>
          <a:p>
            <a:pPr algn="just"/>
            <a:endParaRPr lang="en-GB" dirty="0"/>
          </a:p>
        </p:txBody>
      </p:sp>
    </p:spTree>
    <p:extLst>
      <p:ext uri="{BB962C8B-B14F-4D97-AF65-F5344CB8AC3E}">
        <p14:creationId xmlns:p14="http://schemas.microsoft.com/office/powerpoint/2010/main" val="1219403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Attribute-Based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p>
          <a:p>
            <a:endParaRPr lang="en-US" dirty="0"/>
          </a:p>
          <a:p>
            <a:r>
              <a:rPr lang="en-US" dirty="0"/>
              <a:t>Location of the access, time of the access, and the threat level are all examples of environmental attributes. </a:t>
            </a:r>
          </a:p>
          <a:p>
            <a:endParaRPr lang="en-US" dirty="0"/>
          </a:p>
          <a:p>
            <a:r>
              <a:rPr lang="en-US" dirty="0"/>
              <a:t>Every object should also be associated with at least one policy that regulates which operations a subject with certain attributes, given some environmental constraints, can perform on the object. </a:t>
            </a:r>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p>
          <a:p>
            <a:endParaRPr lang="en-GB" dirty="0"/>
          </a:p>
        </p:txBody>
      </p:sp>
    </p:spTree>
    <p:extLst>
      <p:ext uri="{BB962C8B-B14F-4D97-AF65-F5344CB8AC3E}">
        <p14:creationId xmlns:p14="http://schemas.microsoft.com/office/powerpoint/2010/main" val="86487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Attribute-Based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p>
          <a:p>
            <a:endParaRPr lang="en-US" dirty="0"/>
          </a:p>
          <a:p>
            <a:r>
              <a:rPr lang="en-US" dirty="0"/>
              <a:t>Location of the access, time of the access, and the threat level are all examples of environmental attributes. </a:t>
            </a:r>
          </a:p>
          <a:p>
            <a:endParaRPr lang="en-US" dirty="0"/>
          </a:p>
          <a:p>
            <a:r>
              <a:rPr lang="en-US" dirty="0"/>
              <a:t>Every object should also be associated with at least one policy that regulates which operations a subject with certain attributes, given some environmental constraints, can perform on the object. </a:t>
            </a:r>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p>
          <a:p>
            <a:endParaRPr lang="en-GB" dirty="0"/>
          </a:p>
        </p:txBody>
      </p:sp>
      <p:pic>
        <p:nvPicPr>
          <p:cNvPr id="5" name="Picture 4">
            <a:extLst>
              <a:ext uri="{FF2B5EF4-FFF2-40B4-BE49-F238E27FC236}">
                <a16:creationId xmlns:a16="http://schemas.microsoft.com/office/drawing/2014/main" id="{FCF7C2CF-E799-4BC8-8417-FF1E176CB963}"/>
              </a:ext>
            </a:extLst>
          </p:cNvPr>
          <p:cNvPicPr>
            <a:picLocks noChangeAspect="1"/>
          </p:cNvPicPr>
          <p:nvPr/>
        </p:nvPicPr>
        <p:blipFill>
          <a:blip r:embed="rId2"/>
          <a:stretch>
            <a:fillRect/>
          </a:stretch>
        </p:blipFill>
        <p:spPr>
          <a:xfrm>
            <a:off x="2780837" y="2166761"/>
            <a:ext cx="6630325" cy="2524477"/>
          </a:xfrm>
          <a:prstGeom prst="rect">
            <a:avLst/>
          </a:prstGeom>
        </p:spPr>
      </p:pic>
    </p:spTree>
    <p:extLst>
      <p:ext uri="{BB962C8B-B14F-4D97-AF65-F5344CB8AC3E}">
        <p14:creationId xmlns:p14="http://schemas.microsoft.com/office/powerpoint/2010/main" val="5606283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7785-55FE-44AF-84BD-6E3F8CBF92FC}"/>
              </a:ext>
            </a:extLst>
          </p:cNvPr>
          <p:cNvSpPr>
            <a:spLocks noGrp="1"/>
          </p:cNvSpPr>
          <p:nvPr>
            <p:ph type="title"/>
          </p:nvPr>
        </p:nvSpPr>
        <p:spPr>
          <a:xfrm>
            <a:off x="2592925" y="301646"/>
            <a:ext cx="8911687" cy="645132"/>
          </a:xfrm>
        </p:spPr>
        <p:txBody>
          <a:bodyPr>
            <a:normAutofit/>
          </a:bodyPr>
          <a:lstStyle/>
          <a:p>
            <a:r>
              <a:rPr lang="en-GB" dirty="0"/>
              <a:t>Attribute-Based Access Control</a:t>
            </a:r>
          </a:p>
        </p:txBody>
      </p:sp>
      <p:sp>
        <p:nvSpPr>
          <p:cNvPr id="3" name="Content Placeholder 2">
            <a:extLst>
              <a:ext uri="{FF2B5EF4-FFF2-40B4-BE49-F238E27FC236}">
                <a16:creationId xmlns:a16="http://schemas.microsoft.com/office/drawing/2014/main" id="{B8A3C02E-9730-4641-AC6F-5F5FC55BB7D1}"/>
              </a:ext>
            </a:extLst>
          </p:cNvPr>
          <p:cNvSpPr>
            <a:spLocks noGrp="1"/>
          </p:cNvSpPr>
          <p:nvPr>
            <p:ph idx="1"/>
          </p:nvPr>
        </p:nvSpPr>
        <p:spPr>
          <a:xfrm>
            <a:off x="2589212" y="946778"/>
            <a:ext cx="8915400" cy="4964444"/>
          </a:xfrm>
        </p:spPr>
        <p:txBody>
          <a:bodyPr>
            <a:normAutofit/>
          </a:bodyPr>
          <a:lstStyle/>
          <a:p>
            <a:r>
              <a:rPr lang="en-US" dirty="0"/>
              <a:t>Environment conditions are contextual information associated with the access request.</a:t>
            </a:r>
          </a:p>
          <a:p>
            <a:endParaRPr lang="en-US" dirty="0"/>
          </a:p>
          <a:p>
            <a:r>
              <a:rPr lang="en-US" dirty="0"/>
              <a:t>Location of the access, time of the access, and the threat level are all examples of environmental attributes. </a:t>
            </a:r>
          </a:p>
          <a:p>
            <a:endParaRPr lang="en-US" dirty="0"/>
          </a:p>
          <a:p>
            <a:r>
              <a:rPr lang="en-US" dirty="0"/>
              <a:t>Every object should also be associated with at least one policy that regulates which operations a subject with certain attributes, given some environmental constraints, can perform on the object. </a:t>
            </a:r>
          </a:p>
          <a:p>
            <a:endParaRPr lang="en-US" dirty="0"/>
          </a:p>
          <a:p>
            <a:r>
              <a:rPr lang="en-US" dirty="0"/>
              <a:t>For example, a policy could be formulated as “all Engineers who work in the Security Business Unit and are assigned to the Next-Gen Firewall Project are allowed to Read and Write all the Design Documents in the Next-Gen Firewall Project folder when connecting from Building A.”</a:t>
            </a:r>
          </a:p>
          <a:p>
            <a:endParaRPr lang="en-GB" dirty="0"/>
          </a:p>
        </p:txBody>
      </p:sp>
    </p:spTree>
    <p:extLst>
      <p:ext uri="{BB962C8B-B14F-4D97-AF65-F5344CB8AC3E}">
        <p14:creationId xmlns:p14="http://schemas.microsoft.com/office/powerpoint/2010/main" val="28890535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9A54D-71BA-440C-A30D-C62ED9798A86}"/>
              </a:ext>
            </a:extLst>
          </p:cNvPr>
          <p:cNvSpPr>
            <a:spLocks noGrp="1"/>
          </p:cNvSpPr>
          <p:nvPr>
            <p:ph type="title"/>
          </p:nvPr>
        </p:nvSpPr>
        <p:spPr>
          <a:xfrm>
            <a:off x="1640156" y="2788555"/>
            <a:ext cx="8911687" cy="1280890"/>
          </a:xfrm>
        </p:spPr>
        <p:txBody>
          <a:bodyPr anchor="ctr"/>
          <a:lstStyle/>
          <a:p>
            <a:pPr algn="ctr"/>
            <a:r>
              <a:rPr lang="en-GB" dirty="0"/>
              <a:t>Questions!</a:t>
            </a:r>
          </a:p>
        </p:txBody>
      </p:sp>
    </p:spTree>
    <p:extLst>
      <p:ext uri="{BB962C8B-B14F-4D97-AF65-F5344CB8AC3E}">
        <p14:creationId xmlns:p14="http://schemas.microsoft.com/office/powerpoint/2010/main" val="2888131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2C2-94DF-41EE-9A3B-D45BF81E1B02}"/>
              </a:ext>
            </a:extLst>
          </p:cNvPr>
          <p:cNvSpPr>
            <a:spLocks noGrp="1"/>
          </p:cNvSpPr>
          <p:nvPr>
            <p:ph type="title"/>
          </p:nvPr>
        </p:nvSpPr>
        <p:spPr>
          <a:xfrm>
            <a:off x="2592925" y="206322"/>
            <a:ext cx="8911687" cy="740456"/>
          </a:xfrm>
        </p:spPr>
        <p:txBody>
          <a:bodyPr>
            <a:normAutofit fontScale="90000"/>
          </a:bodyPr>
          <a:lstStyle/>
          <a:p>
            <a:r>
              <a:rPr lang="en-GB" dirty="0"/>
              <a:t>Asset/Data Classification</a:t>
            </a:r>
            <a:br>
              <a:rPr lang="en-GB" dirty="0"/>
            </a:br>
            <a:endParaRPr lang="en-GB" dirty="0"/>
          </a:p>
        </p:txBody>
      </p:sp>
      <p:sp>
        <p:nvSpPr>
          <p:cNvPr id="3" name="Content Placeholder 2">
            <a:extLst>
              <a:ext uri="{FF2B5EF4-FFF2-40B4-BE49-F238E27FC236}">
                <a16:creationId xmlns:a16="http://schemas.microsoft.com/office/drawing/2014/main" id="{5183D95D-4D0B-419B-8222-7B072096D417}"/>
              </a:ext>
            </a:extLst>
          </p:cNvPr>
          <p:cNvSpPr>
            <a:spLocks noGrp="1"/>
          </p:cNvSpPr>
          <p:nvPr>
            <p:ph idx="1"/>
          </p:nvPr>
        </p:nvSpPr>
        <p:spPr>
          <a:xfrm>
            <a:off x="2589212" y="946778"/>
            <a:ext cx="8915400" cy="4964444"/>
          </a:xfrm>
        </p:spPr>
        <p:txBody>
          <a:bodyPr>
            <a:normAutofit/>
          </a:bodyPr>
          <a:lstStyle/>
          <a:p>
            <a:pPr algn="just"/>
            <a:r>
              <a:rPr lang="en-US" dirty="0"/>
              <a:t>Asset or data classification is the process of classifying data based on the risk for the </a:t>
            </a:r>
            <a:r>
              <a:rPr lang="en-GB" dirty="0"/>
              <a:t>organisation</a:t>
            </a:r>
            <a:r>
              <a:rPr lang="en-US" dirty="0"/>
              <a:t> related to a breach on the confidentiality, integrity, and availability of the data.</a:t>
            </a:r>
          </a:p>
          <a:p>
            <a:pPr algn="just"/>
            <a:endParaRPr lang="en-US" dirty="0"/>
          </a:p>
          <a:p>
            <a:pPr algn="just"/>
            <a:r>
              <a:rPr lang="en-US" dirty="0"/>
              <a:t>To protect an asset, an organization first needs to understand how important that asset is.</a:t>
            </a:r>
          </a:p>
          <a:p>
            <a:pPr algn="just"/>
            <a:endParaRPr lang="en-US" dirty="0"/>
          </a:p>
          <a:p>
            <a:pPr algn="just"/>
            <a:r>
              <a:rPr lang="en-US" dirty="0"/>
              <a:t>For example, the unauthorized disclosure of the source code of a product might be more impactful on an organization than the disclosure of a public configuration guide.</a:t>
            </a:r>
          </a:p>
          <a:p>
            <a:pPr algn="just"/>
            <a:endParaRPr lang="en-US" dirty="0"/>
          </a:p>
          <a:p>
            <a:pPr algn="just"/>
            <a:r>
              <a:rPr lang="en-US" dirty="0"/>
              <a:t>The first step in implementing an access control process is to classify assets or data based on the potential damage a breach to the confidentiality, integrity, or availability of that asset or data could cause.</a:t>
            </a:r>
            <a:endParaRPr lang="en-GB" dirty="0"/>
          </a:p>
        </p:txBody>
      </p:sp>
    </p:spTree>
    <p:extLst>
      <p:ext uri="{BB962C8B-B14F-4D97-AF65-F5344CB8AC3E}">
        <p14:creationId xmlns:p14="http://schemas.microsoft.com/office/powerpoint/2010/main" val="611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8CB1-B1F6-47E7-BA9C-7580B587B990}"/>
              </a:ext>
            </a:extLst>
          </p:cNvPr>
          <p:cNvSpPr>
            <a:spLocks noGrp="1"/>
          </p:cNvSpPr>
          <p:nvPr>
            <p:ph type="title"/>
          </p:nvPr>
        </p:nvSpPr>
        <p:spPr>
          <a:xfrm>
            <a:off x="2592925" y="624110"/>
            <a:ext cx="8911687" cy="740456"/>
          </a:xfrm>
        </p:spPr>
        <p:txBody>
          <a:bodyPr/>
          <a:lstStyle/>
          <a:p>
            <a:r>
              <a:rPr lang="en-GB" dirty="0"/>
              <a:t>Asset/Data Classification</a:t>
            </a:r>
          </a:p>
        </p:txBody>
      </p:sp>
      <p:sp>
        <p:nvSpPr>
          <p:cNvPr id="3" name="Content Placeholder 2">
            <a:extLst>
              <a:ext uri="{FF2B5EF4-FFF2-40B4-BE49-F238E27FC236}">
                <a16:creationId xmlns:a16="http://schemas.microsoft.com/office/drawing/2014/main" id="{1CD61EC9-0A79-4217-A512-82BA8DF9D491}"/>
              </a:ext>
            </a:extLst>
          </p:cNvPr>
          <p:cNvSpPr>
            <a:spLocks noGrp="1"/>
          </p:cNvSpPr>
          <p:nvPr>
            <p:ph idx="1"/>
          </p:nvPr>
        </p:nvSpPr>
        <p:spPr>
          <a:xfrm>
            <a:off x="2589212" y="1364566"/>
            <a:ext cx="8915400" cy="4546656"/>
          </a:xfrm>
        </p:spPr>
        <p:txBody>
          <a:bodyPr>
            <a:normAutofit/>
          </a:bodyPr>
          <a:lstStyle/>
          <a:p>
            <a:pPr algn="just"/>
            <a:r>
              <a:rPr lang="en-US" dirty="0"/>
              <a:t>For example, military and governmental organizations commonly use the following classification definitions:</a:t>
            </a:r>
          </a:p>
          <a:p>
            <a:pPr lvl="1" algn="just"/>
            <a:r>
              <a:rPr lang="en-US" b="1" dirty="0"/>
              <a:t>Top Secret</a:t>
            </a:r>
            <a:r>
              <a:rPr lang="en-US" dirty="0"/>
              <a:t>: Unauthorized access to top-secret information would cause grave damage to national security.</a:t>
            </a:r>
          </a:p>
          <a:p>
            <a:pPr lvl="1" algn="just"/>
            <a:endParaRPr lang="en-US" b="1" dirty="0"/>
          </a:p>
          <a:p>
            <a:pPr lvl="1" algn="just"/>
            <a:r>
              <a:rPr lang="en-US" b="1" dirty="0"/>
              <a:t>Secret</a:t>
            </a:r>
            <a:r>
              <a:rPr lang="en-US" dirty="0"/>
              <a:t>: Unauthorized access to secret information would cause severe damage to national security.</a:t>
            </a:r>
          </a:p>
          <a:p>
            <a:pPr lvl="1" algn="just"/>
            <a:endParaRPr lang="en-US" b="1" dirty="0"/>
          </a:p>
          <a:p>
            <a:pPr lvl="1" algn="just"/>
            <a:r>
              <a:rPr lang="en-US" b="1" dirty="0"/>
              <a:t>Confidential</a:t>
            </a:r>
            <a:r>
              <a:rPr lang="en-US" dirty="0"/>
              <a:t>: Unauthorized access to confidential information would cause damage to national security. </a:t>
            </a:r>
          </a:p>
          <a:p>
            <a:pPr lvl="1" algn="just"/>
            <a:endParaRPr lang="en-US" b="1" dirty="0"/>
          </a:p>
          <a:p>
            <a:pPr lvl="1" algn="just"/>
            <a:r>
              <a:rPr lang="en-US" b="1" dirty="0"/>
              <a:t>Unclassified</a:t>
            </a:r>
            <a:r>
              <a:rPr lang="en-US" dirty="0"/>
              <a:t>: Unauthorized access to unclassified information would cause no damage to national security.</a:t>
            </a:r>
            <a:endParaRPr lang="en-GB" dirty="0"/>
          </a:p>
        </p:txBody>
      </p:sp>
    </p:spTree>
    <p:extLst>
      <p:ext uri="{BB962C8B-B14F-4D97-AF65-F5344CB8AC3E}">
        <p14:creationId xmlns:p14="http://schemas.microsoft.com/office/powerpoint/2010/main" val="2383302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0B6D-051D-419E-851B-65FB1EEE3603}"/>
              </a:ext>
            </a:extLst>
          </p:cNvPr>
          <p:cNvSpPr>
            <a:spLocks noGrp="1"/>
          </p:cNvSpPr>
          <p:nvPr>
            <p:ph type="title"/>
          </p:nvPr>
        </p:nvSpPr>
        <p:spPr>
          <a:xfrm>
            <a:off x="2592925" y="342757"/>
            <a:ext cx="8911687" cy="740456"/>
          </a:xfrm>
        </p:spPr>
        <p:txBody>
          <a:bodyPr/>
          <a:lstStyle/>
          <a:p>
            <a:r>
              <a:rPr lang="en-GB" dirty="0"/>
              <a:t>Asset/Data Classification</a:t>
            </a:r>
          </a:p>
        </p:txBody>
      </p:sp>
      <p:sp>
        <p:nvSpPr>
          <p:cNvPr id="3" name="Content Placeholder 2">
            <a:extLst>
              <a:ext uri="{FF2B5EF4-FFF2-40B4-BE49-F238E27FC236}">
                <a16:creationId xmlns:a16="http://schemas.microsoft.com/office/drawing/2014/main" id="{4EA95441-EC42-444B-B495-D898C1444BBA}"/>
              </a:ext>
            </a:extLst>
          </p:cNvPr>
          <p:cNvSpPr>
            <a:spLocks noGrp="1"/>
          </p:cNvSpPr>
          <p:nvPr>
            <p:ph idx="1"/>
          </p:nvPr>
        </p:nvSpPr>
        <p:spPr>
          <a:xfrm>
            <a:off x="2589212" y="1083213"/>
            <a:ext cx="8915400" cy="5432030"/>
          </a:xfrm>
        </p:spPr>
        <p:txBody>
          <a:bodyPr>
            <a:normAutofit fontScale="92500" lnSpcReduction="20000"/>
          </a:bodyPr>
          <a:lstStyle/>
          <a:p>
            <a:pPr algn="just"/>
            <a:r>
              <a:rPr lang="en-US" dirty="0"/>
              <a:t>The commercial sector has more variety in the way data classification is done – more specifically, to the label used in the classification.</a:t>
            </a:r>
          </a:p>
          <a:p>
            <a:pPr algn="just"/>
            <a:endParaRPr lang="en-US" dirty="0"/>
          </a:p>
          <a:p>
            <a:pPr algn="just"/>
            <a:r>
              <a:rPr lang="en-US" dirty="0"/>
              <a:t>Commonly used classification labels in the commercial sector are: </a:t>
            </a:r>
          </a:p>
          <a:p>
            <a:pPr lvl="1" algn="just"/>
            <a:r>
              <a:rPr lang="en-US" b="1" dirty="0"/>
              <a:t>Confidential or Proprietary</a:t>
            </a:r>
            <a:r>
              <a:rPr lang="en-US" dirty="0"/>
              <a:t>: Unauthorized access to confidential or proprietary information could cause grave damage to the organization. Examples of information or assets that could receive this type of classification include source code and trade secrets.</a:t>
            </a:r>
          </a:p>
          <a:p>
            <a:pPr lvl="1" algn="just"/>
            <a:endParaRPr lang="en-US" dirty="0"/>
          </a:p>
          <a:p>
            <a:pPr lvl="1" algn="just"/>
            <a:r>
              <a:rPr lang="en-US" b="1" dirty="0"/>
              <a:t>Private</a:t>
            </a:r>
            <a:r>
              <a:rPr lang="en-US" dirty="0"/>
              <a:t>: Unauthorized access to private information could cause severe damage to the organization. Examples of information or assets that could receive this type of classification are human resource information (for example, employee salaries), medical records, and so on.</a:t>
            </a:r>
          </a:p>
          <a:p>
            <a:pPr algn="just"/>
            <a:endParaRPr lang="en-US" dirty="0"/>
          </a:p>
          <a:p>
            <a:pPr lvl="1" algn="just"/>
            <a:r>
              <a:rPr lang="en-US" b="1" dirty="0"/>
              <a:t>Sensitive</a:t>
            </a:r>
            <a:r>
              <a:rPr lang="en-US" dirty="0"/>
              <a:t>: Unauthorized access to sensitive information could cause some damage to the organization. Examples of information or assets that could receive this type of classification are internal team email, financial information, and so on.</a:t>
            </a:r>
          </a:p>
          <a:p>
            <a:pPr lvl="1" algn="just"/>
            <a:endParaRPr lang="en-US" dirty="0"/>
          </a:p>
          <a:p>
            <a:pPr lvl="1" algn="just"/>
            <a:r>
              <a:rPr lang="en-US" b="1" dirty="0"/>
              <a:t>Public</a:t>
            </a:r>
            <a:r>
              <a:rPr lang="en-US" dirty="0"/>
              <a:t>: Unauthorized access to public information does not cause any significant damage.</a:t>
            </a:r>
            <a:endParaRPr lang="en-GB" dirty="0"/>
          </a:p>
        </p:txBody>
      </p:sp>
    </p:spTree>
    <p:extLst>
      <p:ext uri="{BB962C8B-B14F-4D97-AF65-F5344CB8AC3E}">
        <p14:creationId xmlns:p14="http://schemas.microsoft.com/office/powerpoint/2010/main" val="47584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1EA9-F252-46F5-8F98-57AB31F16BC7}"/>
              </a:ext>
            </a:extLst>
          </p:cNvPr>
          <p:cNvSpPr>
            <a:spLocks noGrp="1"/>
          </p:cNvSpPr>
          <p:nvPr>
            <p:ph type="title"/>
          </p:nvPr>
        </p:nvSpPr>
        <p:spPr>
          <a:xfrm>
            <a:off x="2592925" y="262593"/>
            <a:ext cx="8911687" cy="684185"/>
          </a:xfrm>
        </p:spPr>
        <p:txBody>
          <a:bodyPr/>
          <a:lstStyle/>
          <a:p>
            <a:r>
              <a:rPr lang="en-GB" dirty="0"/>
              <a:t>Asset Marking</a:t>
            </a:r>
          </a:p>
        </p:txBody>
      </p:sp>
      <p:sp>
        <p:nvSpPr>
          <p:cNvPr id="3" name="Content Placeholder 2">
            <a:extLst>
              <a:ext uri="{FF2B5EF4-FFF2-40B4-BE49-F238E27FC236}">
                <a16:creationId xmlns:a16="http://schemas.microsoft.com/office/drawing/2014/main" id="{C23610D1-0986-4E83-AEDE-A0E8B0052181}"/>
              </a:ext>
            </a:extLst>
          </p:cNvPr>
          <p:cNvSpPr>
            <a:spLocks noGrp="1"/>
          </p:cNvSpPr>
          <p:nvPr>
            <p:ph idx="1"/>
          </p:nvPr>
        </p:nvSpPr>
        <p:spPr>
          <a:xfrm>
            <a:off x="2589212" y="946778"/>
            <a:ext cx="8915400" cy="4964444"/>
          </a:xfrm>
        </p:spPr>
        <p:txBody>
          <a:bodyPr/>
          <a:lstStyle/>
          <a:p>
            <a:r>
              <a:rPr lang="en-US" dirty="0"/>
              <a:t>Once an asset has been classified with a specific category, a mark or label needs to be applied to the asset itself so that the classification level is clear to the user accessing the asset. </a:t>
            </a:r>
          </a:p>
          <a:p>
            <a:endParaRPr lang="en-US" dirty="0"/>
          </a:p>
          <a:p>
            <a:r>
              <a:rPr lang="en-US" dirty="0"/>
              <a:t>Putting a stamp on a document with the label “Top Secret” and watermarking a digital document with the label “Confidential” are examples of the marking process.</a:t>
            </a:r>
            <a:endParaRPr lang="en-GB" dirty="0"/>
          </a:p>
        </p:txBody>
      </p:sp>
    </p:spTree>
    <p:extLst>
      <p:ext uri="{BB962C8B-B14F-4D97-AF65-F5344CB8AC3E}">
        <p14:creationId xmlns:p14="http://schemas.microsoft.com/office/powerpoint/2010/main" val="1875336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1C7C-6C27-4D03-A6EF-CBE4C8209A5A}"/>
              </a:ext>
            </a:extLst>
          </p:cNvPr>
          <p:cNvSpPr>
            <a:spLocks noGrp="1"/>
          </p:cNvSpPr>
          <p:nvPr>
            <p:ph type="title"/>
          </p:nvPr>
        </p:nvSpPr>
        <p:spPr>
          <a:xfrm>
            <a:off x="2592925" y="135983"/>
            <a:ext cx="8911687" cy="810795"/>
          </a:xfrm>
        </p:spPr>
        <p:txBody>
          <a:bodyPr/>
          <a:lstStyle/>
          <a:p>
            <a:r>
              <a:rPr lang="en-GB" dirty="0"/>
              <a:t>Access Control Policy</a:t>
            </a:r>
          </a:p>
        </p:txBody>
      </p:sp>
      <p:sp>
        <p:nvSpPr>
          <p:cNvPr id="3" name="Content Placeholder 2">
            <a:extLst>
              <a:ext uri="{FF2B5EF4-FFF2-40B4-BE49-F238E27FC236}">
                <a16:creationId xmlns:a16="http://schemas.microsoft.com/office/drawing/2014/main" id="{D5A2B0D1-06F2-4445-9610-F939A7D45289}"/>
              </a:ext>
            </a:extLst>
          </p:cNvPr>
          <p:cNvSpPr>
            <a:spLocks noGrp="1"/>
          </p:cNvSpPr>
          <p:nvPr>
            <p:ph idx="1"/>
          </p:nvPr>
        </p:nvSpPr>
        <p:spPr>
          <a:xfrm>
            <a:off x="2589212" y="946778"/>
            <a:ext cx="8915400" cy="5617794"/>
          </a:xfrm>
        </p:spPr>
        <p:txBody>
          <a:bodyPr>
            <a:normAutofit/>
          </a:bodyPr>
          <a:lstStyle/>
          <a:p>
            <a:pPr algn="just"/>
            <a:r>
              <a:rPr lang="en-US" dirty="0"/>
              <a:t>The next step of an access control process is to establish the access control policy for each asset or data. This will be based on the label the asset received in the classification and marking steps described in the preceding sections.</a:t>
            </a:r>
          </a:p>
          <a:p>
            <a:pPr algn="just"/>
            <a:endParaRPr lang="en-US" dirty="0"/>
          </a:p>
          <a:p>
            <a:pPr algn="just"/>
            <a:r>
              <a:rPr lang="en-US" dirty="0"/>
              <a:t>The access control policy should include information on who can access the asset or data, when, and in which mode. </a:t>
            </a:r>
          </a:p>
          <a:p>
            <a:pPr algn="just"/>
            <a:endParaRPr lang="en-US" dirty="0"/>
          </a:p>
          <a:p>
            <a:pPr algn="just"/>
            <a:r>
              <a:rPr lang="en-US" dirty="0"/>
              <a:t>The access control policy will also describe how the access should be protected, depending on its state which could be any of the following:</a:t>
            </a:r>
          </a:p>
          <a:p>
            <a:pPr lvl="1" algn="just"/>
            <a:r>
              <a:rPr lang="en-US" dirty="0"/>
              <a:t>Data at rest refers to data that resides in a storage device such as a hard drive, CD or DVD, or magnetic drive. Data is in this state most of its lifetime. Data at rest is usually protected by using strong access controls and encryption.</a:t>
            </a:r>
          </a:p>
        </p:txBody>
      </p:sp>
    </p:spTree>
    <p:extLst>
      <p:ext uri="{BB962C8B-B14F-4D97-AF65-F5344CB8AC3E}">
        <p14:creationId xmlns:p14="http://schemas.microsoft.com/office/powerpoint/2010/main" val="32274670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8942</TotalTime>
  <Words>4554</Words>
  <Application>Microsoft Office PowerPoint</Application>
  <PresentationFormat>Widescreen</PresentationFormat>
  <Paragraphs>377</Paragraphs>
  <Slides>43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Century Gothic</vt:lpstr>
      <vt:lpstr>Wingdings 3</vt:lpstr>
      <vt:lpstr>Wisp</vt:lpstr>
      <vt:lpstr>PowerPoint Presentation</vt:lpstr>
      <vt:lpstr>System Security CYB 309  Access Control Process</vt:lpstr>
      <vt:lpstr>Access Control Process</vt:lpstr>
      <vt:lpstr>Access Control Process</vt:lpstr>
      <vt:lpstr>Asset/Data Classification </vt:lpstr>
      <vt:lpstr>Asset/Data Classification</vt:lpstr>
      <vt:lpstr>Asset/Data Classification</vt:lpstr>
      <vt:lpstr>Asset Marking</vt:lpstr>
      <vt:lpstr>Access Control Policy</vt:lpstr>
      <vt:lpstr>Access Control Policy</vt:lpstr>
      <vt:lpstr>Data Disposal</vt:lpstr>
      <vt:lpstr>Data Disposal</vt:lpstr>
      <vt:lpstr>Types of Access Control</vt:lpstr>
      <vt:lpstr>Administrative Controls</vt:lpstr>
      <vt:lpstr>Administrative Controls</vt:lpstr>
      <vt:lpstr>Physical Controls</vt:lpstr>
      <vt:lpstr>Technical Controls</vt:lpstr>
      <vt:lpstr>Access Control Models</vt:lpstr>
      <vt:lpstr>Access Control Models</vt:lpstr>
      <vt:lpstr>Discretional Access Control</vt:lpstr>
      <vt:lpstr>Discretional Access Control</vt:lpstr>
      <vt:lpstr>Discretional Access Control</vt:lpstr>
      <vt:lpstr>Discretional Access Control</vt:lpstr>
      <vt:lpstr>Mandatory Access Control</vt:lpstr>
      <vt:lpstr>Mandatory Access Control</vt:lpstr>
      <vt:lpstr>Mandatory Access Control</vt:lpstr>
      <vt:lpstr>Mandatory Access Control</vt:lpstr>
      <vt:lpstr>Role-Based Access Control</vt:lpstr>
      <vt:lpstr>Role-Based Access Control</vt:lpstr>
      <vt:lpstr>Role-Based Access Control</vt:lpstr>
      <vt:lpstr>Role-Based Access Control</vt:lpstr>
      <vt:lpstr>Components of Role-Based Access Control</vt:lpstr>
      <vt:lpstr>Components of Role-Based Access Control</vt:lpstr>
      <vt:lpstr>Components of Role-Based Access Control</vt:lpstr>
      <vt:lpstr>Components of Role-Based Access Control</vt:lpstr>
      <vt:lpstr>Components of Role-Based Access Control</vt:lpstr>
      <vt:lpstr>Attribute-Based Access Control</vt:lpstr>
      <vt:lpstr>Attribute-Based Access Control</vt:lpstr>
      <vt:lpstr>Attribute-Based Access Control</vt:lpstr>
      <vt:lpstr>Attribute-Based Access Control</vt:lpstr>
      <vt:lpstr>Attribute-Based Access Control</vt:lpstr>
      <vt:lpstr>Attribute-Based Access Control</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44</cp:revision>
  <dcterms:created xsi:type="dcterms:W3CDTF">2023-11-01T11:07:09Z</dcterms:created>
  <dcterms:modified xsi:type="dcterms:W3CDTF">2023-11-07T16:09:37Z</dcterms:modified>
</cp:coreProperties>
</file>