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58" r:id="rId3"/>
    <p:sldId id="259" r:id="rId4"/>
    <p:sldId id="260" r:id="rId5"/>
    <p:sldId id="261" r:id="rId6"/>
    <p:sldId id="262" r:id="rId7"/>
    <p:sldId id="266" r:id="rId8"/>
    <p:sldId id="265" r:id="rId9"/>
    <p:sldId id="264" r:id="rId10"/>
    <p:sldId id="263" r:id="rId11"/>
    <p:sldId id="267" r:id="rId12"/>
    <p:sldId id="268" r:id="rId13"/>
    <p:sldId id="269" r:id="rId14"/>
    <p:sldId id="274" r:id="rId15"/>
    <p:sldId id="278" r:id="rId16"/>
    <p:sldId id="276" r:id="rId17"/>
    <p:sldId id="280" r:id="rId18"/>
    <p:sldId id="279" r:id="rId19"/>
    <p:sldId id="281" r:id="rId20"/>
    <p:sldId id="310" r:id="rId21"/>
    <p:sldId id="311" r:id="rId22"/>
    <p:sldId id="312" r:id="rId23"/>
    <p:sldId id="313" r:id="rId24"/>
    <p:sldId id="314" r:id="rId25"/>
    <p:sldId id="315" r:id="rId26"/>
    <p:sldId id="316" r:id="rId27"/>
    <p:sldId id="273" r:id="rId28"/>
    <p:sldId id="272" r:id="rId29"/>
    <p:sldId id="282" r:id="rId30"/>
    <p:sldId id="283" r:id="rId31"/>
    <p:sldId id="284" r:id="rId32"/>
    <p:sldId id="288" r:id="rId33"/>
    <p:sldId id="285" r:id="rId34"/>
    <p:sldId id="286" r:id="rId35"/>
    <p:sldId id="287" r:id="rId36"/>
    <p:sldId id="289" r:id="rId37"/>
    <p:sldId id="290" r:id="rId38"/>
    <p:sldId id="271" r:id="rId39"/>
    <p:sldId id="295" r:id="rId40"/>
    <p:sldId id="296" r:id="rId41"/>
    <p:sldId id="298" r:id="rId42"/>
    <p:sldId id="299" r:id="rId43"/>
    <p:sldId id="300" r:id="rId44"/>
    <p:sldId id="297" r:id="rId45"/>
    <p:sldId id="301" r:id="rId46"/>
    <p:sldId id="291" r:id="rId47"/>
    <p:sldId id="302" r:id="rId48"/>
    <p:sldId id="303" r:id="rId49"/>
    <p:sldId id="306" r:id="rId50"/>
    <p:sldId id="304" r:id="rId51"/>
    <p:sldId id="307" r:id="rId52"/>
    <p:sldId id="305" r:id="rId53"/>
    <p:sldId id="308" r:id="rId54"/>
    <p:sldId id="309" r:id="rId55"/>
    <p:sldId id="29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645" autoAdjust="0"/>
  </p:normalViewPr>
  <p:slideViewPr>
    <p:cSldViewPr snapToGrid="0">
      <p:cViewPr varScale="1">
        <p:scale>
          <a:sx n="63" d="100"/>
          <a:sy n="63"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B4D-1B8D-4ADD-A083-9A2E5547C5D3}" type="datetimeFigureOut">
              <a:rPr lang="en-GB" smtClean="0"/>
              <a:t>04/12/2023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8B6E7-D447-4BD6-9A01-B07B40B19096}" type="slidenum">
              <a:rPr lang="en-GB" smtClean="0"/>
              <a:t>‹#›</a:t>
            </a:fld>
            <a:endParaRPr lang="en-GB" dirty="0"/>
          </a:p>
        </p:txBody>
      </p:sp>
    </p:spTree>
    <p:extLst>
      <p:ext uri="{BB962C8B-B14F-4D97-AF65-F5344CB8AC3E}">
        <p14:creationId xmlns:p14="http://schemas.microsoft.com/office/powerpoint/2010/main" val="310571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these four phases, it is also very important that the session is correctly terminated. In the standard scenario, where the supplicant terminates the connection, it will send an </a:t>
            </a:r>
            <a:r>
              <a:rPr lang="en-US" dirty="0" err="1"/>
              <a:t>EAPoL</a:t>
            </a:r>
            <a:r>
              <a:rPr lang="en-US" dirty="0"/>
              <a:t>-Logoff message.</a:t>
            </a:r>
            <a:endParaRPr lang="en-GB" dirty="0"/>
          </a:p>
        </p:txBody>
      </p:sp>
      <p:sp>
        <p:nvSpPr>
          <p:cNvPr id="4" name="Slide Number Placeholder 3"/>
          <p:cNvSpPr>
            <a:spLocks noGrp="1"/>
          </p:cNvSpPr>
          <p:nvPr>
            <p:ph type="sldNum" sz="quarter" idx="5"/>
          </p:nvPr>
        </p:nvSpPr>
        <p:spPr/>
        <p:txBody>
          <a:bodyPr/>
          <a:lstStyle/>
          <a:p>
            <a:fld id="{2A38B6E7-D447-4BD6-9A01-B07B40B19096}" type="slidenum">
              <a:rPr lang="en-GB" smtClean="0"/>
              <a:t>37</a:t>
            </a:fld>
            <a:endParaRPr lang="en-GB"/>
          </a:p>
        </p:txBody>
      </p:sp>
    </p:spTree>
    <p:extLst>
      <p:ext uri="{BB962C8B-B14F-4D97-AF65-F5344CB8AC3E}">
        <p14:creationId xmlns:p14="http://schemas.microsoft.com/office/powerpoint/2010/main" val="399142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Security group ACLs, on the other hand, are access lists based on the role of the subject trying to access a resource, and they implement role-based access control.</a:t>
            </a:r>
            <a:endParaRPr lang="en-GB" sz="1200" dirty="0"/>
          </a:p>
          <a:p>
            <a:endParaRPr lang="en-GB" dirty="0"/>
          </a:p>
        </p:txBody>
      </p:sp>
      <p:sp>
        <p:nvSpPr>
          <p:cNvPr id="4" name="Slide Number Placeholder 3"/>
          <p:cNvSpPr>
            <a:spLocks noGrp="1"/>
          </p:cNvSpPr>
          <p:nvPr>
            <p:ph type="sldNum" sz="quarter" idx="5"/>
          </p:nvPr>
        </p:nvSpPr>
        <p:spPr/>
        <p:txBody>
          <a:bodyPr/>
          <a:lstStyle/>
          <a:p>
            <a:fld id="{2A38B6E7-D447-4BD6-9A01-B07B40B19096}" type="slidenum">
              <a:rPr lang="en-GB" smtClean="0"/>
              <a:t>38</a:t>
            </a:fld>
            <a:endParaRPr lang="en-GB" dirty="0"/>
          </a:p>
        </p:txBody>
      </p:sp>
    </p:spTree>
    <p:extLst>
      <p:ext uri="{BB962C8B-B14F-4D97-AF65-F5344CB8AC3E}">
        <p14:creationId xmlns:p14="http://schemas.microsoft.com/office/powerpoint/2010/main" val="422610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254789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302422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8920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2973865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2639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4006977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161331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36164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84518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259079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113637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423867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386833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164327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91852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04/12/2023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dirty="0"/>
          </a:p>
        </p:txBody>
      </p:sp>
    </p:spTree>
    <p:extLst>
      <p:ext uri="{BB962C8B-B14F-4D97-AF65-F5344CB8AC3E}">
        <p14:creationId xmlns:p14="http://schemas.microsoft.com/office/powerpoint/2010/main" val="241032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04/12/2023</a:t>
            </a:fld>
            <a:endParaRPr lang="en-GB"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dirty="0"/>
          </a:p>
        </p:txBody>
      </p:sp>
    </p:spTree>
    <p:extLst>
      <p:ext uri="{BB962C8B-B14F-4D97-AF65-F5344CB8AC3E}">
        <p14:creationId xmlns:p14="http://schemas.microsoft.com/office/powerpoint/2010/main" val="2525093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1698-AD8C-419F-B746-D7EB96BE9BED}"/>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55E45098-A3DF-4DF5-8DFC-287D91E4365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5180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2000" dirty="0"/>
              <a:t>Identity and access control implementation focuses on managing user identities and access permissions on a computer network. </a:t>
            </a:r>
          </a:p>
          <a:p>
            <a:pPr algn="just"/>
            <a:endParaRPr lang="en-US" sz="2000" dirty="0"/>
          </a:p>
          <a:p>
            <a:pPr algn="just"/>
            <a:r>
              <a:rPr lang="en-US" sz="2000" dirty="0"/>
              <a:t>Policies, processes, and technologies may differ from organisation to organisations.</a:t>
            </a:r>
          </a:p>
          <a:p>
            <a:pPr algn="just"/>
            <a:endParaRPr lang="en-US" sz="2000" dirty="0"/>
          </a:p>
          <a:p>
            <a:pPr algn="just"/>
            <a:r>
              <a:rPr lang="en-US" sz="2000" dirty="0"/>
              <a:t>However, the goal of any identity and access control implementation initiative is to ensure that the right users and devices can access the right resources for the right reasons at the right time.</a:t>
            </a:r>
          </a:p>
          <a:p>
            <a:pPr algn="just"/>
            <a:endParaRPr lang="en-US" sz="2000" dirty="0"/>
          </a:p>
          <a:p>
            <a:pPr algn="just"/>
            <a:r>
              <a:rPr lang="en-US" sz="2000" dirty="0"/>
              <a:t>Identity and access control streamlines access control in complex, multi-cloud environments.</a:t>
            </a:r>
          </a:p>
          <a:p>
            <a:pPr algn="just"/>
            <a:endParaRPr lang="en-US" sz="2000" dirty="0"/>
          </a:p>
          <a:p>
            <a:pPr algn="just"/>
            <a:r>
              <a:rPr lang="en-US" sz="2000" dirty="0"/>
              <a:t>Today, corporate networks connect to on-premises, remote, and cloud-based (SaaS) apps and data sources. </a:t>
            </a:r>
            <a:endParaRPr lang="en-GB" sz="2000" dirty="0"/>
          </a:p>
        </p:txBody>
      </p:sp>
    </p:spTree>
    <p:extLst>
      <p:ext uri="{BB962C8B-B14F-4D97-AF65-F5344CB8AC3E}">
        <p14:creationId xmlns:p14="http://schemas.microsoft.com/office/powerpoint/2010/main" val="118844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2000" dirty="0"/>
              <a:t>A wide range of users need access to these resources for various purposes, including human users (employees, customers, contractors) and non-human users (bots, IoT devices, automated workloads, APIs).</a:t>
            </a:r>
          </a:p>
          <a:p>
            <a:pPr algn="just"/>
            <a:endParaRPr lang="en-US" sz="2000" dirty="0"/>
          </a:p>
          <a:p>
            <a:pPr algn="just"/>
            <a:r>
              <a:rPr lang="en-US" sz="2000" dirty="0"/>
              <a:t>Identity and access control implementation systems allow companies to assign a single digital identity and set access privileges for each user. </a:t>
            </a:r>
          </a:p>
          <a:p>
            <a:pPr algn="just"/>
            <a:endParaRPr lang="en-US" sz="2000" dirty="0"/>
          </a:p>
          <a:p>
            <a:pPr algn="just"/>
            <a:r>
              <a:rPr lang="en-US" sz="2000" dirty="0"/>
              <a:t>That way, only authorized users can handle company resources, and they can only use those resources in ways the company permits.</a:t>
            </a:r>
            <a:endParaRPr lang="en-GB" sz="2000" dirty="0"/>
          </a:p>
          <a:p>
            <a:pPr algn="just"/>
            <a:endParaRPr lang="en-GB" sz="2000" dirty="0"/>
          </a:p>
          <a:p>
            <a:pPr algn="just"/>
            <a:r>
              <a:rPr lang="en-US" sz="2000" dirty="0"/>
              <a:t>Several methods, technologies, and protocols can be used to implement identity and access technical controls.</a:t>
            </a:r>
          </a:p>
          <a:p>
            <a:pPr algn="just"/>
            <a:endParaRPr lang="en-GB" sz="2000" dirty="0"/>
          </a:p>
        </p:txBody>
      </p:sp>
    </p:spTree>
    <p:extLst>
      <p:ext uri="{BB962C8B-B14F-4D97-AF65-F5344CB8AC3E}">
        <p14:creationId xmlns:p14="http://schemas.microsoft.com/office/powerpoint/2010/main" val="1615551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GB" sz="2000" dirty="0"/>
              <a:t>The most common implementations include: </a:t>
            </a:r>
          </a:p>
          <a:p>
            <a:pPr lvl="1" algn="just"/>
            <a:r>
              <a:rPr lang="en-GB" sz="1800" dirty="0"/>
              <a:t>Authentication, Authorisation and Accounting</a:t>
            </a:r>
          </a:p>
          <a:p>
            <a:pPr lvl="1" algn="just"/>
            <a:r>
              <a:rPr lang="en-GB" sz="1800" dirty="0"/>
              <a:t>Port-Based Access Control</a:t>
            </a:r>
          </a:p>
          <a:p>
            <a:pPr lvl="1" algn="just"/>
            <a:r>
              <a:rPr lang="en-GB" sz="1800" dirty="0"/>
              <a:t>Network Access Control List and Firewalling</a:t>
            </a:r>
          </a:p>
          <a:p>
            <a:pPr lvl="1" algn="just"/>
            <a:r>
              <a:rPr lang="en-GB" sz="1800" dirty="0"/>
              <a:t>Identity Management and Profiling</a:t>
            </a:r>
          </a:p>
          <a:p>
            <a:pPr lvl="1" algn="just"/>
            <a:r>
              <a:rPr lang="en-GB" sz="1800" dirty="0"/>
              <a:t>Network Segmentation </a:t>
            </a:r>
          </a:p>
          <a:p>
            <a:pPr lvl="1" algn="just"/>
            <a:r>
              <a:rPr lang="en-GB" sz="1800" dirty="0"/>
              <a:t>Intrusion Detection and Prevention</a:t>
            </a:r>
          </a:p>
          <a:p>
            <a:pPr lvl="1" algn="just"/>
            <a:r>
              <a:rPr lang="en-GB" sz="1800" dirty="0"/>
              <a:t>Antivirus and Antimalware </a:t>
            </a:r>
          </a:p>
        </p:txBody>
      </p:sp>
    </p:spTree>
    <p:extLst>
      <p:ext uri="{BB962C8B-B14F-4D97-AF65-F5344CB8AC3E}">
        <p14:creationId xmlns:p14="http://schemas.microsoft.com/office/powerpoint/2010/main" val="153210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911222"/>
          </a:xfrm>
        </p:spPr>
        <p:txBody>
          <a:bodyPr>
            <a:noAutofit/>
          </a:bodyPr>
          <a:lstStyle/>
          <a:p>
            <a:pPr algn="just"/>
            <a:r>
              <a:rPr lang="en-GB" b="1" dirty="0"/>
              <a:t>Authentication, Authorisation and Accounting</a:t>
            </a:r>
          </a:p>
          <a:p>
            <a:pPr lvl="1" algn="just"/>
            <a:r>
              <a:rPr lang="en-US" sz="1800" dirty="0"/>
              <a:t>Several protocols are used to grant access to networks or systems, provide information about access rights, and provide capabilities used to monitor, audit, and account for user actions once authenticated and authorized. </a:t>
            </a:r>
          </a:p>
          <a:p>
            <a:pPr lvl="1" algn="just"/>
            <a:endParaRPr lang="en-US" sz="1800" dirty="0"/>
          </a:p>
          <a:p>
            <a:pPr lvl="1" algn="just"/>
            <a:r>
              <a:rPr lang="en-US" sz="1800" dirty="0"/>
              <a:t>These protocols are called authentication, authorization, and accounting (AAA) protocols. </a:t>
            </a:r>
          </a:p>
          <a:p>
            <a:pPr lvl="1" algn="just"/>
            <a:endParaRPr lang="en-US" sz="1800" dirty="0"/>
          </a:p>
          <a:p>
            <a:pPr lvl="1" algn="just"/>
            <a:r>
              <a:rPr lang="en-US" sz="1800" dirty="0"/>
              <a:t>The most well-known AAA protocols are:</a:t>
            </a:r>
          </a:p>
          <a:p>
            <a:pPr lvl="2" algn="just"/>
            <a:r>
              <a:rPr lang="en-US" sz="1800" dirty="0"/>
              <a:t>RADIUS – Remote Access Dial-In User Service </a:t>
            </a:r>
          </a:p>
          <a:p>
            <a:pPr lvl="2" algn="just"/>
            <a:r>
              <a:rPr lang="en-US" sz="1800" dirty="0"/>
              <a:t>TACACS+ - Terminal Access Control System Plus</a:t>
            </a:r>
          </a:p>
          <a:p>
            <a:pPr lvl="2" algn="just"/>
            <a:r>
              <a:rPr lang="en-US" sz="1800" dirty="0"/>
              <a:t>Diameter</a:t>
            </a:r>
          </a:p>
          <a:p>
            <a:pPr lvl="1" algn="just"/>
            <a:endParaRPr lang="en-US" sz="1800" dirty="0"/>
          </a:p>
          <a:p>
            <a:pPr lvl="1" algn="just"/>
            <a:r>
              <a:rPr lang="en-US" sz="1800" dirty="0"/>
              <a:t>However, TACACS+ is a proprietary protocol that is owned by CISCO Inc. and operates only on CISCO IOS.</a:t>
            </a:r>
          </a:p>
          <a:p>
            <a:pPr lvl="1" algn="just"/>
            <a:endParaRPr lang="en-GB" sz="1800" dirty="0"/>
          </a:p>
          <a:p>
            <a:pPr algn="just"/>
            <a:endParaRPr lang="en-GB" dirty="0"/>
          </a:p>
          <a:p>
            <a:pPr algn="just"/>
            <a:endParaRPr lang="en-GB" dirty="0"/>
          </a:p>
        </p:txBody>
      </p:sp>
    </p:spTree>
    <p:extLst>
      <p:ext uri="{BB962C8B-B14F-4D97-AF65-F5344CB8AC3E}">
        <p14:creationId xmlns:p14="http://schemas.microsoft.com/office/powerpoint/2010/main" val="117141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fontScale="92500" lnSpcReduction="20000"/>
          </a:bodyPr>
          <a:lstStyle/>
          <a:p>
            <a:pPr algn="just"/>
            <a:r>
              <a:rPr lang="en-GB" b="1" dirty="0"/>
              <a:t>Authentication, Authorisation and Accounting</a:t>
            </a:r>
          </a:p>
          <a:p>
            <a:pPr lvl="1" algn="just"/>
            <a:r>
              <a:rPr lang="en-GB" sz="1800" b="1" dirty="0"/>
              <a:t>RADIUS</a:t>
            </a:r>
            <a:endParaRPr lang="en-GB" sz="1800" dirty="0"/>
          </a:p>
          <a:p>
            <a:pPr lvl="2" algn="just"/>
            <a:r>
              <a:rPr lang="en-GB" sz="1800" dirty="0"/>
              <a:t>RADIUS stands for </a:t>
            </a:r>
            <a:r>
              <a:rPr lang="en-US" sz="1800" dirty="0"/>
              <a:t>Remote Authentication Dial-In User Service. It is an AAA protocol mainly used to provide network access services. </a:t>
            </a:r>
          </a:p>
          <a:p>
            <a:pPr lvl="2" algn="just"/>
            <a:endParaRPr lang="en-US" sz="1800" dirty="0"/>
          </a:p>
          <a:p>
            <a:pPr lvl="2" algn="just"/>
            <a:r>
              <a:rPr lang="en-US" sz="1800" dirty="0"/>
              <a:t>RADIUS is a client-server protocol and software that enables remote access servers to communicate with a central server to authenticate dial-in users and authorize their access to the requested system or service.</a:t>
            </a:r>
          </a:p>
          <a:p>
            <a:pPr lvl="2" algn="just"/>
            <a:endParaRPr lang="en-US" sz="1800" dirty="0"/>
          </a:p>
          <a:p>
            <a:pPr lvl="2" algn="just"/>
            <a:r>
              <a:rPr lang="en-US" sz="1800" dirty="0"/>
              <a:t>RADIUS was originally designed to support large number of users connecting remotely to internet service providers (ISPs) or corporate networks via modem pools or other point-to-point serial line links.</a:t>
            </a:r>
          </a:p>
          <a:p>
            <a:pPr lvl="2" algn="just"/>
            <a:endParaRPr lang="en-US" sz="1800" dirty="0"/>
          </a:p>
          <a:p>
            <a:pPr lvl="2" algn="just"/>
            <a:r>
              <a:rPr lang="en-US" sz="1800" dirty="0"/>
              <a:t>RADIUS is now commonly used for remote access across different types of networks, including wireless networks, Ethernet networks and other types of remote user access through the internet.</a:t>
            </a:r>
          </a:p>
          <a:p>
            <a:pPr lvl="2" algn="just"/>
            <a:endParaRPr lang="en-US" sz="1800" dirty="0"/>
          </a:p>
          <a:p>
            <a:pPr lvl="2" algn="just"/>
            <a:r>
              <a:rPr lang="en-US" sz="1800" dirty="0"/>
              <a:t>RADIUS can support several types of authentication mechanisms, such as PPP PAP, CHAP, and EAP.</a:t>
            </a:r>
            <a:endParaRPr lang="en-GB" sz="1800" dirty="0"/>
          </a:p>
          <a:p>
            <a:pPr lvl="2" algn="just"/>
            <a:endParaRPr lang="en-US" sz="1800" dirty="0"/>
          </a:p>
          <a:p>
            <a:pPr algn="just"/>
            <a:endParaRPr lang="en-GB" dirty="0"/>
          </a:p>
        </p:txBody>
      </p:sp>
    </p:spTree>
    <p:extLst>
      <p:ext uri="{BB962C8B-B14F-4D97-AF65-F5344CB8AC3E}">
        <p14:creationId xmlns:p14="http://schemas.microsoft.com/office/powerpoint/2010/main" val="170331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GB" b="1" dirty="0"/>
              <a:t>Authentication, Authorisation and Accounting</a:t>
            </a:r>
          </a:p>
          <a:p>
            <a:pPr lvl="1" algn="just"/>
            <a:r>
              <a:rPr lang="en-GB" sz="1800" b="1" dirty="0"/>
              <a:t>RADIUS</a:t>
            </a:r>
            <a:endParaRPr lang="en-GB" sz="1800" dirty="0"/>
          </a:p>
          <a:p>
            <a:pPr lvl="2" algn="just"/>
            <a:r>
              <a:rPr lang="en-GB" sz="1800" dirty="0"/>
              <a:t>RADIUS stands for </a:t>
            </a:r>
            <a:r>
              <a:rPr lang="en-US" sz="1800" dirty="0"/>
              <a:t>Remote Authentication Dial-In User Service.</a:t>
            </a:r>
          </a:p>
          <a:p>
            <a:pPr lvl="2" algn="just"/>
            <a:r>
              <a:rPr lang="en-US" sz="1800" dirty="0"/>
              <a:t>It is an AAA protocol mainly used to provide network access services. </a:t>
            </a:r>
          </a:p>
          <a:p>
            <a:pPr lvl="2" algn="just"/>
            <a:r>
              <a:rPr lang="en-US" sz="1800" dirty="0"/>
              <a:t>RADIUS is a client-server protocol and software that enables remote access servers to communicate with a central server to authenticate dial-in users and authorize their access to the requested system or service.</a:t>
            </a:r>
          </a:p>
          <a:p>
            <a:pPr lvl="2" algn="just"/>
            <a:r>
              <a:rPr lang="en-US" sz="1800" dirty="0"/>
              <a:t>RADIUS was originally designed to support large numbers of users connecting remotely to internet service providers (ISPs) or corporate networks via modem pools or other point-to-point serial line links.</a:t>
            </a:r>
          </a:p>
          <a:p>
            <a:pPr lvl="2" algn="just"/>
            <a:r>
              <a:rPr lang="en-US" sz="1800" dirty="0"/>
              <a:t>RADIUS is now commonly used for remote access across different types of networks, including wireless networks, Ethernet networks and other types of remote user access through the internet.</a:t>
            </a:r>
          </a:p>
          <a:p>
            <a:pPr lvl="2" algn="just"/>
            <a:r>
              <a:rPr lang="en-US" sz="1800" dirty="0"/>
              <a:t>RADIUS can support several types of authentication mechanisms, such as PPP PAP, CHAP, and EAP.</a:t>
            </a:r>
            <a:endParaRPr lang="en-GB" sz="1800" dirty="0"/>
          </a:p>
          <a:p>
            <a:pPr lvl="2" algn="just"/>
            <a:endParaRPr lang="en-US" sz="1800" dirty="0"/>
          </a:p>
          <a:p>
            <a:pPr lvl="2" algn="just"/>
            <a:endParaRPr lang="en-US" sz="1800" dirty="0"/>
          </a:p>
          <a:p>
            <a:pPr algn="just"/>
            <a:endParaRPr lang="en-GB" dirty="0"/>
          </a:p>
        </p:txBody>
      </p:sp>
      <p:pic>
        <p:nvPicPr>
          <p:cNvPr id="5" name="Picture 4">
            <a:extLst>
              <a:ext uri="{FF2B5EF4-FFF2-40B4-BE49-F238E27FC236}">
                <a16:creationId xmlns:a16="http://schemas.microsoft.com/office/drawing/2014/main" id="{6C0FB41A-6AD3-4F56-BD95-A3570F62DB60}"/>
              </a:ext>
            </a:extLst>
          </p:cNvPr>
          <p:cNvPicPr>
            <a:picLocks noChangeAspect="1"/>
          </p:cNvPicPr>
          <p:nvPr/>
        </p:nvPicPr>
        <p:blipFill>
          <a:blip r:embed="rId2"/>
          <a:stretch>
            <a:fillRect/>
          </a:stretch>
        </p:blipFill>
        <p:spPr>
          <a:xfrm>
            <a:off x="2762912" y="3429000"/>
            <a:ext cx="8568000" cy="1906906"/>
          </a:xfrm>
          <a:prstGeom prst="rect">
            <a:avLst/>
          </a:prstGeom>
        </p:spPr>
      </p:pic>
    </p:spTree>
    <p:extLst>
      <p:ext uri="{BB962C8B-B14F-4D97-AF65-F5344CB8AC3E}">
        <p14:creationId xmlns:p14="http://schemas.microsoft.com/office/powerpoint/2010/main" val="67315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lnSpcReduction="10000"/>
          </a:bodyPr>
          <a:lstStyle/>
          <a:p>
            <a:pPr algn="just"/>
            <a:r>
              <a:rPr lang="en-GB" b="1" dirty="0"/>
              <a:t>Authentication, Authorisation and Accounting</a:t>
            </a:r>
          </a:p>
          <a:p>
            <a:pPr lvl="1" algn="just"/>
            <a:r>
              <a:rPr lang="en-GB" sz="1800" b="1" dirty="0"/>
              <a:t>RADIUS Operation</a:t>
            </a:r>
          </a:p>
          <a:p>
            <a:pPr lvl="2" algn="just"/>
            <a:r>
              <a:rPr lang="en-US" sz="1600" dirty="0"/>
              <a:t>RADIUS operates in most cases over UDP protocol port 1812 for authentication and authorization, and port 1813 for accounting, which are the officially assigned ports for this service.</a:t>
            </a:r>
          </a:p>
          <a:p>
            <a:pPr lvl="2" algn="just"/>
            <a:endParaRPr lang="en-US" sz="1600" dirty="0"/>
          </a:p>
          <a:p>
            <a:pPr lvl="2" algn="just"/>
            <a:r>
              <a:rPr lang="en-US" sz="1600" dirty="0"/>
              <a:t>In earlier implementations, RADIUS operated over UDP port 1645 for authentication and authorization, and port 1646 for accounting. The authentication and authorization phase consists of two messages:</a:t>
            </a:r>
          </a:p>
          <a:p>
            <a:pPr marL="1714500" lvl="3" indent="-342900" algn="just">
              <a:buFont typeface="+mj-lt"/>
              <a:buAutoNum type="arabicPeriod"/>
            </a:pPr>
            <a:r>
              <a:rPr lang="en-US" sz="1400" dirty="0"/>
              <a:t>The RADIU client/network access server (NAS) sends an </a:t>
            </a:r>
            <a:r>
              <a:rPr lang="en-US" sz="1400" b="1" dirty="0"/>
              <a:t>ACCESS-REQUEST</a:t>
            </a:r>
            <a:r>
              <a:rPr lang="en-US" sz="1400" dirty="0"/>
              <a:t> to the RADIUS server that includes the user identity, the password, and other information about the requestor of the access (for example, the IP address).</a:t>
            </a:r>
          </a:p>
          <a:p>
            <a:pPr marL="1714500" lvl="3" indent="-342900" algn="just">
              <a:buFont typeface="+mj-lt"/>
              <a:buAutoNum type="arabicPeriod"/>
            </a:pPr>
            <a:r>
              <a:rPr lang="en-US" sz="1400" dirty="0"/>
              <a:t>The RADIUS server may reply with three different messages:</a:t>
            </a:r>
          </a:p>
          <a:p>
            <a:pPr marL="2171700" lvl="4" indent="-342900" algn="just">
              <a:buFont typeface="+mj-lt"/>
              <a:buAutoNum type="alphaLcPeriod"/>
            </a:pPr>
            <a:r>
              <a:rPr lang="en-US" sz="1400" b="1" dirty="0"/>
              <a:t>ACCESS-ACCEPT</a:t>
            </a:r>
            <a:r>
              <a:rPr lang="en-US" sz="1400" dirty="0"/>
              <a:t> if the user is authenticated. This message will also include in the Attribute field authorization information and specific vendor information used by the access server to provide services.</a:t>
            </a:r>
          </a:p>
          <a:p>
            <a:pPr marL="2171700" lvl="4" indent="-342900" algn="just">
              <a:buFont typeface="+mj-lt"/>
              <a:buAutoNum type="alphaLcPeriod"/>
            </a:pPr>
            <a:r>
              <a:rPr lang="en-US" sz="1400" b="1" dirty="0"/>
              <a:t>ACCESS-REJECT</a:t>
            </a:r>
            <a:r>
              <a:rPr lang="en-US" sz="1400" dirty="0"/>
              <a:t> if access for the user is rejected. </a:t>
            </a:r>
          </a:p>
          <a:p>
            <a:pPr marL="2171700" lvl="4" indent="-342900" algn="just">
              <a:buFont typeface="+mj-lt"/>
              <a:buAutoNum type="alphaLcPeriod"/>
            </a:pPr>
            <a:r>
              <a:rPr lang="en-US" sz="1400" b="1" dirty="0"/>
              <a:t>ACCESS-CHALLENGE</a:t>
            </a:r>
            <a:r>
              <a:rPr lang="en-US" sz="1400" dirty="0"/>
              <a:t> if additional information is needed, RADIUS server needs to send an additional challenge to the access server before authenticating the user. The </a:t>
            </a:r>
            <a:r>
              <a:rPr lang="en-US" sz="1400" b="1" dirty="0"/>
              <a:t>ACCESS-CHALLENGE</a:t>
            </a:r>
            <a:r>
              <a:rPr lang="en-US" sz="1400" dirty="0"/>
              <a:t> will be followed by a new </a:t>
            </a:r>
            <a:r>
              <a:rPr lang="en-US" sz="1400" b="1" dirty="0"/>
              <a:t>ACCESS-REQUEST</a:t>
            </a:r>
            <a:r>
              <a:rPr lang="en-US" sz="1400" dirty="0"/>
              <a:t> message.</a:t>
            </a:r>
            <a:endParaRPr lang="en-GB" sz="1400" dirty="0"/>
          </a:p>
          <a:p>
            <a:pPr algn="just"/>
            <a:endParaRPr lang="en-GB" dirty="0"/>
          </a:p>
        </p:txBody>
      </p:sp>
    </p:spTree>
    <p:extLst>
      <p:ext uri="{BB962C8B-B14F-4D97-AF65-F5344CB8AC3E}">
        <p14:creationId xmlns:p14="http://schemas.microsoft.com/office/powerpoint/2010/main" val="17331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Autofit/>
          </a:bodyPr>
          <a:lstStyle/>
          <a:p>
            <a:pPr algn="just"/>
            <a:r>
              <a:rPr lang="en-GB" sz="1600" b="1" dirty="0"/>
              <a:t>Authentication, Authorisation and Accounting</a:t>
            </a:r>
          </a:p>
          <a:p>
            <a:pPr lvl="1" algn="just"/>
            <a:r>
              <a:rPr lang="en-GB" b="1" dirty="0"/>
              <a:t>RADIUS Operation</a:t>
            </a:r>
          </a:p>
          <a:p>
            <a:pPr lvl="2" algn="just"/>
            <a:endParaRPr lang="en-US" sz="1600" dirty="0"/>
          </a:p>
          <a:p>
            <a:pPr lvl="2" algn="just"/>
            <a:endParaRPr lang="en-US" sz="1600" dirty="0"/>
          </a:p>
          <a:p>
            <a:pPr lvl="2" algn="just"/>
            <a:endParaRPr lang="en-US" sz="1600" dirty="0"/>
          </a:p>
          <a:p>
            <a:pPr marL="1714500" lvl="3" indent="-342900" algn="just">
              <a:buFont typeface="+mj-lt"/>
              <a:buAutoNum type="arabicPeriod"/>
            </a:pPr>
            <a:r>
              <a:rPr lang="en-US" sz="1600" dirty="0"/>
              <a:t>The access server sends an </a:t>
            </a:r>
            <a:r>
              <a:rPr lang="en-US" sz="1600" b="1" dirty="0"/>
              <a:t>ACCESS-REQUEST</a:t>
            </a:r>
            <a:r>
              <a:rPr lang="en-US" sz="1600" dirty="0"/>
              <a:t> to the RADIUS server that includes the user identity, the password, and other information about the requestor of the access (for example, the IP address).</a:t>
            </a:r>
          </a:p>
          <a:p>
            <a:pPr marL="1714500" lvl="3" indent="-342900" algn="just">
              <a:buFont typeface="+mj-lt"/>
              <a:buAutoNum type="arabicPeriod"/>
            </a:pPr>
            <a:r>
              <a:rPr lang="en-US" sz="1600" dirty="0"/>
              <a:t>The RADIUS server may reply with three different messages:</a:t>
            </a:r>
          </a:p>
          <a:p>
            <a:pPr marL="2171700" lvl="4" indent="-342900" algn="just">
              <a:buFont typeface="+mj-lt"/>
              <a:buAutoNum type="alphaLcPeriod"/>
            </a:pPr>
            <a:r>
              <a:rPr lang="en-US" sz="1600" b="1" dirty="0"/>
              <a:t>ACCESS-ACCEPT</a:t>
            </a:r>
            <a:r>
              <a:rPr lang="en-US" sz="1600" dirty="0"/>
              <a:t> if the user is authenticated. This message will also include in the Attribute field authorization information and specific vendor information used by the access server to provide services.</a:t>
            </a:r>
          </a:p>
          <a:p>
            <a:pPr marL="2171700" lvl="4" indent="-342900" algn="just">
              <a:buFont typeface="+mj-lt"/>
              <a:buAutoNum type="alphaLcPeriod"/>
            </a:pPr>
            <a:r>
              <a:rPr lang="en-US" sz="1600" b="1" dirty="0"/>
              <a:t>ACCESS-REJECT</a:t>
            </a:r>
            <a:r>
              <a:rPr lang="en-US" sz="1600" dirty="0"/>
              <a:t> if access for the user is rejected. </a:t>
            </a:r>
          </a:p>
          <a:p>
            <a:pPr marL="2171700" lvl="4" indent="-342900" algn="just">
              <a:buFont typeface="+mj-lt"/>
              <a:buAutoNum type="alphaLcPeriod"/>
            </a:pPr>
            <a:r>
              <a:rPr lang="en-US" sz="1600" b="1" dirty="0"/>
              <a:t>ACCESS-CHALLENGE</a:t>
            </a:r>
            <a:r>
              <a:rPr lang="en-US" sz="1600" dirty="0"/>
              <a:t> if additional information is needed, RADIUS server needs to send an additional challenge to the access server before authenticating the user. The </a:t>
            </a:r>
            <a:r>
              <a:rPr lang="en-US" sz="1600" b="1" dirty="0"/>
              <a:t>ACCESS-CHALLENGE</a:t>
            </a:r>
            <a:r>
              <a:rPr lang="en-US" sz="1600" dirty="0"/>
              <a:t> will be followed by a new </a:t>
            </a:r>
            <a:r>
              <a:rPr lang="en-US" sz="1600" b="1" dirty="0"/>
              <a:t>ACCESS-REQUEST</a:t>
            </a:r>
            <a:r>
              <a:rPr lang="en-US" sz="1600" dirty="0"/>
              <a:t> message.</a:t>
            </a:r>
            <a:endParaRPr lang="en-GB" sz="1600" dirty="0"/>
          </a:p>
          <a:p>
            <a:pPr algn="just"/>
            <a:endParaRPr lang="en-GB" sz="1600" dirty="0"/>
          </a:p>
        </p:txBody>
      </p:sp>
      <p:pic>
        <p:nvPicPr>
          <p:cNvPr id="5" name="Picture 4">
            <a:extLst>
              <a:ext uri="{FF2B5EF4-FFF2-40B4-BE49-F238E27FC236}">
                <a16:creationId xmlns:a16="http://schemas.microsoft.com/office/drawing/2014/main" id="{82D0255D-F465-4A02-A9E1-B78A0DB98A22}"/>
              </a:ext>
            </a:extLst>
          </p:cNvPr>
          <p:cNvPicPr>
            <a:picLocks noChangeAspect="1"/>
          </p:cNvPicPr>
          <p:nvPr/>
        </p:nvPicPr>
        <p:blipFill>
          <a:blip r:embed="rId2"/>
          <a:stretch>
            <a:fillRect/>
          </a:stretch>
        </p:blipFill>
        <p:spPr>
          <a:xfrm>
            <a:off x="4009119" y="1673166"/>
            <a:ext cx="6459996" cy="2052000"/>
          </a:xfrm>
          <a:prstGeom prst="rect">
            <a:avLst/>
          </a:prstGeom>
        </p:spPr>
      </p:pic>
    </p:spTree>
    <p:extLst>
      <p:ext uri="{BB962C8B-B14F-4D97-AF65-F5344CB8AC3E}">
        <p14:creationId xmlns:p14="http://schemas.microsoft.com/office/powerpoint/2010/main" val="2744548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GB" sz="1600" b="1" dirty="0"/>
              <a:t>Authentication, Authorisation and Accounting</a:t>
            </a:r>
          </a:p>
          <a:p>
            <a:pPr lvl="1" algn="just"/>
            <a:r>
              <a:rPr lang="en-GB" b="1" dirty="0"/>
              <a:t>RADIUS Operation</a:t>
            </a:r>
          </a:p>
          <a:p>
            <a:pPr lvl="2" algn="just"/>
            <a:r>
              <a:rPr lang="en-US" sz="1600" dirty="0"/>
              <a:t>The accounting exchange consists of two messages: </a:t>
            </a:r>
          </a:p>
          <a:p>
            <a:pPr lvl="3" algn="just"/>
            <a:r>
              <a:rPr lang="en-US" sz="1600" dirty="0"/>
              <a:t>ACCOUNTING-REQUEST and ACCOUNTING-RESPONSE. Accounting can be used, for example, to specify how long a user has been connected to the network (the start and stop of a session).</a:t>
            </a:r>
          </a:p>
          <a:p>
            <a:pPr lvl="3" algn="just"/>
            <a:endParaRPr lang="en-US" sz="1600" dirty="0"/>
          </a:p>
          <a:p>
            <a:pPr lvl="3" algn="just"/>
            <a:r>
              <a:rPr lang="en-US" sz="1600" dirty="0"/>
              <a:t>The RADIUS exchange is authenticated by using a shared secret key between the access server and the RADIUS server. Only the user password information in the ACCESSREQUEST is encrypted; the rest of the packets are sent in plaintext .</a:t>
            </a:r>
            <a:endParaRPr lang="en-GB" sz="1600" dirty="0"/>
          </a:p>
          <a:p>
            <a:pPr algn="just"/>
            <a:endParaRPr lang="en-GB" sz="1600" dirty="0"/>
          </a:p>
        </p:txBody>
      </p:sp>
    </p:spTree>
    <p:extLst>
      <p:ext uri="{BB962C8B-B14F-4D97-AF65-F5344CB8AC3E}">
        <p14:creationId xmlns:p14="http://schemas.microsoft.com/office/powerpoint/2010/main" val="45499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lnSpcReduction="10000"/>
          </a:bodyPr>
          <a:lstStyle/>
          <a:p>
            <a:pPr algn="just"/>
            <a:r>
              <a:rPr lang="en-GB" b="1" dirty="0"/>
              <a:t>Authentication, Authorisation and Accounting</a:t>
            </a:r>
          </a:p>
          <a:p>
            <a:pPr lvl="1" algn="just"/>
            <a:r>
              <a:rPr lang="en-GB" sz="1800" b="1" dirty="0"/>
              <a:t>Diameter</a:t>
            </a:r>
          </a:p>
          <a:p>
            <a:pPr lvl="2" algn="just"/>
            <a:r>
              <a:rPr lang="en-GB" sz="1600" dirty="0"/>
              <a:t>Diameter is an access control protocol defined by the IETF to provide AAA services.</a:t>
            </a:r>
          </a:p>
          <a:p>
            <a:pPr lvl="2" algn="just"/>
            <a:endParaRPr lang="en-US" sz="1600" dirty="0"/>
          </a:p>
          <a:p>
            <a:pPr lvl="2" algn="just"/>
            <a:r>
              <a:rPr lang="en-US" sz="1600" dirty="0"/>
              <a:t>The main reason for the introduction of the Diameter protocol is the capability to work with applications that enable protocol extension. </a:t>
            </a:r>
          </a:p>
          <a:p>
            <a:pPr lvl="2" algn="just"/>
            <a:endParaRPr lang="en-US" sz="1600" dirty="0"/>
          </a:p>
          <a:p>
            <a:pPr lvl="2" algn="just"/>
            <a:r>
              <a:rPr lang="en-US" sz="1600" dirty="0"/>
              <a:t>The main Diameter application is called Diameter base and it implements the core of the Diameter protocol. </a:t>
            </a:r>
          </a:p>
          <a:p>
            <a:pPr lvl="2" algn="just"/>
            <a:endParaRPr lang="en-US" sz="1600" dirty="0"/>
          </a:p>
          <a:p>
            <a:pPr lvl="2" algn="just"/>
            <a:r>
              <a:rPr lang="en-US" sz="1600" dirty="0"/>
              <a:t>Other applications are Mobile IPv4 Application, Network Access Server Application, Diameter Credit-Control Application, and so on. Each application specifies the content of the information exchange in Diameter packets. </a:t>
            </a:r>
          </a:p>
          <a:p>
            <a:pPr lvl="2" algn="just"/>
            <a:endParaRPr lang="en-US" sz="1600" dirty="0"/>
          </a:p>
          <a:p>
            <a:pPr lvl="2" algn="just"/>
            <a:r>
              <a:rPr lang="en-US" sz="1600" dirty="0"/>
              <a:t>For example, to use Diameter as AAA protocol for network access, the Diameter peers will use the Diameter Base Application and the Diameter Network Access Server Application.</a:t>
            </a:r>
          </a:p>
          <a:p>
            <a:pPr lvl="2" algn="just"/>
            <a:endParaRPr lang="en-GB" sz="1600" dirty="0"/>
          </a:p>
          <a:p>
            <a:pPr algn="just"/>
            <a:endParaRPr lang="en-GB" dirty="0"/>
          </a:p>
        </p:txBody>
      </p:sp>
    </p:spTree>
    <p:extLst>
      <p:ext uri="{BB962C8B-B14F-4D97-AF65-F5344CB8AC3E}">
        <p14:creationId xmlns:p14="http://schemas.microsoft.com/office/powerpoint/2010/main" val="342513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1638300" y="884000"/>
            <a:ext cx="8915399" cy="3015063"/>
          </a:xfrm>
        </p:spPr>
        <p:txBody>
          <a:bodyPr>
            <a:normAutofit fontScale="90000"/>
          </a:bodyPr>
          <a:lstStyle/>
          <a:p>
            <a:pPr algn="ctr"/>
            <a:r>
              <a:rPr lang="en-GB" dirty="0"/>
              <a:t>System Security</a:t>
            </a:r>
            <a:br>
              <a:rPr lang="en-GB" dirty="0"/>
            </a:br>
            <a:r>
              <a:rPr lang="en-GB" dirty="0"/>
              <a:t>CYB 309</a:t>
            </a:r>
            <a:br>
              <a:rPr lang="en-GB" dirty="0"/>
            </a:br>
            <a:br>
              <a:rPr lang="en-GB" dirty="0"/>
            </a:br>
            <a:r>
              <a:rPr lang="en-GB" dirty="0"/>
              <a:t>Access Control Mechanisms</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a:xfrm>
            <a:off x="2589213" y="5100936"/>
            <a:ext cx="8915399" cy="1126283"/>
          </a:xfrm>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r>
              <a:rPr lang="en-GB" b="1" dirty="0"/>
              <a:t>Authentication, Authorisation and Accounting</a:t>
            </a:r>
          </a:p>
          <a:p>
            <a:pPr lvl="1"/>
            <a:r>
              <a:rPr lang="en-GB" sz="1800" b="1" dirty="0"/>
              <a:t>Diameter</a:t>
            </a:r>
          </a:p>
          <a:p>
            <a:pPr lvl="2" algn="just"/>
            <a:r>
              <a:rPr lang="en-US" sz="1600" dirty="0"/>
              <a:t>The Diameter header field Application ID indicates the ID of the application. </a:t>
            </a:r>
          </a:p>
          <a:p>
            <a:pPr lvl="2" algn="just"/>
            <a:endParaRPr lang="en-US" sz="1600" dirty="0"/>
          </a:p>
          <a:p>
            <a:pPr lvl="2" algn="just"/>
            <a:r>
              <a:rPr lang="en-US" sz="1600" dirty="0"/>
              <a:t>Each application, including the Diameter Base application, uses command code to identify specific application actions. </a:t>
            </a:r>
          </a:p>
          <a:p>
            <a:pPr lvl="2" algn="just"/>
            <a:endParaRPr lang="en-US" sz="1600" dirty="0"/>
          </a:p>
          <a:p>
            <a:pPr lvl="2" algn="just"/>
            <a:r>
              <a:rPr lang="en-US" sz="1600" dirty="0"/>
              <a:t>Diameter is a peer-to-peer protocol, and entities in a Diameter context are called Diameter nodes. </a:t>
            </a:r>
          </a:p>
          <a:p>
            <a:pPr lvl="2" algn="just"/>
            <a:endParaRPr lang="en-US" sz="1600" dirty="0"/>
          </a:p>
          <a:p>
            <a:pPr lvl="2" algn="just"/>
            <a:r>
              <a:rPr lang="en-US" sz="1600" dirty="0"/>
              <a:t>A Diameter node is defined as a host that implements the Diameter protocol.</a:t>
            </a:r>
            <a:endParaRPr lang="en-GB" sz="1600" dirty="0"/>
          </a:p>
          <a:p>
            <a:endParaRPr lang="en-GB" dirty="0"/>
          </a:p>
        </p:txBody>
      </p:sp>
    </p:spTree>
    <p:extLst>
      <p:ext uri="{BB962C8B-B14F-4D97-AF65-F5344CB8AC3E}">
        <p14:creationId xmlns:p14="http://schemas.microsoft.com/office/powerpoint/2010/main" val="2673999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r>
              <a:rPr lang="en-GB" b="1" dirty="0"/>
              <a:t>Authentication, Authorisation and Accounting</a:t>
            </a:r>
          </a:p>
          <a:p>
            <a:pPr lvl="1"/>
            <a:r>
              <a:rPr lang="en-GB" sz="1800" b="1" dirty="0"/>
              <a:t>Diameter</a:t>
            </a:r>
          </a:p>
          <a:p>
            <a:pPr lvl="2" algn="just"/>
            <a:r>
              <a:rPr lang="en-US" sz="1600" dirty="0"/>
              <a:t>The protocol is based on two main messages: a REQUEST, which is identified by setting the R bit in the header, and an ANSWER, which is identified by unsetting the R bit. </a:t>
            </a:r>
          </a:p>
          <a:p>
            <a:pPr lvl="2" algn="just"/>
            <a:endParaRPr lang="en-US" sz="1600" dirty="0"/>
          </a:p>
          <a:p>
            <a:pPr lvl="2" algn="just"/>
            <a:r>
              <a:rPr lang="en-US" sz="1600" dirty="0"/>
              <a:t>Each message will include a series of attribute/value pairs (AVPs) that include application-specific information.</a:t>
            </a:r>
          </a:p>
          <a:p>
            <a:pPr lvl="2" algn="just"/>
            <a:endParaRPr lang="en-US" sz="1600" dirty="0"/>
          </a:p>
          <a:p>
            <a:pPr lvl="2" algn="just"/>
            <a:r>
              <a:rPr lang="en-US" sz="1600" dirty="0"/>
              <a:t>In its basic protocol flow, after the transport layer connection is created, the Diameter initiator peer sends a Capability-Exchange-Request (CER) to the other peer that will respond with a Capability-Exchange-Answer (CEA). </a:t>
            </a:r>
          </a:p>
          <a:p>
            <a:pPr lvl="2" algn="just"/>
            <a:endParaRPr lang="en-US" sz="1600" dirty="0"/>
          </a:p>
          <a:p>
            <a:pPr lvl="2" algn="just"/>
            <a:r>
              <a:rPr lang="en-US" sz="1600" dirty="0"/>
              <a:t>The CER can include several AVPs, depending on the application that is requesting a connection. Once the capabilities are exchanged, the Diameter applications can start sending information.</a:t>
            </a:r>
            <a:endParaRPr lang="en-GB" sz="1600" dirty="0"/>
          </a:p>
          <a:p>
            <a:endParaRPr lang="en-GB" dirty="0"/>
          </a:p>
        </p:txBody>
      </p:sp>
    </p:spTree>
    <p:extLst>
      <p:ext uri="{BB962C8B-B14F-4D97-AF65-F5344CB8AC3E}">
        <p14:creationId xmlns:p14="http://schemas.microsoft.com/office/powerpoint/2010/main" val="361706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r>
              <a:rPr lang="en-GB" b="1" dirty="0"/>
              <a:t>Authentication, Authorisation and Accounting</a:t>
            </a:r>
          </a:p>
          <a:p>
            <a:pPr lvl="1"/>
            <a:r>
              <a:rPr lang="en-GB" sz="1800" b="1" dirty="0"/>
              <a:t>Diameter</a:t>
            </a:r>
          </a:p>
          <a:p>
            <a:pPr lvl="2" algn="just"/>
            <a:r>
              <a:rPr lang="en-US" sz="1600" dirty="0"/>
              <a:t>The protocol is based on two main messages: a REQUEST, which is identified by setting the R bit in the header, and an ANSWER, which is identified by unsetting the R bit. </a:t>
            </a:r>
          </a:p>
          <a:p>
            <a:pPr lvl="2" algn="just"/>
            <a:endParaRPr lang="en-US" sz="1600" dirty="0"/>
          </a:p>
          <a:p>
            <a:pPr lvl="2" algn="just"/>
            <a:r>
              <a:rPr lang="en-US" sz="1600" dirty="0"/>
              <a:t>Each message will include a series of attribute/value pairs (AVPs) that include application-specific information.</a:t>
            </a:r>
          </a:p>
          <a:p>
            <a:pPr lvl="2" algn="just"/>
            <a:endParaRPr lang="en-US" sz="1600" dirty="0"/>
          </a:p>
          <a:p>
            <a:pPr lvl="2" algn="just"/>
            <a:r>
              <a:rPr lang="en-US" sz="1600" dirty="0"/>
              <a:t>In its basic protocol flow, after the transport layer connection is created, the Diameter initiator peer sends a Capability-Exchange-Request (CER) to the other peer that will respond with a Capability-Exchange-Answer (CEA). </a:t>
            </a:r>
          </a:p>
          <a:p>
            <a:pPr lvl="2" algn="just"/>
            <a:endParaRPr lang="en-US" sz="1600" dirty="0"/>
          </a:p>
          <a:p>
            <a:pPr lvl="2" algn="just"/>
            <a:r>
              <a:rPr lang="en-US" sz="1600" dirty="0"/>
              <a:t>The CER can include several AVPs, depending on the application that is requesting a connection. Once the capabilities are exchanged, the Diameter applications can start sending information.</a:t>
            </a:r>
            <a:endParaRPr lang="en-GB" sz="1600" dirty="0"/>
          </a:p>
          <a:p>
            <a:endParaRPr lang="en-GB" dirty="0"/>
          </a:p>
        </p:txBody>
      </p:sp>
      <p:pic>
        <p:nvPicPr>
          <p:cNvPr id="5" name="Picture 4">
            <a:extLst>
              <a:ext uri="{FF2B5EF4-FFF2-40B4-BE49-F238E27FC236}">
                <a16:creationId xmlns:a16="http://schemas.microsoft.com/office/drawing/2014/main" id="{7187781E-5123-4C95-AB48-59B8AA9AEE9C}"/>
              </a:ext>
            </a:extLst>
          </p:cNvPr>
          <p:cNvPicPr>
            <a:picLocks noChangeAspect="1"/>
          </p:cNvPicPr>
          <p:nvPr/>
        </p:nvPicPr>
        <p:blipFill>
          <a:blip r:embed="rId2"/>
          <a:stretch>
            <a:fillRect/>
          </a:stretch>
        </p:blipFill>
        <p:spPr>
          <a:xfrm>
            <a:off x="4481814" y="745944"/>
            <a:ext cx="6444000" cy="3733345"/>
          </a:xfrm>
          <a:prstGeom prst="rect">
            <a:avLst/>
          </a:prstGeom>
        </p:spPr>
      </p:pic>
    </p:spTree>
    <p:extLst>
      <p:ext uri="{BB962C8B-B14F-4D97-AF65-F5344CB8AC3E}">
        <p14:creationId xmlns:p14="http://schemas.microsoft.com/office/powerpoint/2010/main" val="1448150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r>
              <a:rPr lang="en-GB" sz="1600" b="1" dirty="0"/>
              <a:t>Authentication, Authorisation and Accounting</a:t>
            </a:r>
          </a:p>
          <a:p>
            <a:pPr lvl="1"/>
            <a:r>
              <a:rPr lang="en-GB" b="1" dirty="0"/>
              <a:t>Diameter</a:t>
            </a:r>
          </a:p>
          <a:p>
            <a:pPr lvl="2" algn="just"/>
            <a:r>
              <a:rPr lang="en-US" sz="1600" dirty="0"/>
              <a:t>The protocol is based on two main messages: a REQUEST, which is identified by setting the R bit in the header, and an ANSWER, which is identified by unsetting the R bit. </a:t>
            </a:r>
          </a:p>
          <a:p>
            <a:pPr lvl="2" algn="just"/>
            <a:endParaRPr lang="en-US" sz="1600" dirty="0"/>
          </a:p>
          <a:p>
            <a:pPr lvl="2" algn="just"/>
            <a:r>
              <a:rPr lang="en-US" sz="1600" dirty="0"/>
              <a:t>Each message will include a series of attribute/value pairs (AVPs) that include application-specific information.</a:t>
            </a:r>
          </a:p>
          <a:p>
            <a:pPr lvl="2" algn="just"/>
            <a:endParaRPr lang="en-US" sz="1600" dirty="0"/>
          </a:p>
          <a:p>
            <a:pPr lvl="2" algn="just"/>
            <a:r>
              <a:rPr lang="en-US" sz="1600" dirty="0"/>
              <a:t>In its basic protocol flow, after the transport layer connection is created, the Diameter initiator peer sends a Capability-Exchange-Request (CER) to the other peer that will respond with a Capability-Exchange-Answer (CEA). </a:t>
            </a:r>
          </a:p>
          <a:p>
            <a:pPr lvl="2" algn="just"/>
            <a:endParaRPr lang="en-US" sz="1600" dirty="0"/>
          </a:p>
          <a:p>
            <a:pPr lvl="2" algn="just"/>
            <a:r>
              <a:rPr lang="en-US" sz="1600" dirty="0"/>
              <a:t>The CER can include several AVPs, depending on the application that is requesting a connection. Once the capabilities are exchanged, the Diameter applications can start sending information.</a:t>
            </a:r>
            <a:endParaRPr lang="en-GB" sz="1600" dirty="0"/>
          </a:p>
          <a:p>
            <a:endParaRPr lang="en-GB" sz="1600" dirty="0"/>
          </a:p>
        </p:txBody>
      </p:sp>
    </p:spTree>
    <p:extLst>
      <p:ext uri="{BB962C8B-B14F-4D97-AF65-F5344CB8AC3E}">
        <p14:creationId xmlns:p14="http://schemas.microsoft.com/office/powerpoint/2010/main" val="136626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r>
              <a:rPr lang="en-GB" sz="1600" b="1" dirty="0"/>
              <a:t>Authentication, Authorisation and Accounting</a:t>
            </a:r>
          </a:p>
          <a:p>
            <a:pPr lvl="1"/>
            <a:r>
              <a:rPr lang="en-GB" b="1" dirty="0"/>
              <a:t>Diameter</a:t>
            </a:r>
          </a:p>
          <a:p>
            <a:pPr lvl="2" algn="just"/>
            <a:r>
              <a:rPr lang="en-US" sz="1600" dirty="0"/>
              <a:t>Diameter also implements a keep-alive mechanism by using a Device-Watchdog-Request (DWR), which needs to be acknowledged with a Device-Watchdog-Answer (DWA). </a:t>
            </a:r>
          </a:p>
          <a:p>
            <a:pPr lvl="2" algn="just"/>
            <a:endParaRPr lang="en-US" sz="1600" dirty="0"/>
          </a:p>
          <a:p>
            <a:pPr lvl="2" algn="just"/>
            <a:r>
              <a:rPr lang="en-US" sz="1600" dirty="0"/>
              <a:t>The communication is terminated by using a Disconnect-Peer-Request (DPR) and Disconnect-Peer-Answer (DPA). Both the Device-Watchdog and Disconnect-Peer can be initiated by both parties.</a:t>
            </a:r>
            <a:endParaRPr lang="en-GB" sz="1600" dirty="0"/>
          </a:p>
          <a:p>
            <a:endParaRPr lang="en-GB" sz="1600" dirty="0"/>
          </a:p>
        </p:txBody>
      </p:sp>
    </p:spTree>
    <p:extLst>
      <p:ext uri="{BB962C8B-B14F-4D97-AF65-F5344CB8AC3E}">
        <p14:creationId xmlns:p14="http://schemas.microsoft.com/office/powerpoint/2010/main" val="2790975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r>
              <a:rPr lang="en-GB" sz="1600" b="1" dirty="0"/>
              <a:t>Authentication, Authorisation and Accounting</a:t>
            </a:r>
          </a:p>
          <a:p>
            <a:pPr lvl="1"/>
            <a:r>
              <a:rPr lang="en-GB" b="1" dirty="0"/>
              <a:t>Diameter</a:t>
            </a:r>
          </a:p>
          <a:p>
            <a:pPr lvl="2" algn="just"/>
            <a:r>
              <a:rPr lang="en-GB" sz="1600" dirty="0"/>
              <a:t>Diameter provides user authentication service for network access through the following protocol flow:</a:t>
            </a:r>
          </a:p>
          <a:p>
            <a:pPr marL="1771650" lvl="3" indent="-400050" algn="just">
              <a:buFont typeface="+mj-lt"/>
              <a:buAutoNum type="romanLcPeriod"/>
            </a:pPr>
            <a:r>
              <a:rPr lang="en-US" sz="1600" dirty="0"/>
              <a:t>The initiator peer, the access server, sends a CER message with the Auth-Application-Id AVP set to 1, meaning that it supports authentication capabilities.</a:t>
            </a:r>
          </a:p>
          <a:p>
            <a:pPr marL="1771650" lvl="3" indent="-400050" algn="just">
              <a:buFont typeface="+mj-lt"/>
              <a:buAutoNum type="romanLcPeriod"/>
            </a:pPr>
            <a:endParaRPr lang="en-US" sz="1600" dirty="0"/>
          </a:p>
          <a:p>
            <a:pPr marL="1771650" lvl="3" indent="-400050" algn="just">
              <a:buFont typeface="+mj-lt"/>
              <a:buAutoNum type="romanLcPeriod"/>
            </a:pPr>
            <a:r>
              <a:rPr lang="en-US" sz="1600" dirty="0"/>
              <a:t>The Diameter server sends a CEA back to the access server with the Auth-Application-Id AVP set to 1.</a:t>
            </a:r>
          </a:p>
          <a:p>
            <a:pPr marL="1771650" lvl="3" indent="-400050" algn="just">
              <a:buFont typeface="+mj-lt"/>
              <a:buAutoNum type="romanLcPeriod"/>
            </a:pPr>
            <a:endParaRPr lang="en-US" sz="1600" dirty="0"/>
          </a:p>
          <a:p>
            <a:pPr marL="1771650" lvl="3" indent="-400050" algn="just">
              <a:buFont typeface="+mj-lt"/>
              <a:buAutoNum type="romanLcPeriod"/>
            </a:pPr>
            <a:r>
              <a:rPr lang="en-US" sz="1600" dirty="0"/>
              <a:t>The access server sends an AA-Request (AAR) to the Diameter server that includes information about the user authentication, such as username and password.</a:t>
            </a:r>
          </a:p>
          <a:p>
            <a:pPr marL="1771650" lvl="3" indent="-400050" algn="just">
              <a:buFont typeface="+mj-lt"/>
              <a:buAutoNum type="romanLcPeriod"/>
            </a:pPr>
            <a:endParaRPr lang="en-US" sz="1600" dirty="0"/>
          </a:p>
          <a:p>
            <a:pPr marL="1771650" lvl="3" indent="-400050" algn="just">
              <a:buFont typeface="+mj-lt"/>
              <a:buAutoNum type="romanLcPeriod"/>
            </a:pPr>
            <a:r>
              <a:rPr lang="en-US" sz="1600" dirty="0"/>
              <a:t>The access server will reply with an AA-Answer (AAA) message including the authentication results.</a:t>
            </a:r>
            <a:endParaRPr lang="en-GB" sz="1600" dirty="0"/>
          </a:p>
          <a:p>
            <a:endParaRPr lang="en-GB" sz="1600" dirty="0"/>
          </a:p>
        </p:txBody>
      </p:sp>
    </p:spTree>
    <p:extLst>
      <p:ext uri="{BB962C8B-B14F-4D97-AF65-F5344CB8AC3E}">
        <p14:creationId xmlns:p14="http://schemas.microsoft.com/office/powerpoint/2010/main" val="401989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r>
              <a:rPr lang="en-GB" sz="1600" b="1" dirty="0"/>
              <a:t>Authentication, Authorisation and Accounting</a:t>
            </a:r>
          </a:p>
          <a:p>
            <a:pPr lvl="1"/>
            <a:r>
              <a:rPr lang="en-GB" b="1" dirty="0"/>
              <a:t>Diameter</a:t>
            </a:r>
          </a:p>
          <a:p>
            <a:pPr lvl="2" algn="just"/>
            <a:r>
              <a:rPr lang="en-GB" sz="1600" dirty="0"/>
              <a:t>Diameter provides user authentication service for network access through the following protocol flow:</a:t>
            </a:r>
          </a:p>
          <a:p>
            <a:pPr marL="1771650" lvl="3" indent="-400050" algn="just">
              <a:buFont typeface="+mj-lt"/>
              <a:buAutoNum type="romanLcPeriod"/>
            </a:pPr>
            <a:r>
              <a:rPr lang="en-US" sz="1600" dirty="0"/>
              <a:t>The initiator peer, the access server, sends a CER message with the Auth-Application-Id AVP set to 1, meaning that it supports authentication capabilities.</a:t>
            </a:r>
          </a:p>
          <a:p>
            <a:pPr marL="1771650" lvl="3" indent="-400050" algn="just">
              <a:buFont typeface="+mj-lt"/>
              <a:buAutoNum type="romanLcPeriod"/>
            </a:pPr>
            <a:endParaRPr lang="en-US" sz="1600" dirty="0"/>
          </a:p>
          <a:p>
            <a:pPr marL="1771650" lvl="3" indent="-400050" algn="just">
              <a:buFont typeface="+mj-lt"/>
              <a:buAutoNum type="romanLcPeriod"/>
            </a:pPr>
            <a:r>
              <a:rPr lang="en-US" sz="1600" dirty="0"/>
              <a:t>The Diameter server sends a CEA back to the access server with the Auth-Application-Id AVP set to 1.</a:t>
            </a:r>
          </a:p>
          <a:p>
            <a:pPr marL="1771650" lvl="3" indent="-400050" algn="just">
              <a:buFont typeface="+mj-lt"/>
              <a:buAutoNum type="romanLcPeriod"/>
            </a:pPr>
            <a:endParaRPr lang="en-US" sz="1600" dirty="0"/>
          </a:p>
          <a:p>
            <a:pPr marL="1771650" lvl="3" indent="-400050" algn="just">
              <a:buFont typeface="+mj-lt"/>
              <a:buAutoNum type="romanLcPeriod"/>
            </a:pPr>
            <a:r>
              <a:rPr lang="en-US" sz="1600" dirty="0"/>
              <a:t>The access server sends an AA-Request (AAR) to the Diameter server that includes information about the user authentication, such as username and password.</a:t>
            </a:r>
          </a:p>
          <a:p>
            <a:pPr marL="1771650" lvl="3" indent="-400050" algn="just">
              <a:buFont typeface="+mj-lt"/>
              <a:buAutoNum type="romanLcPeriod"/>
            </a:pPr>
            <a:endParaRPr lang="en-US" sz="1600" dirty="0"/>
          </a:p>
          <a:p>
            <a:pPr marL="1771650" lvl="3" indent="-400050" algn="just">
              <a:buFont typeface="+mj-lt"/>
              <a:buAutoNum type="romanLcPeriod"/>
            </a:pPr>
            <a:r>
              <a:rPr lang="en-US" sz="1600" dirty="0"/>
              <a:t>The access server will reply with an AA-Answer (AAA) message including the authentication results.</a:t>
            </a:r>
            <a:endParaRPr lang="en-GB" sz="1600" dirty="0"/>
          </a:p>
          <a:p>
            <a:endParaRPr lang="en-GB" sz="1600" dirty="0"/>
          </a:p>
        </p:txBody>
      </p:sp>
      <p:pic>
        <p:nvPicPr>
          <p:cNvPr id="5" name="Picture 4">
            <a:extLst>
              <a:ext uri="{FF2B5EF4-FFF2-40B4-BE49-F238E27FC236}">
                <a16:creationId xmlns:a16="http://schemas.microsoft.com/office/drawing/2014/main" id="{6BBBB590-88BD-44BD-9C02-EAFCBA7D563E}"/>
              </a:ext>
            </a:extLst>
          </p:cNvPr>
          <p:cNvPicPr>
            <a:picLocks noChangeAspect="1"/>
          </p:cNvPicPr>
          <p:nvPr/>
        </p:nvPicPr>
        <p:blipFill>
          <a:blip r:embed="rId2"/>
          <a:stretch>
            <a:fillRect/>
          </a:stretch>
        </p:blipFill>
        <p:spPr>
          <a:xfrm>
            <a:off x="4528115" y="1862910"/>
            <a:ext cx="7114317" cy="4104000"/>
          </a:xfrm>
          <a:prstGeom prst="rect">
            <a:avLst/>
          </a:prstGeom>
        </p:spPr>
      </p:pic>
    </p:spTree>
    <p:extLst>
      <p:ext uri="{BB962C8B-B14F-4D97-AF65-F5344CB8AC3E}">
        <p14:creationId xmlns:p14="http://schemas.microsoft.com/office/powerpoint/2010/main" val="3488151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GB" sz="2000" b="1" dirty="0"/>
              <a:t>Port-Based Access Control</a:t>
            </a:r>
          </a:p>
          <a:p>
            <a:pPr lvl="1" algn="just"/>
            <a:r>
              <a:rPr lang="en-US" sz="1800" dirty="0"/>
              <a:t>Port-based access controls are associated with a specific access port, such as an access layer switch port, for example. </a:t>
            </a:r>
          </a:p>
          <a:p>
            <a:pPr lvl="1" algn="just"/>
            <a:endParaRPr lang="en-US" sz="1800" dirty="0"/>
          </a:p>
          <a:p>
            <a:pPr lvl="1" algn="just"/>
            <a:r>
              <a:rPr lang="en-US" sz="1800" dirty="0"/>
              <a:t>The idea behind this type of control is to allow or deny a device that is physically connected to a network port with access to a specific resource. </a:t>
            </a:r>
          </a:p>
          <a:p>
            <a:pPr lvl="1" algn="just"/>
            <a:endParaRPr lang="en-US" sz="1800" dirty="0"/>
          </a:p>
          <a:p>
            <a:pPr lvl="1" algn="just"/>
            <a:r>
              <a:rPr lang="en-US" sz="1800" dirty="0"/>
              <a:t>There are two types of port-based access control implementation that are discussed here:</a:t>
            </a:r>
          </a:p>
          <a:p>
            <a:pPr lvl="2" algn="just"/>
            <a:r>
              <a:rPr lang="en-US" sz="1600" dirty="0"/>
              <a:t>Port security and </a:t>
            </a:r>
          </a:p>
          <a:p>
            <a:pPr lvl="2" algn="just"/>
            <a:r>
              <a:rPr lang="en-US" sz="1600" dirty="0"/>
              <a:t>802.1x. </a:t>
            </a:r>
          </a:p>
          <a:p>
            <a:pPr lvl="1" algn="just"/>
            <a:endParaRPr lang="en-US" sz="1800" dirty="0"/>
          </a:p>
          <a:p>
            <a:pPr lvl="1" algn="just"/>
            <a:r>
              <a:rPr lang="en-US" sz="1800" dirty="0"/>
              <a:t>Both types of access controls are based on the ABAC model (sometimes also described as identity-based or rule-based access control).</a:t>
            </a:r>
            <a:endParaRPr lang="en-GB" sz="1800" dirty="0"/>
          </a:p>
        </p:txBody>
      </p:sp>
    </p:spTree>
    <p:extLst>
      <p:ext uri="{BB962C8B-B14F-4D97-AF65-F5344CB8AC3E}">
        <p14:creationId xmlns:p14="http://schemas.microsoft.com/office/powerpoint/2010/main" val="112663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7"/>
            <a:ext cx="8915400" cy="5791647"/>
          </a:xfrm>
        </p:spPr>
        <p:txBody>
          <a:bodyPr>
            <a:noAutofit/>
          </a:bodyPr>
          <a:lstStyle/>
          <a:p>
            <a:pPr algn="just"/>
            <a:r>
              <a:rPr lang="en-GB" b="1" dirty="0"/>
              <a:t>Port-Based Access Control</a:t>
            </a:r>
          </a:p>
          <a:p>
            <a:pPr lvl="1" algn="just"/>
            <a:r>
              <a:rPr lang="en-GB" sz="1800" b="1" dirty="0"/>
              <a:t>Port Security</a:t>
            </a:r>
          </a:p>
          <a:p>
            <a:pPr lvl="2" algn="just"/>
            <a:r>
              <a:rPr lang="en-US" sz="1800" dirty="0"/>
              <a:t>Port security is a security feature used to provide access control by restricting the medium access control (MAC) addresses that can be connected to a given port. </a:t>
            </a:r>
          </a:p>
          <a:p>
            <a:pPr lvl="2" algn="just"/>
            <a:endParaRPr lang="en-US" sz="1800" dirty="0"/>
          </a:p>
          <a:p>
            <a:pPr lvl="2" algn="just"/>
            <a:r>
              <a:rPr lang="en-US" sz="1800" dirty="0"/>
              <a:t>This differs from a MAC access list because it works only on the source MAC address without matching the MAC destination.</a:t>
            </a:r>
          </a:p>
          <a:p>
            <a:pPr lvl="2" algn="just"/>
            <a:endParaRPr lang="en-US" sz="1800" dirty="0"/>
          </a:p>
          <a:p>
            <a:pPr lvl="2" algn="just"/>
            <a:r>
              <a:rPr lang="en-US" sz="1800" dirty="0"/>
              <a:t>Port security works by defining a pool of MAC addresses that are allowed to transmit on a device port. The pool can be statically defined or dynamically learned. </a:t>
            </a:r>
          </a:p>
          <a:p>
            <a:pPr lvl="2" algn="just"/>
            <a:endParaRPr lang="en-US" sz="1800" dirty="0"/>
          </a:p>
          <a:p>
            <a:pPr lvl="2" algn="just"/>
            <a:r>
              <a:rPr lang="en-US" sz="1800" dirty="0"/>
              <a:t>Compared to a MAC access list, which would need to be implemented on each port and have static entries, the dynamically learned method reduces the administrative overhead related to the port access control implementation.</a:t>
            </a:r>
            <a:endParaRPr lang="en-GB" sz="1800" dirty="0"/>
          </a:p>
        </p:txBody>
      </p:sp>
    </p:spTree>
    <p:extLst>
      <p:ext uri="{BB962C8B-B14F-4D97-AF65-F5344CB8AC3E}">
        <p14:creationId xmlns:p14="http://schemas.microsoft.com/office/powerpoint/2010/main" val="4082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805714"/>
          </a:xfrm>
        </p:spPr>
        <p:txBody>
          <a:bodyPr>
            <a:noAutofit/>
          </a:bodyPr>
          <a:lstStyle/>
          <a:p>
            <a:pPr algn="just"/>
            <a:r>
              <a:rPr lang="en-GB" b="1" dirty="0"/>
              <a:t>Port-Based Access Control</a:t>
            </a:r>
          </a:p>
          <a:p>
            <a:pPr lvl="1" algn="just"/>
            <a:r>
              <a:rPr lang="en-GB" sz="1800" b="1" dirty="0"/>
              <a:t>Port Security</a:t>
            </a:r>
          </a:p>
          <a:p>
            <a:pPr lvl="2" algn="just"/>
            <a:r>
              <a:rPr lang="en-US" sz="1800" dirty="0"/>
              <a:t>When a frame is received on the port, the port security feature checks the source MAC address of the frame. If it matches an allowed MAC address, the frame will be forwarded; otherwise, the frame will be dropped.</a:t>
            </a:r>
          </a:p>
          <a:p>
            <a:pPr lvl="2" algn="just"/>
            <a:endParaRPr lang="en-US" sz="1800" dirty="0"/>
          </a:p>
          <a:p>
            <a:pPr lvl="2" algn="just"/>
            <a:r>
              <a:rPr lang="en-US" sz="1800" dirty="0"/>
              <a:t>In addition to drop frames coming from an unauthorized MAC address, port security will raise a security violation. </a:t>
            </a:r>
          </a:p>
          <a:p>
            <a:pPr lvl="2" algn="just"/>
            <a:endParaRPr lang="en-US" sz="1800" dirty="0"/>
          </a:p>
          <a:p>
            <a:pPr lvl="2" algn="just"/>
            <a:r>
              <a:rPr lang="en-US" sz="1800" dirty="0"/>
              <a:t>A security violation is raised under the following circumstances:</a:t>
            </a:r>
          </a:p>
          <a:p>
            <a:pPr marL="1771650" lvl="3" indent="-400050" algn="just">
              <a:buFont typeface="+mj-lt"/>
              <a:buAutoNum type="romanLcPeriod"/>
            </a:pPr>
            <a:r>
              <a:rPr lang="en-US" sz="1800" dirty="0"/>
              <a:t>If a MAC address that is configured or dynamically learned on one port is seen on a different port in the same VLAN. This is referred to as a MAC move.</a:t>
            </a:r>
          </a:p>
          <a:p>
            <a:pPr marL="1771650" lvl="3" indent="-400050" algn="just">
              <a:buFont typeface="+mj-lt"/>
              <a:buAutoNum type="romanLcPeriod"/>
            </a:pPr>
            <a:r>
              <a:rPr lang="en-US" sz="1800" dirty="0"/>
              <a:t>If the maximum number of MAC addresses allowed for a port is reached and the incoming MAC is different from the one already learned.</a:t>
            </a:r>
            <a:endParaRPr lang="en-GB" sz="1800" dirty="0"/>
          </a:p>
        </p:txBody>
      </p:sp>
    </p:spTree>
    <p:extLst>
      <p:ext uri="{BB962C8B-B14F-4D97-AF65-F5344CB8AC3E}">
        <p14:creationId xmlns:p14="http://schemas.microsoft.com/office/powerpoint/2010/main" val="400055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8008-21D7-4F80-8AB1-18CBAE166D3E}"/>
              </a:ext>
            </a:extLst>
          </p:cNvPr>
          <p:cNvSpPr>
            <a:spLocks noGrp="1"/>
          </p:cNvSpPr>
          <p:nvPr>
            <p:ph type="title"/>
          </p:nvPr>
        </p:nvSpPr>
        <p:spPr>
          <a:xfrm>
            <a:off x="2592925" y="178186"/>
            <a:ext cx="8911687" cy="768592"/>
          </a:xfrm>
        </p:spPr>
        <p:txBody>
          <a:bodyPr/>
          <a:lstStyle/>
          <a:p>
            <a:r>
              <a:rPr lang="en-GB" dirty="0"/>
              <a:t>Access Control Mechanisms</a:t>
            </a:r>
          </a:p>
        </p:txBody>
      </p:sp>
      <p:sp>
        <p:nvSpPr>
          <p:cNvPr id="3" name="Content Placeholder 2">
            <a:extLst>
              <a:ext uri="{FF2B5EF4-FFF2-40B4-BE49-F238E27FC236}">
                <a16:creationId xmlns:a16="http://schemas.microsoft.com/office/drawing/2014/main" id="{BBC6002B-69CE-4220-AB99-F5C01E4C7D61}"/>
              </a:ext>
            </a:extLst>
          </p:cNvPr>
          <p:cNvSpPr>
            <a:spLocks noGrp="1"/>
          </p:cNvSpPr>
          <p:nvPr>
            <p:ph idx="1"/>
          </p:nvPr>
        </p:nvSpPr>
        <p:spPr>
          <a:xfrm>
            <a:off x="2589212" y="946778"/>
            <a:ext cx="8915400" cy="5468090"/>
          </a:xfrm>
        </p:spPr>
        <p:txBody>
          <a:bodyPr>
            <a:normAutofit lnSpcReduction="10000"/>
          </a:bodyPr>
          <a:lstStyle/>
          <a:p>
            <a:pPr algn="just"/>
            <a:r>
              <a:rPr lang="en-US" dirty="0"/>
              <a:t>An access control mechanism is, in simple terms, a method for implementing various access control models. </a:t>
            </a:r>
          </a:p>
          <a:p>
            <a:pPr algn="just"/>
            <a:endParaRPr lang="en-US" dirty="0"/>
          </a:p>
          <a:p>
            <a:pPr algn="just"/>
            <a:r>
              <a:rPr lang="en-US" dirty="0"/>
              <a:t>A system may implement multiple access control mechanisms.</a:t>
            </a:r>
          </a:p>
          <a:p>
            <a:pPr algn="just"/>
            <a:endParaRPr lang="en-US" dirty="0"/>
          </a:p>
          <a:p>
            <a:pPr algn="just"/>
            <a:r>
              <a:rPr lang="en-US" dirty="0"/>
              <a:t>In some modern systems, this notion of access control mechanism may be considered obsolete because the complexity of the system calls for more advanced mechanisms.</a:t>
            </a:r>
          </a:p>
          <a:p>
            <a:pPr algn="just"/>
            <a:endParaRPr lang="en-US" dirty="0"/>
          </a:p>
          <a:p>
            <a:pPr algn="just"/>
            <a:r>
              <a:rPr lang="en-US" dirty="0"/>
              <a:t>Nevertheless, here are some of the most known methods:</a:t>
            </a:r>
          </a:p>
          <a:p>
            <a:pPr lvl="1" algn="just"/>
            <a:r>
              <a:rPr lang="en-US" dirty="0"/>
              <a:t>Access Control List</a:t>
            </a:r>
          </a:p>
          <a:p>
            <a:pPr lvl="1" algn="just"/>
            <a:r>
              <a:rPr lang="en-US" dirty="0"/>
              <a:t>Capability Table</a:t>
            </a:r>
          </a:p>
          <a:p>
            <a:pPr lvl="1" algn="just"/>
            <a:r>
              <a:rPr lang="en-US" dirty="0"/>
              <a:t>Access Control Matrix</a:t>
            </a:r>
          </a:p>
          <a:p>
            <a:pPr lvl="1" algn="just"/>
            <a:r>
              <a:rPr lang="en-US" dirty="0"/>
              <a:t>Restricted Interface</a:t>
            </a:r>
          </a:p>
          <a:p>
            <a:pPr lvl="1" algn="just"/>
            <a:r>
              <a:rPr lang="en-US" dirty="0"/>
              <a:t>Content-Dependent Access Control</a:t>
            </a:r>
          </a:p>
          <a:p>
            <a:pPr lvl="1" algn="just"/>
            <a:r>
              <a:rPr lang="en-US" dirty="0"/>
              <a:t>Context-Dependent Access Control</a:t>
            </a:r>
            <a:endParaRPr lang="en-GB" dirty="0"/>
          </a:p>
        </p:txBody>
      </p:sp>
    </p:spTree>
    <p:extLst>
      <p:ext uri="{BB962C8B-B14F-4D97-AF65-F5344CB8AC3E}">
        <p14:creationId xmlns:p14="http://schemas.microsoft.com/office/powerpoint/2010/main" val="1182106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805714"/>
          </a:xfrm>
        </p:spPr>
        <p:txBody>
          <a:bodyPr>
            <a:noAutofit/>
          </a:bodyPr>
          <a:lstStyle/>
          <a:p>
            <a:pPr algn="just"/>
            <a:r>
              <a:rPr lang="en-GB" b="1" dirty="0"/>
              <a:t>Port-Based Access Control</a:t>
            </a:r>
          </a:p>
          <a:p>
            <a:pPr lvl="1" algn="just"/>
            <a:r>
              <a:rPr lang="en-GB" sz="1800" b="1" dirty="0"/>
              <a:t>802.1x</a:t>
            </a:r>
          </a:p>
          <a:p>
            <a:pPr lvl="2" algn="just"/>
            <a:r>
              <a:rPr lang="en-US" sz="1600" dirty="0"/>
              <a:t>802.1x is an IEEE standard that is used to implement port-based access control. </a:t>
            </a:r>
          </a:p>
          <a:p>
            <a:pPr lvl="2" algn="just"/>
            <a:r>
              <a:rPr lang="en-US" sz="1600" dirty="0"/>
              <a:t>In simple terms, an 802.1x access device will allow traffic on the port only after the device has been authenticated and authorized.</a:t>
            </a:r>
          </a:p>
          <a:p>
            <a:pPr lvl="2" algn="just"/>
            <a:r>
              <a:rPr lang="en-US" sz="1600" dirty="0"/>
              <a:t>This figure shows an example of traffic allowed before and after an 802.1x authentication and authorization.</a:t>
            </a:r>
            <a:endParaRPr lang="en-GB" sz="1600" dirty="0"/>
          </a:p>
        </p:txBody>
      </p:sp>
      <p:pic>
        <p:nvPicPr>
          <p:cNvPr id="5" name="Picture 4">
            <a:extLst>
              <a:ext uri="{FF2B5EF4-FFF2-40B4-BE49-F238E27FC236}">
                <a16:creationId xmlns:a16="http://schemas.microsoft.com/office/drawing/2014/main" id="{B17002A2-2790-4411-8DA1-04D07961AE0F}"/>
              </a:ext>
            </a:extLst>
          </p:cNvPr>
          <p:cNvPicPr>
            <a:picLocks noChangeAspect="1"/>
          </p:cNvPicPr>
          <p:nvPr/>
        </p:nvPicPr>
        <p:blipFill>
          <a:blip r:embed="rId2"/>
          <a:stretch>
            <a:fillRect/>
          </a:stretch>
        </p:blipFill>
        <p:spPr>
          <a:xfrm>
            <a:off x="3811872" y="3849635"/>
            <a:ext cx="7493006" cy="2448000"/>
          </a:xfrm>
          <a:prstGeom prst="rect">
            <a:avLst/>
          </a:prstGeom>
        </p:spPr>
      </p:pic>
    </p:spTree>
    <p:extLst>
      <p:ext uri="{BB962C8B-B14F-4D97-AF65-F5344CB8AC3E}">
        <p14:creationId xmlns:p14="http://schemas.microsoft.com/office/powerpoint/2010/main" val="2606220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105508"/>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831896"/>
            <a:ext cx="8915400" cy="6026104"/>
          </a:xfrm>
        </p:spPr>
        <p:txBody>
          <a:bodyPr>
            <a:noAutofit/>
          </a:bodyPr>
          <a:lstStyle/>
          <a:p>
            <a:pPr algn="just"/>
            <a:r>
              <a:rPr lang="en-GB" sz="1600" b="1" dirty="0"/>
              <a:t>Port-Based Access Control</a:t>
            </a:r>
          </a:p>
          <a:p>
            <a:pPr lvl="1" algn="just"/>
            <a:r>
              <a:rPr lang="en-GB" b="1" dirty="0"/>
              <a:t>802.1x</a:t>
            </a:r>
          </a:p>
          <a:p>
            <a:pPr lvl="2" algn="just"/>
            <a:r>
              <a:rPr lang="en-US" sz="1600" dirty="0"/>
              <a:t>In an 802.1x-enabled network, three main roles are defined:</a:t>
            </a:r>
          </a:p>
          <a:p>
            <a:pPr lvl="3" algn="just"/>
            <a:r>
              <a:rPr lang="en-US" sz="1600" dirty="0"/>
              <a:t>Authentication server: </a:t>
            </a:r>
          </a:p>
          <a:p>
            <a:pPr lvl="4" algn="just"/>
            <a:r>
              <a:rPr lang="en-US" sz="1600" dirty="0"/>
              <a:t>An entity that provides an authentication service to an authenticator. The authentication server determines whether the supplicant is authorized to access the service. </a:t>
            </a:r>
          </a:p>
          <a:p>
            <a:pPr lvl="4" algn="just"/>
            <a:r>
              <a:rPr lang="en-US" sz="1600" dirty="0"/>
              <a:t>This is sometimes referred to as the Policy Decision Point (</a:t>
            </a:r>
            <a:r>
              <a:rPr lang="en-GB" sz="1600" dirty="0"/>
              <a:t>PDP</a:t>
            </a:r>
            <a:r>
              <a:rPr lang="en-US" sz="1600" dirty="0"/>
              <a:t>).</a:t>
            </a:r>
          </a:p>
          <a:p>
            <a:pPr lvl="3" algn="just"/>
            <a:endParaRPr lang="en-US" sz="1600" dirty="0"/>
          </a:p>
          <a:p>
            <a:pPr lvl="3" algn="just"/>
            <a:r>
              <a:rPr lang="en-US" sz="1600" dirty="0"/>
              <a:t>Supplicant: </a:t>
            </a:r>
          </a:p>
          <a:p>
            <a:pPr lvl="4" algn="just"/>
            <a:r>
              <a:rPr lang="en-US" sz="1600" dirty="0"/>
              <a:t>An entity that seeks to be authenticated by an authenticator. For example, this could be a client laptop connected to a switch port.</a:t>
            </a:r>
          </a:p>
          <a:p>
            <a:pPr lvl="3" algn="just"/>
            <a:endParaRPr lang="en-US" sz="1600" dirty="0"/>
          </a:p>
          <a:p>
            <a:pPr lvl="3" algn="just"/>
            <a:r>
              <a:rPr lang="en-US" sz="1600" dirty="0"/>
              <a:t>Authenticator: </a:t>
            </a:r>
          </a:p>
          <a:p>
            <a:pPr lvl="4" algn="just"/>
            <a:r>
              <a:rPr lang="en-US" sz="1600" dirty="0"/>
              <a:t>An entity that facilitates authentication of other entities attached to the same LAN. This is sometimes referred to as the Policy Enforcement Point (PEP). Switches and access points are examples of authenticators.</a:t>
            </a:r>
          </a:p>
          <a:p>
            <a:pPr lvl="3" algn="just"/>
            <a:endParaRPr lang="en-GB" sz="1600" dirty="0"/>
          </a:p>
        </p:txBody>
      </p:sp>
    </p:spTree>
    <p:extLst>
      <p:ext uri="{BB962C8B-B14F-4D97-AF65-F5344CB8AC3E}">
        <p14:creationId xmlns:p14="http://schemas.microsoft.com/office/powerpoint/2010/main" val="520378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105508"/>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831896"/>
            <a:ext cx="8915400" cy="6026104"/>
          </a:xfrm>
        </p:spPr>
        <p:txBody>
          <a:bodyPr>
            <a:noAutofit/>
          </a:bodyPr>
          <a:lstStyle/>
          <a:p>
            <a:pPr algn="just"/>
            <a:r>
              <a:rPr lang="en-GB" sz="1600" b="1" dirty="0"/>
              <a:t>Port-Based Access Control</a:t>
            </a:r>
          </a:p>
          <a:p>
            <a:pPr lvl="1" algn="just"/>
            <a:r>
              <a:rPr lang="en-GB" b="1" dirty="0"/>
              <a:t>802.1x</a:t>
            </a:r>
          </a:p>
          <a:p>
            <a:pPr lvl="2" algn="just"/>
            <a:r>
              <a:rPr lang="en-US" sz="1600" dirty="0"/>
              <a:t>In an 802.1x-enabled network, three main roles are defined:</a:t>
            </a:r>
          </a:p>
          <a:p>
            <a:pPr lvl="3" algn="just"/>
            <a:r>
              <a:rPr lang="en-US" sz="1600" dirty="0"/>
              <a:t>Authentication server: </a:t>
            </a:r>
          </a:p>
          <a:p>
            <a:pPr lvl="4" algn="just"/>
            <a:r>
              <a:rPr lang="en-US" sz="1600" dirty="0"/>
              <a:t>An entity that provides an authentication service to an authenticator. The authentication server determines whether the supplicant is authorized to access the service. </a:t>
            </a:r>
          </a:p>
          <a:p>
            <a:pPr lvl="4" algn="just"/>
            <a:r>
              <a:rPr lang="en-US" sz="1600" dirty="0"/>
              <a:t>This is sometimes referred to as the Policy Decision Point (PDP). </a:t>
            </a:r>
          </a:p>
          <a:p>
            <a:pPr lvl="3" algn="just"/>
            <a:endParaRPr lang="en-US" sz="1600" dirty="0"/>
          </a:p>
          <a:p>
            <a:pPr lvl="3" algn="just"/>
            <a:r>
              <a:rPr lang="en-US" sz="1600" dirty="0"/>
              <a:t>Supplicant: </a:t>
            </a:r>
          </a:p>
          <a:p>
            <a:pPr lvl="4" algn="just"/>
            <a:r>
              <a:rPr lang="en-US" sz="1600" dirty="0"/>
              <a:t>An entity that seeks to be authenticated by an authenticator. For example, this could be a client laptop connected to a switch port.</a:t>
            </a:r>
          </a:p>
          <a:p>
            <a:pPr lvl="3" algn="just"/>
            <a:endParaRPr lang="en-US" sz="1600" dirty="0"/>
          </a:p>
          <a:p>
            <a:pPr lvl="3" algn="just"/>
            <a:r>
              <a:rPr lang="en-US" sz="1600" dirty="0"/>
              <a:t>Authenticator: </a:t>
            </a:r>
          </a:p>
          <a:p>
            <a:pPr lvl="4" algn="just"/>
            <a:r>
              <a:rPr lang="en-US" sz="1600" dirty="0"/>
              <a:t>An entity that facilitates authentication of other entities attached to the same LAN. This is sometimes referred to as the Policy Enforcement Point (PEP). Switches and access points are examples of authenticators.</a:t>
            </a:r>
          </a:p>
          <a:p>
            <a:pPr lvl="3" algn="just"/>
            <a:endParaRPr lang="en-GB" sz="1600" dirty="0"/>
          </a:p>
        </p:txBody>
      </p:sp>
      <p:pic>
        <p:nvPicPr>
          <p:cNvPr id="5" name="Picture 4">
            <a:extLst>
              <a:ext uri="{FF2B5EF4-FFF2-40B4-BE49-F238E27FC236}">
                <a16:creationId xmlns:a16="http://schemas.microsoft.com/office/drawing/2014/main" id="{0F02C3DC-B093-44F2-B8D1-4611E7B30118}"/>
              </a:ext>
            </a:extLst>
          </p:cNvPr>
          <p:cNvPicPr>
            <a:picLocks noChangeAspect="1"/>
          </p:cNvPicPr>
          <p:nvPr/>
        </p:nvPicPr>
        <p:blipFill>
          <a:blip r:embed="rId2"/>
          <a:stretch>
            <a:fillRect/>
          </a:stretch>
        </p:blipFill>
        <p:spPr>
          <a:xfrm>
            <a:off x="2420912" y="2413930"/>
            <a:ext cx="9252000" cy="1431018"/>
          </a:xfrm>
          <a:prstGeom prst="rect">
            <a:avLst/>
          </a:prstGeom>
        </p:spPr>
      </p:pic>
    </p:spTree>
    <p:extLst>
      <p:ext uri="{BB962C8B-B14F-4D97-AF65-F5344CB8AC3E}">
        <p14:creationId xmlns:p14="http://schemas.microsoft.com/office/powerpoint/2010/main" val="1028549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105508"/>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831896"/>
            <a:ext cx="8915400" cy="6026104"/>
          </a:xfrm>
        </p:spPr>
        <p:txBody>
          <a:bodyPr>
            <a:noAutofit/>
          </a:bodyPr>
          <a:lstStyle/>
          <a:p>
            <a:pPr algn="just"/>
            <a:r>
              <a:rPr lang="en-GB" sz="1600" b="1" dirty="0"/>
              <a:t>Port-Based Access Control</a:t>
            </a:r>
          </a:p>
          <a:p>
            <a:pPr lvl="1" algn="just"/>
            <a:r>
              <a:rPr lang="en-GB" b="1" dirty="0"/>
              <a:t>802.1x</a:t>
            </a:r>
          </a:p>
          <a:p>
            <a:pPr lvl="2" algn="just"/>
            <a:r>
              <a:rPr lang="en-US" sz="1600" dirty="0"/>
              <a:t>802.1x uses the following protocols:</a:t>
            </a:r>
          </a:p>
          <a:p>
            <a:pPr lvl="3" algn="just"/>
            <a:r>
              <a:rPr lang="en-US" sz="1600" dirty="0"/>
              <a:t>Extensible Authentication Protocol over LAN (</a:t>
            </a:r>
            <a:r>
              <a:rPr lang="en-US" sz="1600" dirty="0" err="1"/>
              <a:t>EAPoL</a:t>
            </a:r>
            <a:r>
              <a:rPr lang="en-US" sz="1600" dirty="0"/>
              <a:t>): An encapsulation defined in 802.1x that’s used to encapsulate EAP packets to be transmitted from the supplicant to the authentication server.</a:t>
            </a:r>
          </a:p>
          <a:p>
            <a:pPr lvl="3" algn="just"/>
            <a:endParaRPr lang="en-US" sz="1600" dirty="0"/>
          </a:p>
          <a:p>
            <a:pPr lvl="3" algn="just"/>
            <a:r>
              <a:rPr lang="en-US" sz="1600" dirty="0"/>
              <a:t>Extensible Authentication Protocol (EAP): An authentication protocol used between the supplicant and the authentication server to transmit authentication information.</a:t>
            </a:r>
          </a:p>
          <a:p>
            <a:pPr lvl="2" algn="just"/>
            <a:endParaRPr lang="en-US" sz="1600" dirty="0"/>
          </a:p>
          <a:p>
            <a:pPr lvl="3" algn="just"/>
            <a:r>
              <a:rPr lang="en-US" sz="1600" dirty="0"/>
              <a:t>RADIUS or Diameter: The AAA protocol used for communication between the authenticator and authentication server.</a:t>
            </a:r>
          </a:p>
          <a:p>
            <a:pPr lvl="3" algn="just"/>
            <a:endParaRPr lang="en-US" sz="1600" dirty="0"/>
          </a:p>
          <a:p>
            <a:pPr lvl="3" algn="just"/>
            <a:endParaRPr lang="en-GB" sz="1600" dirty="0"/>
          </a:p>
        </p:txBody>
      </p:sp>
    </p:spTree>
    <p:extLst>
      <p:ext uri="{BB962C8B-B14F-4D97-AF65-F5344CB8AC3E}">
        <p14:creationId xmlns:p14="http://schemas.microsoft.com/office/powerpoint/2010/main" val="3397965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105508"/>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831896"/>
            <a:ext cx="8915400" cy="6026104"/>
          </a:xfrm>
        </p:spPr>
        <p:txBody>
          <a:bodyPr>
            <a:noAutofit/>
          </a:bodyPr>
          <a:lstStyle/>
          <a:p>
            <a:pPr algn="just"/>
            <a:r>
              <a:rPr lang="en-GB" b="1" dirty="0"/>
              <a:t>Port-Based Access Control</a:t>
            </a:r>
          </a:p>
          <a:p>
            <a:pPr lvl="1" algn="just"/>
            <a:r>
              <a:rPr lang="en-GB" sz="1800" b="1" dirty="0"/>
              <a:t>802.1x</a:t>
            </a:r>
          </a:p>
          <a:p>
            <a:pPr lvl="2" algn="just"/>
            <a:r>
              <a:rPr lang="en-US" sz="1800" dirty="0"/>
              <a:t>The 802.1x port-based access control includes four phases:</a:t>
            </a:r>
          </a:p>
          <a:p>
            <a:pPr marL="1714500" lvl="3" indent="-342900" algn="just">
              <a:buFont typeface="+mj-lt"/>
              <a:buAutoNum type="arabicPeriod"/>
            </a:pPr>
            <a:r>
              <a:rPr lang="en-US" sz="1800" dirty="0"/>
              <a:t>Session initiation</a:t>
            </a:r>
          </a:p>
          <a:p>
            <a:pPr lvl="4" algn="just"/>
            <a:r>
              <a:rPr lang="en-US" sz="1800" dirty="0"/>
              <a:t>The session can be initiated either by the authenticator with an EAP-Request-Identity message or by the supplicant with an </a:t>
            </a:r>
            <a:r>
              <a:rPr lang="en-US" sz="1800" dirty="0" err="1"/>
              <a:t>EAPoL</a:t>
            </a:r>
            <a:r>
              <a:rPr lang="en-US" sz="1800" dirty="0"/>
              <a:t>-Start message. </a:t>
            </a:r>
          </a:p>
          <a:p>
            <a:pPr lvl="4" algn="just"/>
            <a:endParaRPr lang="en-US" sz="1800" dirty="0"/>
          </a:p>
          <a:p>
            <a:pPr lvl="4" algn="just"/>
            <a:r>
              <a:rPr lang="en-US" sz="1800" dirty="0"/>
              <a:t>Before the supplicant is authenticated and the session authorized, only </a:t>
            </a:r>
            <a:r>
              <a:rPr lang="en-US" sz="1800" dirty="0" err="1"/>
              <a:t>EAPoL</a:t>
            </a:r>
            <a:r>
              <a:rPr lang="en-US" sz="1800" dirty="0"/>
              <a:t> and Spanning Tree Protocol (STP) traffic is allowed on the port from the authenticator.</a:t>
            </a:r>
          </a:p>
          <a:p>
            <a:pPr lvl="3" algn="just"/>
            <a:endParaRPr lang="en-US" sz="1800" dirty="0"/>
          </a:p>
          <a:p>
            <a:pPr lvl="3" algn="just"/>
            <a:endParaRPr lang="en-US" sz="1800" dirty="0"/>
          </a:p>
          <a:p>
            <a:pPr lvl="3" algn="just"/>
            <a:endParaRPr lang="en-US" sz="1800" dirty="0"/>
          </a:p>
          <a:p>
            <a:pPr lvl="3" algn="just"/>
            <a:endParaRPr lang="en-GB" sz="1800" dirty="0"/>
          </a:p>
        </p:txBody>
      </p:sp>
    </p:spTree>
    <p:extLst>
      <p:ext uri="{BB962C8B-B14F-4D97-AF65-F5344CB8AC3E}">
        <p14:creationId xmlns:p14="http://schemas.microsoft.com/office/powerpoint/2010/main" val="3254651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105508"/>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831896"/>
            <a:ext cx="8915400" cy="6026104"/>
          </a:xfrm>
        </p:spPr>
        <p:txBody>
          <a:bodyPr>
            <a:noAutofit/>
          </a:bodyPr>
          <a:lstStyle/>
          <a:p>
            <a:pPr algn="just"/>
            <a:r>
              <a:rPr lang="en-GB" b="1" dirty="0"/>
              <a:t>Port-Based Access Control</a:t>
            </a:r>
          </a:p>
          <a:p>
            <a:pPr lvl="1" algn="just"/>
            <a:r>
              <a:rPr lang="en-GB" sz="1800" b="1" dirty="0"/>
              <a:t>802.1x</a:t>
            </a:r>
          </a:p>
          <a:p>
            <a:pPr marL="1257300" lvl="2" indent="-342900" algn="just">
              <a:buFont typeface="+mj-lt"/>
              <a:buAutoNum type="arabicPeriod" startAt="2"/>
            </a:pPr>
            <a:r>
              <a:rPr lang="en-US" sz="1800" dirty="0"/>
              <a:t>Session authentication</a:t>
            </a:r>
          </a:p>
          <a:p>
            <a:pPr lvl="3" algn="just"/>
            <a:r>
              <a:rPr lang="en-US" sz="1800" dirty="0"/>
              <a:t>The authenticator extracts the EAP message from the </a:t>
            </a:r>
            <a:r>
              <a:rPr lang="en-US" sz="1800" dirty="0" err="1"/>
              <a:t>EAPoL</a:t>
            </a:r>
            <a:r>
              <a:rPr lang="en-US" sz="1800" dirty="0"/>
              <a:t> frame and sends a RADIUS Access-Request to the authentication server, adding the EAP information in the AV pair of the RADIUS request. </a:t>
            </a:r>
          </a:p>
          <a:p>
            <a:pPr lvl="3" algn="just"/>
            <a:endParaRPr lang="en-US" sz="1800" dirty="0"/>
          </a:p>
          <a:p>
            <a:pPr lvl="3" algn="just"/>
            <a:r>
              <a:rPr lang="en-US" sz="1800" dirty="0"/>
              <a:t>The authenticator and the supplicant will use EAP to agree on the authentication method (for example, EAPTLS). Depending on the authentication method negotiated, the supplicant may provide a password, a certificate, a token, and so on.</a:t>
            </a:r>
          </a:p>
          <a:p>
            <a:pPr lvl="2" algn="just"/>
            <a:endParaRPr lang="en-US" sz="1800" dirty="0"/>
          </a:p>
          <a:p>
            <a:pPr lvl="2" algn="just"/>
            <a:endParaRPr lang="en-US" sz="1800" dirty="0"/>
          </a:p>
          <a:p>
            <a:pPr lvl="3" algn="just"/>
            <a:endParaRPr lang="en-US" sz="1800" dirty="0"/>
          </a:p>
          <a:p>
            <a:pPr lvl="3" algn="just"/>
            <a:endParaRPr lang="en-GB" sz="1800" dirty="0"/>
          </a:p>
        </p:txBody>
      </p:sp>
    </p:spTree>
    <p:extLst>
      <p:ext uri="{BB962C8B-B14F-4D97-AF65-F5344CB8AC3E}">
        <p14:creationId xmlns:p14="http://schemas.microsoft.com/office/powerpoint/2010/main" val="3245589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105508"/>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831896"/>
            <a:ext cx="8915400" cy="6026104"/>
          </a:xfrm>
        </p:spPr>
        <p:txBody>
          <a:bodyPr>
            <a:noAutofit/>
          </a:bodyPr>
          <a:lstStyle/>
          <a:p>
            <a:pPr algn="just"/>
            <a:r>
              <a:rPr lang="en-GB" b="1" dirty="0"/>
              <a:t>Port-Based Access Control</a:t>
            </a:r>
          </a:p>
          <a:p>
            <a:pPr lvl="1" algn="just"/>
            <a:r>
              <a:rPr lang="en-GB" sz="1800" b="1" dirty="0"/>
              <a:t>802.1x</a:t>
            </a:r>
          </a:p>
          <a:p>
            <a:pPr marL="1714500" lvl="3" indent="-342900" algn="just">
              <a:buFont typeface="+mj-lt"/>
              <a:buAutoNum type="arabicPeriod" startAt="3"/>
            </a:pPr>
            <a:r>
              <a:rPr lang="en-US" sz="1800" dirty="0"/>
              <a:t>Session authorization</a:t>
            </a:r>
          </a:p>
          <a:p>
            <a:pPr lvl="4" algn="just"/>
            <a:r>
              <a:rPr lang="en-US" sz="1800" dirty="0"/>
              <a:t>If the authentication server can authenticate the supplicant, it will send a RADIUS Access-Accept to the authenticator that includes additional authorization information such as VLAN, downloadable access control list (</a:t>
            </a:r>
            <a:r>
              <a:rPr lang="en-US" sz="1800" dirty="0" err="1"/>
              <a:t>dACL</a:t>
            </a:r>
            <a:r>
              <a:rPr lang="en-US" sz="1800" dirty="0"/>
              <a:t>), and so on. </a:t>
            </a:r>
          </a:p>
          <a:p>
            <a:pPr lvl="4" algn="just"/>
            <a:endParaRPr lang="en-US" sz="1800" dirty="0"/>
          </a:p>
          <a:p>
            <a:pPr lvl="4" algn="just"/>
            <a:r>
              <a:rPr lang="en-US" sz="1800" dirty="0"/>
              <a:t>The authenticator will send an EAP Success to the supplicant, and the supplicant can start sending traffic.</a:t>
            </a:r>
          </a:p>
          <a:p>
            <a:pPr lvl="3" algn="just"/>
            <a:endParaRPr lang="en-US" sz="1800" dirty="0"/>
          </a:p>
          <a:p>
            <a:pPr marL="1714500" lvl="3" indent="-342900" algn="just">
              <a:buFont typeface="+mj-lt"/>
              <a:buAutoNum type="arabicPeriod" startAt="4"/>
            </a:pPr>
            <a:r>
              <a:rPr lang="en-US" sz="1800" dirty="0"/>
              <a:t>Session accounting</a:t>
            </a:r>
          </a:p>
          <a:p>
            <a:pPr lvl="4" algn="just"/>
            <a:r>
              <a:rPr lang="en-US" sz="1800" dirty="0"/>
              <a:t>This represents the exchange of accounting RADIUS packets between the authenticator and the authentication server.</a:t>
            </a:r>
          </a:p>
          <a:p>
            <a:pPr lvl="3" algn="just"/>
            <a:endParaRPr lang="en-GB" sz="1800" dirty="0"/>
          </a:p>
        </p:txBody>
      </p:sp>
    </p:spTree>
    <p:extLst>
      <p:ext uri="{BB962C8B-B14F-4D97-AF65-F5344CB8AC3E}">
        <p14:creationId xmlns:p14="http://schemas.microsoft.com/office/powerpoint/2010/main" val="2283204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105508"/>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831896"/>
            <a:ext cx="8915400" cy="6026104"/>
          </a:xfrm>
        </p:spPr>
        <p:txBody>
          <a:bodyPr>
            <a:noAutofit/>
          </a:bodyPr>
          <a:lstStyle/>
          <a:p>
            <a:pPr algn="just"/>
            <a:r>
              <a:rPr lang="en-GB" b="1" dirty="0"/>
              <a:t>Port-Based Access Control</a:t>
            </a:r>
          </a:p>
          <a:p>
            <a:pPr lvl="1" algn="just"/>
            <a:r>
              <a:rPr lang="en-GB" sz="1800" b="1" dirty="0"/>
              <a:t>802.1x</a:t>
            </a:r>
          </a:p>
          <a:p>
            <a:pPr marL="1714500" lvl="3" indent="-342900" algn="just">
              <a:buFont typeface="+mj-lt"/>
              <a:buAutoNum type="arabicPeriod" startAt="3"/>
            </a:pPr>
            <a:r>
              <a:rPr lang="en-US" sz="1800" dirty="0"/>
              <a:t>Session authorization</a:t>
            </a:r>
          </a:p>
          <a:p>
            <a:pPr lvl="4" algn="just"/>
            <a:r>
              <a:rPr lang="en-US" sz="1800" dirty="0"/>
              <a:t>If the authentication server can authenticate the supplicant, it will send a RADIUS Access-Accept to the authenticator that includes additional authorization information such as VLAN, downloadable access control list (</a:t>
            </a:r>
            <a:r>
              <a:rPr lang="en-US" sz="1800" dirty="0" err="1"/>
              <a:t>dACL</a:t>
            </a:r>
            <a:r>
              <a:rPr lang="en-US" sz="1800" dirty="0"/>
              <a:t>), and so on. </a:t>
            </a:r>
          </a:p>
          <a:p>
            <a:pPr lvl="4" algn="just"/>
            <a:endParaRPr lang="en-US" sz="1800" dirty="0"/>
          </a:p>
          <a:p>
            <a:pPr lvl="4" algn="just"/>
            <a:r>
              <a:rPr lang="en-US" sz="1800" dirty="0"/>
              <a:t>The authenticator will send an EAP Success to the supplicant, and the supplicant can start sending traffic.</a:t>
            </a:r>
          </a:p>
          <a:p>
            <a:pPr lvl="3" algn="just"/>
            <a:endParaRPr lang="en-US" sz="1800" dirty="0"/>
          </a:p>
          <a:p>
            <a:pPr marL="1714500" lvl="3" indent="-342900" algn="just">
              <a:buFont typeface="+mj-lt"/>
              <a:buAutoNum type="arabicPeriod" startAt="4"/>
            </a:pPr>
            <a:r>
              <a:rPr lang="en-US" sz="1800" dirty="0"/>
              <a:t>Session accounting</a:t>
            </a:r>
          </a:p>
          <a:p>
            <a:pPr lvl="4" algn="just"/>
            <a:r>
              <a:rPr lang="en-US" sz="1800" dirty="0"/>
              <a:t>This represents the exchange of accounting RADIUS packets between the authenticator and the authentication server.</a:t>
            </a:r>
          </a:p>
          <a:p>
            <a:pPr lvl="3" algn="just"/>
            <a:endParaRPr lang="en-GB" sz="1800" dirty="0"/>
          </a:p>
        </p:txBody>
      </p:sp>
      <p:pic>
        <p:nvPicPr>
          <p:cNvPr id="5" name="Picture 4">
            <a:extLst>
              <a:ext uri="{FF2B5EF4-FFF2-40B4-BE49-F238E27FC236}">
                <a16:creationId xmlns:a16="http://schemas.microsoft.com/office/drawing/2014/main" id="{5EDD91E9-2701-4271-9F55-0AC3A11B5DF9}"/>
              </a:ext>
            </a:extLst>
          </p:cNvPr>
          <p:cNvPicPr>
            <a:picLocks noChangeAspect="1"/>
          </p:cNvPicPr>
          <p:nvPr/>
        </p:nvPicPr>
        <p:blipFill>
          <a:blip r:embed="rId3"/>
          <a:stretch>
            <a:fillRect/>
          </a:stretch>
        </p:blipFill>
        <p:spPr>
          <a:xfrm>
            <a:off x="2849718" y="1000948"/>
            <a:ext cx="8394387" cy="5688000"/>
          </a:xfrm>
          <a:prstGeom prst="rect">
            <a:avLst/>
          </a:prstGeom>
        </p:spPr>
      </p:pic>
    </p:spTree>
    <p:extLst>
      <p:ext uri="{BB962C8B-B14F-4D97-AF65-F5344CB8AC3E}">
        <p14:creationId xmlns:p14="http://schemas.microsoft.com/office/powerpoint/2010/main" val="2425532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1600" b="1" dirty="0"/>
              <a:t>Network Access Control List and Firewalling</a:t>
            </a:r>
          </a:p>
          <a:p>
            <a:pPr lvl="1" algn="just"/>
            <a:r>
              <a:rPr lang="en-GB" dirty="0"/>
              <a:t>Access Control List (ACL) is the most basic implementation of an access control.</a:t>
            </a:r>
          </a:p>
          <a:p>
            <a:pPr lvl="1" algn="just"/>
            <a:endParaRPr lang="en-GB" dirty="0"/>
          </a:p>
          <a:p>
            <a:pPr lvl="1" algn="just"/>
            <a:r>
              <a:rPr lang="en-GB" dirty="0"/>
              <a:t>When an ACL is applied to a network traffic, it is referred to as network ACL.</a:t>
            </a:r>
          </a:p>
          <a:p>
            <a:pPr lvl="1" algn="just"/>
            <a:endParaRPr lang="en-GB" dirty="0"/>
          </a:p>
          <a:p>
            <a:pPr lvl="1" algn="just"/>
            <a:r>
              <a:rPr lang="en-GB" dirty="0"/>
              <a:t>Devices such as routers, switches and firewalls include network ACL capabilities to control access to network resources.</a:t>
            </a:r>
          </a:p>
          <a:p>
            <a:pPr lvl="1" algn="just"/>
            <a:endParaRPr lang="en-GB" dirty="0"/>
          </a:p>
          <a:p>
            <a:pPr lvl="1" algn="just"/>
            <a:r>
              <a:rPr lang="en-GB" dirty="0"/>
              <a:t>As for port-based access controls, network ACLs and firewalling are </a:t>
            </a:r>
            <a:r>
              <a:rPr lang="en-US" dirty="0"/>
              <a:t>usually seen as special cases of the ABAC model and also sometimes classified as identify-based or rule-based access control because they base the control decision on attributes such as IP or MAC addresses or Layer 4 information. </a:t>
            </a:r>
          </a:p>
          <a:p>
            <a:pPr lvl="1" algn="just"/>
            <a:endParaRPr lang="en-US" dirty="0"/>
          </a:p>
          <a:p>
            <a:pPr lvl="1" algn="just"/>
            <a:endParaRPr lang="en-GB" dirty="0"/>
          </a:p>
        </p:txBody>
      </p:sp>
    </p:spTree>
    <p:extLst>
      <p:ext uri="{BB962C8B-B14F-4D97-AF65-F5344CB8AC3E}">
        <p14:creationId xmlns:p14="http://schemas.microsoft.com/office/powerpoint/2010/main" val="2000545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62018"/>
            <a:ext cx="8915400" cy="5690832"/>
          </a:xfrm>
        </p:spPr>
        <p:txBody>
          <a:bodyPr>
            <a:normAutofit fontScale="92500" lnSpcReduction="20000"/>
          </a:bodyPr>
          <a:lstStyle/>
          <a:p>
            <a:pPr algn="just"/>
            <a:r>
              <a:rPr lang="en-US" sz="2000" b="1" dirty="0"/>
              <a:t>Network Access Control List and Firewalling</a:t>
            </a:r>
          </a:p>
          <a:p>
            <a:pPr lvl="1" algn="just"/>
            <a:r>
              <a:rPr lang="en-US" sz="1800" dirty="0"/>
              <a:t>Network ACLs can be implemented at various levels of the OSI model:</a:t>
            </a:r>
          </a:p>
          <a:p>
            <a:pPr lvl="2" algn="just"/>
            <a:r>
              <a:rPr lang="en-US" sz="1600" b="1" dirty="0"/>
              <a:t>Layer 2 ACL</a:t>
            </a:r>
          </a:p>
          <a:p>
            <a:pPr lvl="3" algn="just"/>
            <a:r>
              <a:rPr lang="en-US" sz="1400" dirty="0"/>
              <a:t>A Layer 2 ACL operates at the data link layer and implements filters based on Layer 2 </a:t>
            </a:r>
            <a:r>
              <a:rPr lang="en-US" sz="1600" dirty="0"/>
              <a:t>information. </a:t>
            </a:r>
          </a:p>
          <a:p>
            <a:pPr lvl="3" algn="just"/>
            <a:r>
              <a:rPr lang="en-US" sz="1600" dirty="0"/>
              <a:t>An example of this type of access list is a MAC access list, which uses information about the MAC address to create the filter.</a:t>
            </a:r>
          </a:p>
          <a:p>
            <a:pPr lvl="2" algn="just"/>
            <a:endParaRPr lang="en-US" sz="1600" b="1" dirty="0"/>
          </a:p>
          <a:p>
            <a:pPr lvl="2" algn="just"/>
            <a:r>
              <a:rPr lang="en-US" sz="1600" b="1" dirty="0"/>
              <a:t>Layer 3 ACL</a:t>
            </a:r>
          </a:p>
          <a:p>
            <a:pPr lvl="3" algn="just"/>
            <a:r>
              <a:rPr lang="en-US" sz="1400" dirty="0"/>
              <a:t>A Layer 3 ACL operates at the networking layer. </a:t>
            </a:r>
          </a:p>
          <a:p>
            <a:pPr lvl="3" algn="just"/>
            <a:r>
              <a:rPr lang="en-US" sz="1400" dirty="0"/>
              <a:t>Devices usually allow Layer 3 </a:t>
            </a:r>
            <a:r>
              <a:rPr lang="en-US" sz="1600" dirty="0"/>
              <a:t>ACLs for different Layer 3 protocols, including the most used ones nowadays—IPv4 and IPv6. </a:t>
            </a:r>
          </a:p>
          <a:p>
            <a:pPr lvl="3" algn="just"/>
            <a:r>
              <a:rPr lang="en-US" sz="1600" dirty="0"/>
              <a:t>In addition to selecting the Layer 3 protocol, a Layer 3 ACL allows the configuration of filtering for a protocol using raw IP, such as OSPF or ESP.</a:t>
            </a:r>
          </a:p>
          <a:p>
            <a:pPr lvl="2" algn="just"/>
            <a:endParaRPr lang="en-US" sz="1600" b="1" dirty="0"/>
          </a:p>
          <a:p>
            <a:pPr lvl="2" algn="just"/>
            <a:r>
              <a:rPr lang="en-US" sz="1600" b="1" dirty="0"/>
              <a:t>Layer 4 ACL</a:t>
            </a:r>
          </a:p>
          <a:p>
            <a:pPr lvl="3" algn="just"/>
            <a:r>
              <a:rPr lang="en-US" sz="1400" dirty="0"/>
              <a:t>A Layer 4 ACL operates at the transport layer. An example of a Layer 4 ACL is a TCP or </a:t>
            </a:r>
            <a:r>
              <a:rPr lang="en-US" sz="1600" dirty="0"/>
              <a:t>UDP-based ACL. </a:t>
            </a:r>
          </a:p>
          <a:p>
            <a:pPr lvl="3" algn="just"/>
            <a:r>
              <a:rPr lang="en-US" sz="1600" dirty="0"/>
              <a:t>Typically, a Layer 4 ACL includes the source and destination. This allows filtering of specific upper-layer packets.</a:t>
            </a:r>
            <a:endParaRPr lang="en-GB" sz="1600" dirty="0"/>
          </a:p>
        </p:txBody>
      </p:sp>
    </p:spTree>
    <p:extLst>
      <p:ext uri="{BB962C8B-B14F-4D97-AF65-F5344CB8AC3E}">
        <p14:creationId xmlns:p14="http://schemas.microsoft.com/office/powerpoint/2010/main" val="3845316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lstStyle/>
          <a:p>
            <a:r>
              <a:rPr lang="en-GB" dirty="0"/>
              <a:t>Access Control Mechanisms</a:t>
            </a:r>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92925" y="946778"/>
            <a:ext cx="8915400" cy="5690832"/>
          </a:xfrm>
        </p:spPr>
        <p:txBody>
          <a:bodyPr>
            <a:normAutofit/>
          </a:bodyPr>
          <a:lstStyle/>
          <a:p>
            <a:pPr algn="just"/>
            <a:r>
              <a:rPr lang="en-US" sz="2000" b="1" dirty="0"/>
              <a:t>Access Control List</a:t>
            </a:r>
          </a:p>
          <a:p>
            <a:pPr lvl="1" algn="just"/>
            <a:r>
              <a:rPr lang="en-US" sz="2000" dirty="0"/>
              <a:t>This is the simplest way to implement a DAC-based system.</a:t>
            </a:r>
          </a:p>
          <a:p>
            <a:pPr lvl="1" algn="just"/>
            <a:r>
              <a:rPr lang="en-US" sz="2000" dirty="0"/>
              <a:t>The key characteristic of an access control list is that it is assigned to the object that it is protecting.</a:t>
            </a:r>
          </a:p>
          <a:p>
            <a:pPr lvl="1" algn="just"/>
            <a:r>
              <a:rPr lang="en-US" sz="2000" dirty="0"/>
              <a:t>An access control list, when applied to an object, will include all the subjects that can access the object and their specific permissions. </a:t>
            </a:r>
            <a:endParaRPr lang="en-GB" sz="2000" dirty="0"/>
          </a:p>
        </p:txBody>
      </p:sp>
      <p:pic>
        <p:nvPicPr>
          <p:cNvPr id="5" name="Picture 4">
            <a:extLst>
              <a:ext uri="{FF2B5EF4-FFF2-40B4-BE49-F238E27FC236}">
                <a16:creationId xmlns:a16="http://schemas.microsoft.com/office/drawing/2014/main" id="{4D38CC19-8233-496E-AC69-A77D54385F68}"/>
              </a:ext>
            </a:extLst>
          </p:cNvPr>
          <p:cNvPicPr>
            <a:picLocks noChangeAspect="1"/>
          </p:cNvPicPr>
          <p:nvPr/>
        </p:nvPicPr>
        <p:blipFill>
          <a:blip r:embed="rId2"/>
          <a:stretch>
            <a:fillRect/>
          </a:stretch>
        </p:blipFill>
        <p:spPr>
          <a:xfrm>
            <a:off x="5081655" y="3433610"/>
            <a:ext cx="3934225" cy="3204000"/>
          </a:xfrm>
          <a:prstGeom prst="rect">
            <a:avLst/>
          </a:prstGeom>
        </p:spPr>
      </p:pic>
    </p:spTree>
    <p:extLst>
      <p:ext uri="{BB962C8B-B14F-4D97-AF65-F5344CB8AC3E}">
        <p14:creationId xmlns:p14="http://schemas.microsoft.com/office/powerpoint/2010/main" val="4215610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2000" b="1" dirty="0"/>
              <a:t>Network Access Control List and Firewalling</a:t>
            </a:r>
          </a:p>
          <a:p>
            <a:pPr lvl="1" algn="just"/>
            <a:r>
              <a:rPr lang="en-GB" sz="1800" dirty="0"/>
              <a:t>ACL can also be implemented using VLAN Map. Security Group-based ACL and Downloadable ACL.</a:t>
            </a:r>
          </a:p>
          <a:p>
            <a:pPr lvl="1" algn="just"/>
            <a:endParaRPr lang="en-GB" sz="1800" b="1" dirty="0"/>
          </a:p>
          <a:p>
            <a:pPr lvl="1" algn="just"/>
            <a:r>
              <a:rPr lang="en-GB" sz="1800" b="1" dirty="0"/>
              <a:t>VLAN Map</a:t>
            </a:r>
          </a:p>
          <a:p>
            <a:pPr lvl="2" algn="just"/>
            <a:r>
              <a:rPr lang="en-US" sz="1600" dirty="0"/>
              <a:t>VLAN ACLs, also called VLAN maps, are not specifically Layer 2 ACLs; however, they are used to limit the traffic within a specific VLAN. </a:t>
            </a:r>
          </a:p>
          <a:p>
            <a:pPr lvl="2" algn="just"/>
            <a:r>
              <a:rPr lang="en-US" sz="1600" dirty="0"/>
              <a:t>A VLAN map can apply a MAC access list, a Layer 3 ACL, and a Layer 4 ACL to the inbound direction of a VLAN to provide access control.</a:t>
            </a:r>
            <a:endParaRPr lang="en-GB" sz="1600" dirty="0"/>
          </a:p>
          <a:p>
            <a:pPr algn="just"/>
            <a:endParaRPr lang="en-GB" sz="2000" dirty="0"/>
          </a:p>
        </p:txBody>
      </p:sp>
    </p:spTree>
    <p:extLst>
      <p:ext uri="{BB962C8B-B14F-4D97-AF65-F5344CB8AC3E}">
        <p14:creationId xmlns:p14="http://schemas.microsoft.com/office/powerpoint/2010/main" val="664250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1600" b="1" dirty="0"/>
              <a:t>Network Access Control List and Firewalling</a:t>
            </a:r>
          </a:p>
          <a:p>
            <a:pPr lvl="1" algn="just"/>
            <a:r>
              <a:rPr lang="en-GB" dirty="0"/>
              <a:t>ACL can also be implemented using VLAN Map, Security Group-based ACL and Downloadable ACL.</a:t>
            </a:r>
          </a:p>
          <a:p>
            <a:pPr lvl="1" algn="just"/>
            <a:endParaRPr lang="en-GB" dirty="0"/>
          </a:p>
          <a:p>
            <a:pPr lvl="1" algn="just"/>
            <a:r>
              <a:rPr lang="en-GB" b="1" dirty="0"/>
              <a:t>Security Group-based ACL</a:t>
            </a:r>
          </a:p>
          <a:p>
            <a:pPr lvl="2" algn="just"/>
            <a:r>
              <a:rPr lang="en-US" sz="1600" dirty="0"/>
              <a:t>A security group–based ACL (SGACL) is an ACL that implements access control based on the security group assigned to a user (for example, based on his role within the organization) and the destination resources. </a:t>
            </a:r>
          </a:p>
          <a:p>
            <a:pPr lvl="2" algn="just"/>
            <a:r>
              <a:rPr lang="en-US" sz="1600" dirty="0"/>
              <a:t>The enforced ACL may include both Layer 3 and Layer 4 access control entries (ACEs).</a:t>
            </a:r>
            <a:endParaRPr lang="en-GB" sz="1600" dirty="0"/>
          </a:p>
        </p:txBody>
      </p:sp>
    </p:spTree>
    <p:extLst>
      <p:ext uri="{BB962C8B-B14F-4D97-AF65-F5344CB8AC3E}">
        <p14:creationId xmlns:p14="http://schemas.microsoft.com/office/powerpoint/2010/main" val="3331793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r>
              <a:rPr lang="en-US" sz="2000" b="1" dirty="0"/>
              <a:t>Network Access Control List and Firewalling</a:t>
            </a:r>
          </a:p>
          <a:p>
            <a:pPr lvl="1"/>
            <a:r>
              <a:rPr lang="en-GB" sz="1800" dirty="0"/>
              <a:t>ACL can also be implemented using VLAN Map, Security Group-based ACL and Downloadable ACL.</a:t>
            </a:r>
          </a:p>
          <a:p>
            <a:pPr lvl="1"/>
            <a:endParaRPr lang="en-GB" sz="1800" dirty="0"/>
          </a:p>
          <a:p>
            <a:pPr lvl="1"/>
            <a:r>
              <a:rPr lang="en-GB" sz="1800" b="1" dirty="0"/>
              <a:t>Security Group-based ACL</a:t>
            </a:r>
          </a:p>
          <a:p>
            <a:pPr lvl="2"/>
            <a:r>
              <a:rPr lang="en-US" sz="2000" dirty="0"/>
              <a:t>A security group–based ACL (SGACL) is an ACL that implements access control based on the security group assigned to a user (for example, based on his role within the organization) and the destination resources. </a:t>
            </a:r>
          </a:p>
          <a:p>
            <a:pPr lvl="2"/>
            <a:r>
              <a:rPr lang="en-US" sz="2000" dirty="0"/>
              <a:t>The enforced ACL may include both Layer 3 and Layer 4 access control entries (ACEs).</a:t>
            </a:r>
            <a:endParaRPr lang="en-GB" sz="2000" dirty="0"/>
          </a:p>
        </p:txBody>
      </p:sp>
      <p:pic>
        <p:nvPicPr>
          <p:cNvPr id="5" name="Picture 4">
            <a:extLst>
              <a:ext uri="{FF2B5EF4-FFF2-40B4-BE49-F238E27FC236}">
                <a16:creationId xmlns:a16="http://schemas.microsoft.com/office/drawing/2014/main" id="{250E18DD-1783-4C77-BF58-8B86A28CACAC}"/>
              </a:ext>
            </a:extLst>
          </p:cNvPr>
          <p:cNvPicPr>
            <a:picLocks noChangeAspect="1"/>
          </p:cNvPicPr>
          <p:nvPr/>
        </p:nvPicPr>
        <p:blipFill>
          <a:blip r:embed="rId2"/>
          <a:stretch>
            <a:fillRect/>
          </a:stretch>
        </p:blipFill>
        <p:spPr>
          <a:xfrm>
            <a:off x="3267062" y="2790000"/>
            <a:ext cx="6980483" cy="4068000"/>
          </a:xfrm>
          <a:prstGeom prst="rect">
            <a:avLst/>
          </a:prstGeom>
        </p:spPr>
      </p:pic>
    </p:spTree>
    <p:extLst>
      <p:ext uri="{BB962C8B-B14F-4D97-AF65-F5344CB8AC3E}">
        <p14:creationId xmlns:p14="http://schemas.microsoft.com/office/powerpoint/2010/main" val="2695718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1600" b="1" dirty="0"/>
              <a:t>Network Access Control List and Firewalling</a:t>
            </a:r>
          </a:p>
          <a:p>
            <a:pPr lvl="1" algn="just"/>
            <a:r>
              <a:rPr lang="en-GB" dirty="0"/>
              <a:t>ACL can also be implemented using VLAN Map, Security Group-based ACL and Downloadable ACL.</a:t>
            </a:r>
          </a:p>
          <a:p>
            <a:pPr lvl="1" algn="just"/>
            <a:endParaRPr lang="en-GB" b="1" dirty="0"/>
          </a:p>
          <a:p>
            <a:pPr lvl="1" algn="just"/>
            <a:r>
              <a:rPr lang="en-GB" b="1" dirty="0"/>
              <a:t>Downloadable ACL</a:t>
            </a:r>
          </a:p>
          <a:p>
            <a:pPr lvl="2" algn="just"/>
            <a:r>
              <a:rPr lang="en-US" sz="1600" dirty="0"/>
              <a:t>A downloadable ACL (</a:t>
            </a:r>
            <a:r>
              <a:rPr lang="en-US" sz="1600" dirty="0" err="1"/>
              <a:t>dACL</a:t>
            </a:r>
            <a:r>
              <a:rPr lang="en-US" sz="1600" dirty="0"/>
              <a:t>), also called a per-user ACL, is an ACL that can be applied dynamically to a port. </a:t>
            </a:r>
          </a:p>
          <a:p>
            <a:pPr lvl="2" algn="just"/>
            <a:r>
              <a:rPr lang="en-US" sz="1600" dirty="0"/>
              <a:t>The term downloadable stems from the fact that these ACLs are pushed from the authenticator server (for example, from a Cisco ISE) during the authorization phase.</a:t>
            </a:r>
          </a:p>
          <a:p>
            <a:pPr lvl="2" algn="just"/>
            <a:r>
              <a:rPr lang="en-US" sz="1600" dirty="0"/>
              <a:t>When a client authenticates to the port (for example, by using 802.1x), the authentication server can send a </a:t>
            </a:r>
            <a:r>
              <a:rPr lang="en-US" sz="1600" dirty="0" err="1"/>
              <a:t>dACL</a:t>
            </a:r>
            <a:r>
              <a:rPr lang="en-US" sz="1600" dirty="0"/>
              <a:t> that will be applied to the port and that will limit the resources the client can access over the network.</a:t>
            </a:r>
            <a:endParaRPr lang="en-GB" sz="1600" dirty="0"/>
          </a:p>
        </p:txBody>
      </p:sp>
    </p:spTree>
    <p:extLst>
      <p:ext uri="{BB962C8B-B14F-4D97-AF65-F5344CB8AC3E}">
        <p14:creationId xmlns:p14="http://schemas.microsoft.com/office/powerpoint/2010/main" val="3506502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Autofit/>
          </a:bodyPr>
          <a:lstStyle/>
          <a:p>
            <a:pPr algn="just"/>
            <a:r>
              <a:rPr lang="en-US" sz="2000" b="1" dirty="0"/>
              <a:t>Network Access Control List and Firewalling</a:t>
            </a:r>
          </a:p>
          <a:p>
            <a:pPr lvl="1" algn="just"/>
            <a:r>
              <a:rPr lang="en-GB" sz="2000" b="1" dirty="0"/>
              <a:t>Firewalling</a:t>
            </a:r>
            <a:endParaRPr lang="en-GB" sz="2000" dirty="0"/>
          </a:p>
          <a:p>
            <a:pPr lvl="2" algn="just"/>
            <a:r>
              <a:rPr lang="en-US" sz="2000" dirty="0"/>
              <a:t>ACLs are stateless access controls because they do not maintain the state of a session or a connection. </a:t>
            </a:r>
          </a:p>
          <a:p>
            <a:pPr lvl="2" algn="just"/>
            <a:endParaRPr lang="en-US" sz="2000" dirty="0"/>
          </a:p>
          <a:p>
            <a:pPr lvl="2" algn="just"/>
            <a:r>
              <a:rPr lang="en-US" sz="2000" dirty="0"/>
              <a:t>A more advanced implementation of access control is provided by stateful firewalls, which are able to implement access control based on the state of a connection. </a:t>
            </a:r>
          </a:p>
          <a:p>
            <a:pPr lvl="2" algn="just"/>
            <a:endParaRPr lang="en-US" sz="2000" dirty="0"/>
          </a:p>
          <a:p>
            <a:pPr lvl="2" algn="just"/>
            <a:r>
              <a:rPr lang="en-US" sz="2000" dirty="0"/>
              <a:t>Firewalls often implement inspection capabilities that enforce application layer protocol conformance and dynamic access control based on the state of the upper-layer protocol. </a:t>
            </a:r>
          </a:p>
          <a:p>
            <a:pPr lvl="2" algn="just"/>
            <a:endParaRPr lang="en-US" sz="2000" dirty="0"/>
          </a:p>
        </p:txBody>
      </p:sp>
    </p:spTree>
    <p:extLst>
      <p:ext uri="{BB962C8B-B14F-4D97-AF65-F5344CB8AC3E}">
        <p14:creationId xmlns:p14="http://schemas.microsoft.com/office/powerpoint/2010/main" val="3965256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2000" b="1" dirty="0"/>
              <a:t>Network Access Control List and Firewalling</a:t>
            </a:r>
          </a:p>
          <a:p>
            <a:pPr lvl="1" algn="just"/>
            <a:r>
              <a:rPr lang="en-GB" sz="2000" b="1" dirty="0"/>
              <a:t>Firewalling</a:t>
            </a:r>
            <a:endParaRPr lang="en-GB" sz="2000" dirty="0"/>
          </a:p>
          <a:p>
            <a:pPr lvl="2" algn="just"/>
            <a:r>
              <a:rPr lang="en-US" sz="2000" dirty="0"/>
              <a:t>Next-generation firewalls go one step further and implement context-aware controls, where not only the IP address or specific application information are taken into account, but other contextual information, such as the location, the type of device requesting access, and the sequence of events, are taken into consideration when allowing or denying a packet.</a:t>
            </a:r>
          </a:p>
        </p:txBody>
      </p:sp>
    </p:spTree>
    <p:extLst>
      <p:ext uri="{BB962C8B-B14F-4D97-AF65-F5344CB8AC3E}">
        <p14:creationId xmlns:p14="http://schemas.microsoft.com/office/powerpoint/2010/main" val="86949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GB" sz="2000" b="1" dirty="0"/>
              <a:t>Network Segmentation </a:t>
            </a:r>
          </a:p>
          <a:p>
            <a:pPr lvl="1" algn="just"/>
            <a:r>
              <a:rPr lang="en-US" sz="1800" dirty="0"/>
              <a:t>Network segmentation is a technique that is used in access controls design to separate resources either physically or logically. </a:t>
            </a:r>
          </a:p>
          <a:p>
            <a:pPr lvl="1" algn="just"/>
            <a:endParaRPr lang="en-US" sz="1800" dirty="0"/>
          </a:p>
          <a:p>
            <a:pPr lvl="1" algn="just"/>
            <a:r>
              <a:rPr lang="en-US" sz="1800" dirty="0"/>
              <a:t>Logical network segmentation can be implemented in several ways. </a:t>
            </a:r>
          </a:p>
          <a:p>
            <a:pPr lvl="1" algn="just"/>
            <a:endParaRPr lang="en-US" sz="1800" dirty="0"/>
          </a:p>
          <a:p>
            <a:pPr lvl="1" algn="just"/>
            <a:r>
              <a:rPr lang="en-US" sz="1800" dirty="0"/>
              <a:t>For example, a careful choice of IP addressing schema is one way to implement network segmentation. </a:t>
            </a:r>
          </a:p>
          <a:p>
            <a:pPr lvl="1" algn="just"/>
            <a:endParaRPr lang="en-US" sz="1800" dirty="0"/>
          </a:p>
          <a:p>
            <a:pPr lvl="1" algn="just"/>
            <a:r>
              <a:rPr lang="en-US" sz="1800" dirty="0"/>
              <a:t>Network segmentation by itself will not provide access control functionality, but facilitate the enforcement of access control policy at the ingress/egress points.</a:t>
            </a:r>
            <a:endParaRPr lang="en-GB" sz="1800" dirty="0"/>
          </a:p>
        </p:txBody>
      </p:sp>
    </p:spTree>
    <p:extLst>
      <p:ext uri="{BB962C8B-B14F-4D97-AF65-F5344CB8AC3E}">
        <p14:creationId xmlns:p14="http://schemas.microsoft.com/office/powerpoint/2010/main" val="4277708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89212" y="0"/>
            <a:ext cx="8911687" cy="609604"/>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609604"/>
            <a:ext cx="8915400" cy="6028006"/>
          </a:xfrm>
        </p:spPr>
        <p:txBody>
          <a:bodyPr>
            <a:noAutofit/>
          </a:bodyPr>
          <a:lstStyle/>
          <a:p>
            <a:pPr algn="just"/>
            <a:r>
              <a:rPr lang="en-GB" sz="1600" b="1" dirty="0"/>
              <a:t>Network Segmentation </a:t>
            </a:r>
          </a:p>
          <a:p>
            <a:pPr lvl="1" algn="just"/>
            <a:r>
              <a:rPr lang="en-US" dirty="0"/>
              <a:t>Network Segmentation can be </a:t>
            </a:r>
            <a:r>
              <a:rPr lang="en-GB" dirty="0"/>
              <a:t>realised</a:t>
            </a:r>
            <a:r>
              <a:rPr lang="en-US" dirty="0"/>
              <a:t> through:</a:t>
            </a:r>
          </a:p>
          <a:p>
            <a:pPr lvl="2" algn="just"/>
            <a:r>
              <a:rPr lang="en-US" sz="1600" dirty="0"/>
              <a:t>VLAN</a:t>
            </a:r>
          </a:p>
          <a:p>
            <a:pPr lvl="2" algn="just"/>
            <a:r>
              <a:rPr lang="en-US" sz="1600" dirty="0"/>
              <a:t>Firewall DMZ</a:t>
            </a:r>
          </a:p>
          <a:p>
            <a:pPr lvl="1" algn="just"/>
            <a:endParaRPr lang="en-GB" dirty="0"/>
          </a:p>
          <a:p>
            <a:pPr lvl="1" algn="just"/>
            <a:r>
              <a:rPr lang="en-GB" b="1" dirty="0"/>
              <a:t>VLAN</a:t>
            </a:r>
          </a:p>
          <a:p>
            <a:pPr lvl="2" algn="just"/>
            <a:r>
              <a:rPr lang="en-US" sz="1600" dirty="0"/>
              <a:t>VLAN is a Layer 2 broadcast domain. </a:t>
            </a:r>
          </a:p>
          <a:p>
            <a:pPr lvl="2" algn="just"/>
            <a:endParaRPr lang="en-US" sz="1600" dirty="0"/>
          </a:p>
          <a:p>
            <a:pPr lvl="2" algn="just"/>
            <a:r>
              <a:rPr lang="en-US" sz="1600" dirty="0"/>
              <a:t>A careful plan of how ports or users are assigned to a specific VLAN can allow network segmentation and facilitate the implementation of access policy (for example, via network ACLs for traffic that needs to be routed across VLAN segments). </a:t>
            </a:r>
          </a:p>
          <a:p>
            <a:pPr lvl="2" algn="just"/>
            <a:endParaRPr lang="en-US" sz="1600" dirty="0"/>
          </a:p>
          <a:p>
            <a:pPr lvl="2" algn="just"/>
            <a:r>
              <a:rPr lang="en-US" sz="1600" dirty="0"/>
              <a:t>VLAN ACLs, also called VLAN maps, are not specifically Layer 2 ACLs; however, they work to limit traffic within a specific VLAN. </a:t>
            </a:r>
          </a:p>
          <a:p>
            <a:pPr lvl="2" algn="just"/>
            <a:endParaRPr lang="en-US" sz="1600" dirty="0"/>
          </a:p>
          <a:p>
            <a:pPr lvl="2" algn="just"/>
            <a:r>
              <a:rPr lang="en-US" sz="1600" dirty="0"/>
              <a:t>VLAN maps can apply MAC access lists or Layer 3 and Layer 4 access lists to the inbound direction of a VLAN to provide access control.</a:t>
            </a:r>
            <a:endParaRPr lang="en-GB" sz="1600" dirty="0"/>
          </a:p>
          <a:p>
            <a:pPr lvl="1" algn="just"/>
            <a:endParaRPr lang="en-GB" dirty="0"/>
          </a:p>
          <a:p>
            <a:pPr lvl="1" algn="just"/>
            <a:endParaRPr lang="en-GB" dirty="0"/>
          </a:p>
        </p:txBody>
      </p:sp>
    </p:spTree>
    <p:extLst>
      <p:ext uri="{BB962C8B-B14F-4D97-AF65-F5344CB8AC3E}">
        <p14:creationId xmlns:p14="http://schemas.microsoft.com/office/powerpoint/2010/main" val="3154942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89212" y="0"/>
            <a:ext cx="8911687" cy="609604"/>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609604"/>
            <a:ext cx="8915400" cy="6028006"/>
          </a:xfrm>
        </p:spPr>
        <p:txBody>
          <a:bodyPr>
            <a:noAutofit/>
          </a:bodyPr>
          <a:lstStyle/>
          <a:p>
            <a:pPr algn="just"/>
            <a:r>
              <a:rPr lang="en-GB" b="1" dirty="0"/>
              <a:t>Network Segmentation </a:t>
            </a:r>
          </a:p>
          <a:p>
            <a:pPr lvl="1" algn="just"/>
            <a:r>
              <a:rPr lang="en-US" sz="1800" dirty="0"/>
              <a:t>Network Segmentation can be </a:t>
            </a:r>
            <a:r>
              <a:rPr lang="en-GB" sz="1800" dirty="0"/>
              <a:t>realised</a:t>
            </a:r>
            <a:r>
              <a:rPr lang="en-US" sz="1800" dirty="0"/>
              <a:t> through:</a:t>
            </a:r>
          </a:p>
          <a:p>
            <a:pPr lvl="2" algn="just"/>
            <a:r>
              <a:rPr lang="en-US" sz="1800" dirty="0"/>
              <a:t>VLAN</a:t>
            </a:r>
          </a:p>
          <a:p>
            <a:pPr lvl="2" algn="just"/>
            <a:r>
              <a:rPr lang="en-US" sz="1800" dirty="0"/>
              <a:t>Firewall DMZ</a:t>
            </a:r>
          </a:p>
          <a:p>
            <a:pPr lvl="1" algn="just"/>
            <a:endParaRPr lang="en-GB" sz="1800" dirty="0"/>
          </a:p>
          <a:p>
            <a:pPr lvl="1" algn="just"/>
            <a:r>
              <a:rPr lang="en-GB" sz="1800" b="1" dirty="0"/>
              <a:t>VLAN</a:t>
            </a:r>
          </a:p>
          <a:p>
            <a:pPr lvl="2" algn="just"/>
            <a:r>
              <a:rPr lang="en-US" sz="1800" dirty="0"/>
              <a:t>Private VLANs can also be used to implement VLAN partitioning and control the communication among ports belonging to the same VLAN. A private VLAN includes three types of ports:</a:t>
            </a:r>
          </a:p>
          <a:p>
            <a:pPr lvl="3" algn="just"/>
            <a:r>
              <a:rPr lang="en-US" sz="1800" b="1" dirty="0"/>
              <a:t>Promiscuous</a:t>
            </a:r>
            <a:r>
              <a:rPr lang="en-US" sz="1800" dirty="0"/>
              <a:t>: Devices attached to a promiscuous port can communicate with all ports within the switch, including isolated and community ports.</a:t>
            </a:r>
          </a:p>
          <a:p>
            <a:pPr lvl="3" algn="just"/>
            <a:r>
              <a:rPr lang="en-US" sz="1800" b="1" dirty="0"/>
              <a:t>Isolated</a:t>
            </a:r>
            <a:r>
              <a:rPr lang="en-US" sz="1800" dirty="0"/>
              <a:t>: Devices attached to an Isolated port can only communicate with the promiscuous port.</a:t>
            </a:r>
          </a:p>
          <a:p>
            <a:pPr lvl="3" algn="just"/>
            <a:r>
              <a:rPr lang="en-US" sz="1800" b="1" dirty="0"/>
              <a:t>Community</a:t>
            </a:r>
            <a:r>
              <a:rPr lang="en-US" sz="1800" dirty="0"/>
              <a:t>: Devices attached to a community port can communicate with the promiscuous port and with other devices in the same community.</a:t>
            </a:r>
            <a:endParaRPr lang="en-GB" sz="1800" dirty="0"/>
          </a:p>
          <a:p>
            <a:pPr lvl="1" algn="just"/>
            <a:endParaRPr lang="en-GB" sz="1800" dirty="0"/>
          </a:p>
        </p:txBody>
      </p:sp>
    </p:spTree>
    <p:extLst>
      <p:ext uri="{BB962C8B-B14F-4D97-AF65-F5344CB8AC3E}">
        <p14:creationId xmlns:p14="http://schemas.microsoft.com/office/powerpoint/2010/main" val="1122705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89212" y="0"/>
            <a:ext cx="8911687" cy="609604"/>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609604"/>
            <a:ext cx="8915400" cy="6028006"/>
          </a:xfrm>
        </p:spPr>
        <p:txBody>
          <a:bodyPr>
            <a:noAutofit/>
          </a:bodyPr>
          <a:lstStyle/>
          <a:p>
            <a:pPr algn="just"/>
            <a:r>
              <a:rPr lang="en-GB" b="1" dirty="0"/>
              <a:t>Network Segmentation </a:t>
            </a:r>
          </a:p>
          <a:p>
            <a:pPr lvl="1" algn="just"/>
            <a:r>
              <a:rPr lang="en-US" sz="1800" dirty="0"/>
              <a:t>Network Segmentation can be </a:t>
            </a:r>
            <a:r>
              <a:rPr lang="en-GB" sz="1800" dirty="0"/>
              <a:t>realised</a:t>
            </a:r>
            <a:r>
              <a:rPr lang="en-US" sz="1800" dirty="0"/>
              <a:t> through:</a:t>
            </a:r>
          </a:p>
          <a:p>
            <a:pPr lvl="2" algn="just"/>
            <a:r>
              <a:rPr lang="en-US" sz="1800" dirty="0"/>
              <a:t>VLAN</a:t>
            </a:r>
          </a:p>
          <a:p>
            <a:pPr lvl="2" algn="just"/>
            <a:r>
              <a:rPr lang="en-US" sz="1800" dirty="0"/>
              <a:t>Firewall DMZ</a:t>
            </a:r>
          </a:p>
          <a:p>
            <a:pPr lvl="1" algn="just"/>
            <a:endParaRPr lang="en-GB" sz="1800" dirty="0"/>
          </a:p>
          <a:p>
            <a:pPr lvl="1" algn="just"/>
            <a:r>
              <a:rPr lang="en-GB" sz="1800" b="1" dirty="0"/>
              <a:t>VLAN</a:t>
            </a:r>
          </a:p>
          <a:p>
            <a:pPr lvl="2" algn="just"/>
            <a:r>
              <a:rPr lang="en-US" sz="1800" dirty="0"/>
              <a:t>Private VLANs can also be used to implement VLAN partitioning and control the communication among ports belonging to the same VLAN. A private VLAN includes three types of ports:</a:t>
            </a:r>
          </a:p>
          <a:p>
            <a:pPr lvl="3" algn="just"/>
            <a:r>
              <a:rPr lang="en-US" sz="1800" b="1" dirty="0"/>
              <a:t>Promiscuous</a:t>
            </a:r>
            <a:r>
              <a:rPr lang="en-US" sz="1800" dirty="0"/>
              <a:t>: Devices attached to a promiscuous port can communicate with all ports within the switch, including isolated and community ports.</a:t>
            </a:r>
          </a:p>
          <a:p>
            <a:pPr lvl="3" algn="just"/>
            <a:r>
              <a:rPr lang="en-US" sz="1800" b="1" dirty="0"/>
              <a:t>Isolated</a:t>
            </a:r>
            <a:r>
              <a:rPr lang="en-US" sz="1800" dirty="0"/>
              <a:t>: Devices attached to an Isolated port can only communicate with the promiscuous port.</a:t>
            </a:r>
          </a:p>
          <a:p>
            <a:pPr lvl="3" algn="just"/>
            <a:r>
              <a:rPr lang="en-US" sz="1800" b="1" dirty="0"/>
              <a:t>Community</a:t>
            </a:r>
            <a:r>
              <a:rPr lang="en-US" sz="1800" dirty="0"/>
              <a:t>: Devices attached to a community port can communicate with the promiscuous port and with other devices in the same community.</a:t>
            </a:r>
            <a:endParaRPr lang="en-GB" sz="1800" dirty="0"/>
          </a:p>
          <a:p>
            <a:pPr lvl="1" algn="just"/>
            <a:endParaRPr lang="en-GB" sz="1800" dirty="0"/>
          </a:p>
        </p:txBody>
      </p:sp>
      <p:pic>
        <p:nvPicPr>
          <p:cNvPr id="5" name="Picture 4">
            <a:extLst>
              <a:ext uri="{FF2B5EF4-FFF2-40B4-BE49-F238E27FC236}">
                <a16:creationId xmlns:a16="http://schemas.microsoft.com/office/drawing/2014/main" id="{35B689E0-F28A-4CA6-B929-6633BE78B79E}"/>
              </a:ext>
            </a:extLst>
          </p:cNvPr>
          <p:cNvPicPr>
            <a:picLocks noChangeAspect="1"/>
          </p:cNvPicPr>
          <p:nvPr/>
        </p:nvPicPr>
        <p:blipFill>
          <a:blip r:embed="rId2"/>
          <a:stretch>
            <a:fillRect/>
          </a:stretch>
        </p:blipFill>
        <p:spPr>
          <a:xfrm>
            <a:off x="5265636" y="1718599"/>
            <a:ext cx="6864769" cy="4716000"/>
          </a:xfrm>
          <a:prstGeom prst="rect">
            <a:avLst/>
          </a:prstGeom>
        </p:spPr>
      </p:pic>
    </p:spTree>
    <p:extLst>
      <p:ext uri="{BB962C8B-B14F-4D97-AF65-F5344CB8AC3E}">
        <p14:creationId xmlns:p14="http://schemas.microsoft.com/office/powerpoint/2010/main" val="373406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lstStyle/>
          <a:p>
            <a:r>
              <a:rPr lang="en-GB" dirty="0"/>
              <a:t>Access Control Mechanisms</a:t>
            </a:r>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2000" b="1" dirty="0"/>
              <a:t>Capability Table</a:t>
            </a:r>
          </a:p>
          <a:p>
            <a:pPr lvl="1" algn="just"/>
            <a:r>
              <a:rPr lang="en-US" sz="2000" dirty="0"/>
              <a:t>This is a collection of objects that a subject can access, together with the granted permissions. </a:t>
            </a:r>
          </a:p>
          <a:p>
            <a:pPr lvl="1" algn="just"/>
            <a:r>
              <a:rPr lang="en-US" sz="2000" dirty="0"/>
              <a:t>The key characteristic of a capability table is that it’s subject centric instead of being object centric, like in the case of an access control list.</a:t>
            </a:r>
            <a:endParaRPr lang="en-GB" sz="2000" dirty="0"/>
          </a:p>
        </p:txBody>
      </p:sp>
      <p:pic>
        <p:nvPicPr>
          <p:cNvPr id="5" name="Picture 4">
            <a:extLst>
              <a:ext uri="{FF2B5EF4-FFF2-40B4-BE49-F238E27FC236}">
                <a16:creationId xmlns:a16="http://schemas.microsoft.com/office/drawing/2014/main" id="{6D57D301-4E34-445F-8908-7B48E7F56A52}"/>
              </a:ext>
            </a:extLst>
          </p:cNvPr>
          <p:cNvPicPr>
            <a:picLocks noChangeAspect="1"/>
          </p:cNvPicPr>
          <p:nvPr/>
        </p:nvPicPr>
        <p:blipFill>
          <a:blip r:embed="rId2"/>
          <a:stretch>
            <a:fillRect/>
          </a:stretch>
        </p:blipFill>
        <p:spPr>
          <a:xfrm>
            <a:off x="6194474" y="2922562"/>
            <a:ext cx="4210181" cy="3600000"/>
          </a:xfrm>
          <a:prstGeom prst="rect">
            <a:avLst/>
          </a:prstGeom>
        </p:spPr>
      </p:pic>
    </p:spTree>
    <p:extLst>
      <p:ext uri="{BB962C8B-B14F-4D97-AF65-F5344CB8AC3E}">
        <p14:creationId xmlns:p14="http://schemas.microsoft.com/office/powerpoint/2010/main" val="2209765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89212" y="0"/>
            <a:ext cx="8911687" cy="609604"/>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609604"/>
            <a:ext cx="8915400" cy="6028006"/>
          </a:xfrm>
        </p:spPr>
        <p:txBody>
          <a:bodyPr>
            <a:noAutofit/>
          </a:bodyPr>
          <a:lstStyle/>
          <a:p>
            <a:pPr algn="just"/>
            <a:r>
              <a:rPr lang="en-GB" sz="2000" b="1" dirty="0"/>
              <a:t>Network Segmentation </a:t>
            </a:r>
          </a:p>
          <a:p>
            <a:pPr lvl="1" algn="just"/>
            <a:r>
              <a:rPr lang="en-US" sz="2000" dirty="0"/>
              <a:t>Network Segmentation can be </a:t>
            </a:r>
            <a:r>
              <a:rPr lang="en-GB" sz="2000" dirty="0"/>
              <a:t>realised</a:t>
            </a:r>
            <a:r>
              <a:rPr lang="en-US" sz="2000" dirty="0"/>
              <a:t> through:</a:t>
            </a:r>
          </a:p>
          <a:p>
            <a:pPr lvl="2" algn="just"/>
            <a:r>
              <a:rPr lang="en-US" sz="2000" dirty="0"/>
              <a:t>VLAN</a:t>
            </a:r>
          </a:p>
          <a:p>
            <a:pPr lvl="2" algn="just"/>
            <a:r>
              <a:rPr lang="en-US" sz="2000" dirty="0"/>
              <a:t>Firewall DMZ</a:t>
            </a:r>
          </a:p>
          <a:p>
            <a:pPr lvl="1" algn="just"/>
            <a:endParaRPr lang="en-GB" sz="2000" dirty="0"/>
          </a:p>
          <a:p>
            <a:pPr lvl="1" algn="just"/>
            <a:r>
              <a:rPr lang="en-GB" sz="2000" b="1" dirty="0"/>
              <a:t>Firewall DMZ</a:t>
            </a:r>
          </a:p>
          <a:p>
            <a:pPr lvl="2" algn="just"/>
            <a:r>
              <a:rPr lang="en-US" sz="2000" dirty="0"/>
              <a:t>Firewalls can be configured to separate multiple network segments (or zones), usually called demilitarized zones (DMZs). </a:t>
            </a:r>
          </a:p>
          <a:p>
            <a:pPr lvl="2" algn="just"/>
            <a:endParaRPr lang="en-US" sz="2000" dirty="0"/>
          </a:p>
          <a:p>
            <a:pPr lvl="2" algn="just"/>
            <a:r>
              <a:rPr lang="en-US" sz="2000" dirty="0"/>
              <a:t>These zones provide security to the systems that reside within them with different security levels and policies between them. DMZs can have several purposes; for example, they can serve as segments on which a web server farm resides or as extranet connections to a business partner.</a:t>
            </a:r>
            <a:endParaRPr lang="en-GB" sz="2000" dirty="0"/>
          </a:p>
          <a:p>
            <a:pPr lvl="1" algn="just"/>
            <a:endParaRPr lang="en-GB" sz="2000" dirty="0"/>
          </a:p>
        </p:txBody>
      </p:sp>
    </p:spTree>
    <p:extLst>
      <p:ext uri="{BB962C8B-B14F-4D97-AF65-F5344CB8AC3E}">
        <p14:creationId xmlns:p14="http://schemas.microsoft.com/office/powerpoint/2010/main" val="4156234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89212" y="0"/>
            <a:ext cx="8911687" cy="609604"/>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609604"/>
            <a:ext cx="8915400" cy="6028006"/>
          </a:xfrm>
        </p:spPr>
        <p:txBody>
          <a:bodyPr>
            <a:noAutofit/>
          </a:bodyPr>
          <a:lstStyle/>
          <a:p>
            <a:pPr algn="just"/>
            <a:r>
              <a:rPr lang="en-GB" sz="2000" b="1" dirty="0"/>
              <a:t>Network Segmentation </a:t>
            </a:r>
          </a:p>
          <a:p>
            <a:pPr lvl="1" algn="just"/>
            <a:r>
              <a:rPr lang="en-US" sz="2000" dirty="0"/>
              <a:t>Network Segmentation can be </a:t>
            </a:r>
            <a:r>
              <a:rPr lang="en-GB" sz="2000" dirty="0"/>
              <a:t>realised</a:t>
            </a:r>
            <a:r>
              <a:rPr lang="en-US" sz="2000" dirty="0"/>
              <a:t> through:</a:t>
            </a:r>
          </a:p>
          <a:p>
            <a:pPr lvl="2" algn="just"/>
            <a:r>
              <a:rPr lang="en-US" sz="2000" dirty="0"/>
              <a:t>VLAN</a:t>
            </a:r>
          </a:p>
          <a:p>
            <a:pPr lvl="2" algn="just"/>
            <a:r>
              <a:rPr lang="en-US" sz="2000" dirty="0"/>
              <a:t>Firewall DMZ</a:t>
            </a:r>
          </a:p>
          <a:p>
            <a:pPr lvl="1" algn="just"/>
            <a:endParaRPr lang="en-GB" sz="2000" dirty="0"/>
          </a:p>
          <a:p>
            <a:pPr lvl="1" algn="just"/>
            <a:r>
              <a:rPr lang="en-GB" sz="2000" b="1" dirty="0"/>
              <a:t>Firewall DMZ</a:t>
            </a:r>
          </a:p>
          <a:p>
            <a:pPr lvl="2" algn="just"/>
            <a:r>
              <a:rPr lang="en-US" sz="2000" dirty="0"/>
              <a:t>Firewalls can be configured to separate multiple network segments (or zones), usually called demilitarized zones (DMZs). </a:t>
            </a:r>
          </a:p>
          <a:p>
            <a:pPr lvl="2" algn="just"/>
            <a:endParaRPr lang="en-US" sz="2000" dirty="0"/>
          </a:p>
          <a:p>
            <a:pPr lvl="2" algn="just"/>
            <a:r>
              <a:rPr lang="en-US" sz="2000" dirty="0"/>
              <a:t>These zones provide security to the systems that reside within them with different security levels and policies between them. DMZs can have several purposes; for example, they can serve as segments on which a web server farm resides or as extranet connections to a business partner.</a:t>
            </a:r>
            <a:endParaRPr lang="en-GB" sz="2000" dirty="0"/>
          </a:p>
          <a:p>
            <a:pPr lvl="1" algn="just"/>
            <a:endParaRPr lang="en-GB" sz="2000" dirty="0"/>
          </a:p>
        </p:txBody>
      </p:sp>
      <p:pic>
        <p:nvPicPr>
          <p:cNvPr id="5" name="Picture 4">
            <a:extLst>
              <a:ext uri="{FF2B5EF4-FFF2-40B4-BE49-F238E27FC236}">
                <a16:creationId xmlns:a16="http://schemas.microsoft.com/office/drawing/2014/main" id="{9D4C8DEF-25E5-43F9-AA40-843B2786C0A1}"/>
              </a:ext>
            </a:extLst>
          </p:cNvPr>
          <p:cNvPicPr>
            <a:picLocks noChangeAspect="1"/>
          </p:cNvPicPr>
          <p:nvPr/>
        </p:nvPicPr>
        <p:blipFill>
          <a:blip r:embed="rId2"/>
          <a:stretch>
            <a:fillRect/>
          </a:stretch>
        </p:blipFill>
        <p:spPr>
          <a:xfrm>
            <a:off x="4714423" y="3181610"/>
            <a:ext cx="7279201" cy="3456000"/>
          </a:xfrm>
          <a:prstGeom prst="rect">
            <a:avLst/>
          </a:prstGeom>
        </p:spPr>
      </p:pic>
    </p:spTree>
    <p:extLst>
      <p:ext uri="{BB962C8B-B14F-4D97-AF65-F5344CB8AC3E}">
        <p14:creationId xmlns:p14="http://schemas.microsoft.com/office/powerpoint/2010/main" val="1782475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89212" y="0"/>
            <a:ext cx="8911687" cy="609604"/>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609604"/>
            <a:ext cx="8915400" cy="6028006"/>
          </a:xfrm>
        </p:spPr>
        <p:txBody>
          <a:bodyPr>
            <a:noAutofit/>
          </a:bodyPr>
          <a:lstStyle/>
          <a:p>
            <a:pPr algn="just"/>
            <a:r>
              <a:rPr lang="en-GB" sz="1600" b="1" dirty="0"/>
              <a:t>Network Segmentation </a:t>
            </a:r>
          </a:p>
          <a:p>
            <a:pPr lvl="1" algn="just"/>
            <a:r>
              <a:rPr lang="en-US" dirty="0"/>
              <a:t>Network Segmentation can be </a:t>
            </a:r>
            <a:r>
              <a:rPr lang="en-GB" dirty="0"/>
              <a:t>realised</a:t>
            </a:r>
            <a:r>
              <a:rPr lang="en-US" dirty="0"/>
              <a:t> through:</a:t>
            </a:r>
          </a:p>
          <a:p>
            <a:pPr lvl="2" algn="just"/>
            <a:r>
              <a:rPr lang="en-US" sz="1600" dirty="0"/>
              <a:t>VLAN</a:t>
            </a:r>
          </a:p>
          <a:p>
            <a:pPr lvl="2" algn="just"/>
            <a:r>
              <a:rPr lang="en-US" sz="1600" dirty="0"/>
              <a:t>Firewall DMZ</a:t>
            </a:r>
          </a:p>
          <a:p>
            <a:pPr lvl="1" algn="just"/>
            <a:endParaRPr lang="en-GB" dirty="0"/>
          </a:p>
          <a:p>
            <a:pPr lvl="1" algn="just"/>
            <a:r>
              <a:rPr lang="en-GB" b="1" dirty="0"/>
              <a:t>Firewall DMZ</a:t>
            </a:r>
          </a:p>
          <a:p>
            <a:pPr lvl="2" algn="just"/>
            <a:r>
              <a:rPr lang="en-US" dirty="0"/>
              <a:t>DMZs minimize the exposure of devices and clients on your internal network by allowing only recognized and managed services on those hosts to be accessible from the Internet.</a:t>
            </a:r>
          </a:p>
          <a:p>
            <a:pPr lvl="2" algn="just"/>
            <a:endParaRPr lang="en-US" dirty="0"/>
          </a:p>
          <a:p>
            <a:pPr lvl="2" algn="just"/>
            <a:r>
              <a:rPr lang="en-US" dirty="0"/>
              <a:t>DMZ hosts web servers that are accessible by internal and Internet hosts as shown in the previous figure. </a:t>
            </a:r>
          </a:p>
          <a:p>
            <a:pPr lvl="2" algn="just"/>
            <a:endParaRPr lang="en-US" dirty="0"/>
          </a:p>
          <a:p>
            <a:pPr lvl="2" algn="just"/>
            <a:r>
              <a:rPr lang="en-US" dirty="0"/>
              <a:t>In large organizations, you can find multiple firewalls in different segments and DMZs.</a:t>
            </a:r>
            <a:endParaRPr lang="en-GB" dirty="0"/>
          </a:p>
          <a:p>
            <a:pPr lvl="1" algn="just"/>
            <a:endParaRPr lang="en-GB" dirty="0"/>
          </a:p>
        </p:txBody>
      </p:sp>
    </p:spTree>
    <p:extLst>
      <p:ext uri="{BB962C8B-B14F-4D97-AF65-F5344CB8AC3E}">
        <p14:creationId xmlns:p14="http://schemas.microsoft.com/office/powerpoint/2010/main" val="2765296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89212" y="0"/>
            <a:ext cx="8911687" cy="609604"/>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609604"/>
            <a:ext cx="8915400" cy="6028006"/>
          </a:xfrm>
        </p:spPr>
        <p:txBody>
          <a:bodyPr>
            <a:noAutofit/>
          </a:bodyPr>
          <a:lstStyle/>
          <a:p>
            <a:pPr algn="just"/>
            <a:r>
              <a:rPr lang="en-GB" sz="1600" b="1" dirty="0"/>
              <a:t>Network Segmentation </a:t>
            </a:r>
          </a:p>
          <a:p>
            <a:pPr lvl="1" algn="just"/>
            <a:r>
              <a:rPr lang="en-US" dirty="0"/>
              <a:t>Network Segmentation can be </a:t>
            </a:r>
            <a:r>
              <a:rPr lang="en-GB" dirty="0"/>
              <a:t>realised</a:t>
            </a:r>
            <a:r>
              <a:rPr lang="en-US" dirty="0"/>
              <a:t> through:</a:t>
            </a:r>
          </a:p>
          <a:p>
            <a:pPr lvl="2" algn="just"/>
            <a:r>
              <a:rPr lang="en-US" sz="1600" dirty="0"/>
              <a:t>VLAN</a:t>
            </a:r>
          </a:p>
          <a:p>
            <a:pPr lvl="2" algn="just"/>
            <a:r>
              <a:rPr lang="en-US" sz="1600" dirty="0"/>
              <a:t>Firewall DMZ</a:t>
            </a:r>
          </a:p>
          <a:p>
            <a:pPr lvl="1" algn="just"/>
            <a:endParaRPr lang="en-GB" dirty="0"/>
          </a:p>
          <a:p>
            <a:pPr lvl="1" algn="just"/>
            <a:r>
              <a:rPr lang="en-GB" b="1" dirty="0"/>
              <a:t>Firewall DMZ</a:t>
            </a:r>
          </a:p>
          <a:p>
            <a:pPr lvl="2" algn="just"/>
            <a:r>
              <a:rPr lang="en-US" dirty="0"/>
              <a:t>Firewalls can provide network segmentation while enforcing policies between those segments. </a:t>
            </a:r>
          </a:p>
          <a:p>
            <a:pPr lvl="2" algn="just"/>
            <a:endParaRPr lang="en-US" dirty="0"/>
          </a:p>
          <a:p>
            <a:pPr lvl="2" algn="just"/>
            <a:r>
              <a:rPr lang="en-US" dirty="0"/>
              <a:t>This figure shows a firewall is segmenting and enforcing policies between three networks in the overall corporate network. </a:t>
            </a:r>
          </a:p>
          <a:p>
            <a:pPr lvl="2" algn="just"/>
            <a:endParaRPr lang="en-US" dirty="0"/>
          </a:p>
          <a:p>
            <a:pPr lvl="2" algn="just"/>
            <a:r>
              <a:rPr lang="en-US" dirty="0"/>
              <a:t>The first network is the finance department, the second is the engineering department, and the third is the sales department. in the overall corporate network. </a:t>
            </a:r>
          </a:p>
          <a:p>
            <a:pPr lvl="2" algn="just"/>
            <a:endParaRPr lang="en-US" dirty="0"/>
          </a:p>
          <a:p>
            <a:pPr lvl="2" algn="just"/>
            <a:r>
              <a:rPr lang="en-US" dirty="0"/>
              <a:t>The first network is the finance department, the second is the engineering department, and the third is the sales department.</a:t>
            </a:r>
            <a:endParaRPr lang="en-GB" dirty="0"/>
          </a:p>
        </p:txBody>
      </p:sp>
    </p:spTree>
    <p:extLst>
      <p:ext uri="{BB962C8B-B14F-4D97-AF65-F5344CB8AC3E}">
        <p14:creationId xmlns:p14="http://schemas.microsoft.com/office/powerpoint/2010/main" val="349201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89212" y="0"/>
            <a:ext cx="8911687" cy="609604"/>
          </a:xfrm>
        </p:spPr>
        <p:txBody>
          <a:bodyPr>
            <a:normAutofit fontScale="90000"/>
          </a:bodyPr>
          <a:lstStyle/>
          <a:p>
            <a:r>
              <a:rPr lang="en-US" dirty="0"/>
              <a:t>Identity and Access Control Implementation</a:t>
            </a:r>
            <a:endParaRPr lang="en-GB" dirty="0"/>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609604"/>
            <a:ext cx="8915400" cy="6028006"/>
          </a:xfrm>
        </p:spPr>
        <p:txBody>
          <a:bodyPr>
            <a:noAutofit/>
          </a:bodyPr>
          <a:lstStyle/>
          <a:p>
            <a:pPr algn="just"/>
            <a:r>
              <a:rPr lang="en-GB" sz="1600" b="1" dirty="0"/>
              <a:t>Network Segmentation </a:t>
            </a:r>
          </a:p>
          <a:p>
            <a:pPr lvl="1" algn="just"/>
            <a:r>
              <a:rPr lang="en-US" dirty="0"/>
              <a:t>Network Segmentation can be </a:t>
            </a:r>
            <a:r>
              <a:rPr lang="en-GB" dirty="0"/>
              <a:t>realised</a:t>
            </a:r>
            <a:r>
              <a:rPr lang="en-US" dirty="0"/>
              <a:t> through:</a:t>
            </a:r>
          </a:p>
          <a:p>
            <a:pPr lvl="2" algn="just"/>
            <a:r>
              <a:rPr lang="en-US" sz="1600" dirty="0"/>
              <a:t>VLAN</a:t>
            </a:r>
          </a:p>
          <a:p>
            <a:pPr lvl="2" algn="just"/>
            <a:r>
              <a:rPr lang="en-US" sz="1600" dirty="0"/>
              <a:t>Firewall DMZ</a:t>
            </a:r>
          </a:p>
          <a:p>
            <a:pPr lvl="1" algn="just"/>
            <a:endParaRPr lang="en-GB" dirty="0"/>
          </a:p>
          <a:p>
            <a:pPr lvl="1" algn="just"/>
            <a:r>
              <a:rPr lang="en-GB" b="1" dirty="0"/>
              <a:t>Firewall DMZ</a:t>
            </a:r>
          </a:p>
          <a:p>
            <a:pPr lvl="2" algn="just"/>
            <a:r>
              <a:rPr lang="en-US" dirty="0"/>
              <a:t>Firewalls can provide network segmentation while enforcing policies between those segments. </a:t>
            </a:r>
          </a:p>
          <a:p>
            <a:pPr lvl="2" algn="just"/>
            <a:endParaRPr lang="en-US" dirty="0"/>
          </a:p>
          <a:p>
            <a:pPr lvl="2" algn="just"/>
            <a:r>
              <a:rPr lang="en-US" dirty="0"/>
              <a:t>This figure shows a firewall is segmenting and enforcing policies between three networks in the overall corporate network. </a:t>
            </a:r>
          </a:p>
          <a:p>
            <a:pPr lvl="2" algn="just"/>
            <a:endParaRPr lang="en-US" dirty="0"/>
          </a:p>
          <a:p>
            <a:pPr lvl="2" algn="just"/>
            <a:r>
              <a:rPr lang="en-US" dirty="0"/>
              <a:t>The first network is the finance department, the second is the engineering department, and the third is the sales department. in the overall corporate network. </a:t>
            </a:r>
          </a:p>
          <a:p>
            <a:pPr lvl="2" algn="just"/>
            <a:endParaRPr lang="en-US" dirty="0"/>
          </a:p>
          <a:p>
            <a:pPr lvl="2" algn="just"/>
            <a:r>
              <a:rPr lang="en-US" dirty="0"/>
              <a:t>The first network is the finance department, the second is the engineering department, and the third is the sales department.</a:t>
            </a:r>
            <a:endParaRPr lang="en-GB" dirty="0"/>
          </a:p>
        </p:txBody>
      </p:sp>
      <p:pic>
        <p:nvPicPr>
          <p:cNvPr id="5" name="Picture 4">
            <a:extLst>
              <a:ext uri="{FF2B5EF4-FFF2-40B4-BE49-F238E27FC236}">
                <a16:creationId xmlns:a16="http://schemas.microsoft.com/office/drawing/2014/main" id="{FE27D007-82D6-467F-93E7-82D05BAF4B4A}"/>
              </a:ext>
            </a:extLst>
          </p:cNvPr>
          <p:cNvPicPr>
            <a:picLocks noChangeAspect="1"/>
          </p:cNvPicPr>
          <p:nvPr/>
        </p:nvPicPr>
        <p:blipFill>
          <a:blip r:embed="rId2"/>
          <a:stretch>
            <a:fillRect/>
          </a:stretch>
        </p:blipFill>
        <p:spPr>
          <a:xfrm>
            <a:off x="5014505" y="1846180"/>
            <a:ext cx="6784300" cy="4608000"/>
          </a:xfrm>
          <a:prstGeom prst="rect">
            <a:avLst/>
          </a:prstGeom>
        </p:spPr>
      </p:pic>
    </p:spTree>
    <p:extLst>
      <p:ext uri="{BB962C8B-B14F-4D97-AF65-F5344CB8AC3E}">
        <p14:creationId xmlns:p14="http://schemas.microsoft.com/office/powerpoint/2010/main" val="2034279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1640156" y="3065806"/>
            <a:ext cx="8911687" cy="726388"/>
          </a:xfrm>
        </p:spPr>
        <p:txBody>
          <a:bodyPr>
            <a:normAutofit/>
          </a:bodyPr>
          <a:lstStyle/>
          <a:p>
            <a:pPr algn="ctr"/>
            <a:r>
              <a:rPr lang="en-US" dirty="0"/>
              <a:t>Questions</a:t>
            </a:r>
            <a:endParaRPr lang="en-GB" dirty="0"/>
          </a:p>
        </p:txBody>
      </p:sp>
    </p:spTree>
    <p:extLst>
      <p:ext uri="{BB962C8B-B14F-4D97-AF65-F5344CB8AC3E}">
        <p14:creationId xmlns:p14="http://schemas.microsoft.com/office/powerpoint/2010/main" val="98243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lstStyle/>
          <a:p>
            <a:r>
              <a:rPr lang="en-GB" dirty="0"/>
              <a:t>Access Control Mechanisms</a:t>
            </a:r>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b="1" dirty="0"/>
              <a:t>Access control matrix (ACM)</a:t>
            </a:r>
          </a:p>
          <a:p>
            <a:pPr lvl="1" algn="just"/>
            <a:r>
              <a:rPr lang="en-US" sz="1800" dirty="0"/>
              <a:t>This is an access control mechanism that is usually associated with a DAC-based system. </a:t>
            </a:r>
          </a:p>
          <a:p>
            <a:pPr lvl="1" algn="just"/>
            <a:endParaRPr lang="en-US" sz="1800" dirty="0"/>
          </a:p>
          <a:p>
            <a:pPr lvl="1" algn="just"/>
            <a:r>
              <a:rPr lang="en-US" sz="1800" dirty="0"/>
              <a:t>An ACM includes three elements: the subject, the object, and the set of permissions.</a:t>
            </a:r>
          </a:p>
          <a:p>
            <a:pPr lvl="1" algn="just"/>
            <a:endParaRPr lang="en-US" sz="1800" dirty="0"/>
          </a:p>
          <a:p>
            <a:pPr lvl="1" algn="just"/>
            <a:r>
              <a:rPr lang="en-US" sz="1800" dirty="0"/>
              <a:t>Each row of an ACM is assigned to a subject, while each column represents an object. </a:t>
            </a:r>
          </a:p>
          <a:p>
            <a:pPr lvl="1" algn="just"/>
            <a:endParaRPr lang="en-US" sz="1800" dirty="0"/>
          </a:p>
          <a:p>
            <a:pPr lvl="1" algn="just"/>
            <a:r>
              <a:rPr lang="en-US" sz="1800" dirty="0"/>
              <a:t>The cell that identifies a subject/object pair includes the permission that subject has on the object. </a:t>
            </a:r>
          </a:p>
          <a:p>
            <a:pPr lvl="1" algn="just"/>
            <a:endParaRPr lang="en-US" sz="1800" dirty="0"/>
          </a:p>
          <a:p>
            <a:pPr lvl="1" algn="just"/>
            <a:r>
              <a:rPr lang="en-US" sz="1800" dirty="0"/>
              <a:t>An ACM could be seen as a collection of access control lists or a collection of capabilities table, depending on how you want to read it.</a:t>
            </a:r>
            <a:endParaRPr lang="en-GB" sz="1800" dirty="0"/>
          </a:p>
        </p:txBody>
      </p:sp>
    </p:spTree>
    <p:extLst>
      <p:ext uri="{BB962C8B-B14F-4D97-AF65-F5344CB8AC3E}">
        <p14:creationId xmlns:p14="http://schemas.microsoft.com/office/powerpoint/2010/main" val="370754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lstStyle/>
          <a:p>
            <a:r>
              <a:rPr lang="en-GB" dirty="0"/>
              <a:t>Access Control Mechanisms</a:t>
            </a:r>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b="1" dirty="0"/>
              <a:t>Access control matrix (ACM)</a:t>
            </a:r>
          </a:p>
          <a:p>
            <a:pPr lvl="1" algn="just"/>
            <a:r>
              <a:rPr lang="en-US" sz="1800" dirty="0"/>
              <a:t>This is an access control mechanism that is usually associated with a DAC-based system. </a:t>
            </a:r>
          </a:p>
          <a:p>
            <a:pPr lvl="1" algn="just"/>
            <a:endParaRPr lang="en-US" sz="1800" dirty="0"/>
          </a:p>
          <a:p>
            <a:pPr lvl="1" algn="just"/>
            <a:r>
              <a:rPr lang="en-US" sz="1800" dirty="0"/>
              <a:t>An ACM includes three elements: the subject, the object, and the set of permissions.</a:t>
            </a:r>
          </a:p>
          <a:p>
            <a:pPr lvl="1" algn="just"/>
            <a:endParaRPr lang="en-US" sz="1800" dirty="0"/>
          </a:p>
          <a:p>
            <a:pPr lvl="1" algn="just"/>
            <a:r>
              <a:rPr lang="en-US" sz="1800" dirty="0"/>
              <a:t>Each row of an ACM is assigned to a subject, while each column represents an object. </a:t>
            </a:r>
          </a:p>
          <a:p>
            <a:pPr lvl="1" algn="just"/>
            <a:endParaRPr lang="en-US" sz="1800" dirty="0"/>
          </a:p>
          <a:p>
            <a:pPr lvl="1" algn="just"/>
            <a:r>
              <a:rPr lang="en-US" sz="1800" dirty="0"/>
              <a:t>The cell that identifies a subject/object pair includes the permission that subject has on the object. </a:t>
            </a:r>
          </a:p>
          <a:p>
            <a:pPr lvl="1" algn="just"/>
            <a:endParaRPr lang="en-US" sz="1800" dirty="0"/>
          </a:p>
          <a:p>
            <a:pPr lvl="1" algn="just"/>
            <a:r>
              <a:rPr lang="en-US" sz="1800" dirty="0"/>
              <a:t>An ACM could be seen as a collection of access control lists or a collection of capabilities table, depending on how you want to read it.</a:t>
            </a:r>
            <a:endParaRPr lang="en-GB" sz="1800" dirty="0"/>
          </a:p>
        </p:txBody>
      </p:sp>
      <p:pic>
        <p:nvPicPr>
          <p:cNvPr id="5" name="Picture 4">
            <a:extLst>
              <a:ext uri="{FF2B5EF4-FFF2-40B4-BE49-F238E27FC236}">
                <a16:creationId xmlns:a16="http://schemas.microsoft.com/office/drawing/2014/main" id="{5B0F3C89-BAD6-4108-B80E-4BA29CC7EBB6}"/>
              </a:ext>
            </a:extLst>
          </p:cNvPr>
          <p:cNvPicPr>
            <a:picLocks noChangeAspect="1"/>
          </p:cNvPicPr>
          <p:nvPr/>
        </p:nvPicPr>
        <p:blipFill>
          <a:blip r:embed="rId2"/>
          <a:stretch>
            <a:fillRect/>
          </a:stretch>
        </p:blipFill>
        <p:spPr>
          <a:xfrm>
            <a:off x="3661962" y="1073388"/>
            <a:ext cx="6769899" cy="4248000"/>
          </a:xfrm>
          <a:prstGeom prst="rect">
            <a:avLst/>
          </a:prstGeom>
        </p:spPr>
      </p:pic>
    </p:spTree>
    <p:extLst>
      <p:ext uri="{BB962C8B-B14F-4D97-AF65-F5344CB8AC3E}">
        <p14:creationId xmlns:p14="http://schemas.microsoft.com/office/powerpoint/2010/main" val="48329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lstStyle/>
          <a:p>
            <a:r>
              <a:rPr lang="en-GB" dirty="0"/>
              <a:t>Access Control Mechanisms</a:t>
            </a:r>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2000" b="1" dirty="0"/>
              <a:t>Restricted interface</a:t>
            </a:r>
          </a:p>
          <a:p>
            <a:pPr lvl="1" algn="just"/>
            <a:r>
              <a:rPr lang="en-US" sz="2000" dirty="0"/>
              <a:t>This type of control limits the operations a subject can perform on an object by not providing that option on the interface that the subject uses to access the object. </a:t>
            </a:r>
          </a:p>
          <a:p>
            <a:pPr lvl="1" algn="just"/>
            <a:r>
              <a:rPr lang="en-US" sz="2000" dirty="0"/>
              <a:t>Typical examples of this type of control are menus, shells, physical constraint interfaces, and so on.</a:t>
            </a:r>
          </a:p>
          <a:p>
            <a:pPr lvl="1" algn="just"/>
            <a:r>
              <a:rPr lang="en-US" sz="2000" dirty="0"/>
              <a:t>For example, a menu could offer more options if a user is a system administrator, and fewer options if the user is a guest.</a:t>
            </a:r>
          </a:p>
          <a:p>
            <a:pPr algn="just"/>
            <a:endParaRPr lang="en-US" sz="2000" dirty="0"/>
          </a:p>
          <a:p>
            <a:pPr algn="just"/>
            <a:r>
              <a:rPr lang="en-US" sz="2000" b="1" dirty="0"/>
              <a:t>Content-Dependent Access Control</a:t>
            </a:r>
          </a:p>
          <a:p>
            <a:pPr lvl="1" algn="just"/>
            <a:r>
              <a:rPr lang="en-US" sz="2000" dirty="0"/>
              <a:t>This type of control uses the information (content) within a resource to make an authorization decision. </a:t>
            </a:r>
          </a:p>
          <a:p>
            <a:pPr lvl="1" algn="just"/>
            <a:r>
              <a:rPr lang="en-US" sz="2000" dirty="0"/>
              <a:t>This type of control is generally used in database access controls. A typical example is a database view.</a:t>
            </a:r>
            <a:endParaRPr lang="en-GB" sz="2000" dirty="0"/>
          </a:p>
        </p:txBody>
      </p:sp>
    </p:spTree>
    <p:extLst>
      <p:ext uri="{BB962C8B-B14F-4D97-AF65-F5344CB8AC3E}">
        <p14:creationId xmlns:p14="http://schemas.microsoft.com/office/powerpoint/2010/main" val="29065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A7B-D0AB-478F-B499-D6B5862B9957}"/>
              </a:ext>
            </a:extLst>
          </p:cNvPr>
          <p:cNvSpPr>
            <a:spLocks noGrp="1"/>
          </p:cNvSpPr>
          <p:nvPr>
            <p:ph type="title"/>
          </p:nvPr>
        </p:nvSpPr>
        <p:spPr>
          <a:xfrm>
            <a:off x="2592925" y="220390"/>
            <a:ext cx="8911687" cy="726388"/>
          </a:xfrm>
        </p:spPr>
        <p:txBody>
          <a:bodyPr/>
          <a:lstStyle/>
          <a:p>
            <a:r>
              <a:rPr lang="en-GB" dirty="0"/>
              <a:t>Access Control Mechanisms</a:t>
            </a:r>
          </a:p>
        </p:txBody>
      </p:sp>
      <p:sp>
        <p:nvSpPr>
          <p:cNvPr id="3" name="Content Placeholder 2">
            <a:extLst>
              <a:ext uri="{FF2B5EF4-FFF2-40B4-BE49-F238E27FC236}">
                <a16:creationId xmlns:a16="http://schemas.microsoft.com/office/drawing/2014/main" id="{3E9C79F0-77EC-4CF6-BABC-BE362F398EB8}"/>
              </a:ext>
            </a:extLst>
          </p:cNvPr>
          <p:cNvSpPr>
            <a:spLocks noGrp="1"/>
          </p:cNvSpPr>
          <p:nvPr>
            <p:ph idx="1"/>
          </p:nvPr>
        </p:nvSpPr>
        <p:spPr>
          <a:xfrm>
            <a:off x="2589212" y="946778"/>
            <a:ext cx="8915400" cy="5690832"/>
          </a:xfrm>
        </p:spPr>
        <p:txBody>
          <a:bodyPr>
            <a:normAutofit/>
          </a:bodyPr>
          <a:lstStyle/>
          <a:p>
            <a:pPr algn="just"/>
            <a:r>
              <a:rPr lang="en-US" sz="2000" b="1" dirty="0"/>
              <a:t>Context-dependent access control</a:t>
            </a:r>
          </a:p>
          <a:p>
            <a:pPr lvl="1" algn="just"/>
            <a:r>
              <a:rPr lang="en-US" sz="2000" dirty="0"/>
              <a:t>This type of control uses contextual information to make an access decision, together with other information such as the identity of the subject.</a:t>
            </a:r>
          </a:p>
          <a:p>
            <a:pPr lvl="1" algn="just"/>
            <a:endParaRPr lang="en-US" sz="2000" dirty="0"/>
          </a:p>
          <a:p>
            <a:pPr lvl="1" algn="just"/>
            <a:r>
              <a:rPr lang="en-US" sz="2000" dirty="0"/>
              <a:t>For example, a system implementing a context-dependent control may look at events preceding an access request to make an authorization decision.</a:t>
            </a:r>
          </a:p>
          <a:p>
            <a:pPr lvl="1" algn="just"/>
            <a:endParaRPr lang="en-US" sz="2000" dirty="0"/>
          </a:p>
          <a:p>
            <a:pPr lvl="1" algn="just"/>
            <a:r>
              <a:rPr lang="en-US" sz="2000" dirty="0"/>
              <a:t>A typical system that uses this type of control is a stateful firewall, configured with the Zone-Based Firewall feature, where a packet is allowed or denied based on the information related to the session the packet belongs to.</a:t>
            </a:r>
            <a:endParaRPr lang="en-GB" sz="2000" dirty="0"/>
          </a:p>
        </p:txBody>
      </p:sp>
    </p:spTree>
    <p:extLst>
      <p:ext uri="{BB962C8B-B14F-4D97-AF65-F5344CB8AC3E}">
        <p14:creationId xmlns:p14="http://schemas.microsoft.com/office/powerpoint/2010/main" val="41691915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10801</TotalTime>
  <Words>5552</Words>
  <Application>Microsoft Office PowerPoint</Application>
  <PresentationFormat>Widescreen</PresentationFormat>
  <Paragraphs>522</Paragraphs>
  <Slides>55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Century Gothic</vt:lpstr>
      <vt:lpstr>Wingdings 3</vt:lpstr>
      <vt:lpstr>Wisp</vt:lpstr>
      <vt:lpstr>PowerPoint Presentation</vt:lpstr>
      <vt:lpstr>System Security CYB 309  Access Control Mechanisms</vt:lpstr>
      <vt:lpstr>Access Control Mechanisms</vt:lpstr>
      <vt:lpstr>Access Control Mechanisms</vt:lpstr>
      <vt:lpstr>Access Control Mechanisms</vt:lpstr>
      <vt:lpstr>Access Control Mechanisms</vt:lpstr>
      <vt:lpstr>Access Control Mechanisms</vt:lpstr>
      <vt:lpstr>Access Control Mechanisms</vt:lpstr>
      <vt:lpstr>Access Control Mechanisms</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Identity and Access Control Implementation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92</cp:revision>
  <dcterms:created xsi:type="dcterms:W3CDTF">2023-11-07T16:09:58Z</dcterms:created>
  <dcterms:modified xsi:type="dcterms:W3CDTF">2023-12-04T12:47:25Z</dcterms:modified>
</cp:coreProperties>
</file>