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26" autoAdjust="0"/>
    <p:restoredTop sz="94660"/>
  </p:normalViewPr>
  <p:slideViewPr>
    <p:cSldViewPr snapToGrid="0">
      <p:cViewPr varScale="1">
        <p:scale>
          <a:sx n="67" d="100"/>
          <a:sy n="67" d="100"/>
        </p:scale>
        <p:origin x="2842" y="67"/>
      </p:cViewPr>
      <p:guideLst/>
    </p:cSldViewPr>
  </p:slideViewPr>
  <p:notesTextViewPr>
    <p:cViewPr>
      <p:scale>
        <a:sx n="1" d="1"/>
        <a:sy n="1" d="1"/>
      </p:scale>
      <p:origin x="0" y="0"/>
    </p:cViewPr>
  </p:notesTextViewPr>
  <p:notesViewPr>
    <p:cSldViewPr snapToGrid="0">
      <p:cViewPr varScale="1">
        <p:scale>
          <a:sx n="64" d="100"/>
          <a:sy n="64" d="100"/>
        </p:scale>
        <p:origin x="4308" y="9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6020D-F810-4842-86C4-360402F8F4EC}" type="datetimeFigureOut">
              <a:rPr lang="en-CH" smtClean="0"/>
              <a:t>20/07/2025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D8088-CEB7-42AA-B7E2-731236D8D4B5}" type="slidenum">
              <a:rPr lang="en-CH" smtClean="0"/>
              <a:t>‹#›</a:t>
            </a:fld>
            <a:endParaRPr lang="en-CH"/>
          </a:p>
        </p:txBody>
      </p:sp>
    </p:spTree>
    <p:extLst>
      <p:ext uri="{BB962C8B-B14F-4D97-AF65-F5344CB8AC3E}">
        <p14:creationId xmlns:p14="http://schemas.microsoft.com/office/powerpoint/2010/main" val="3215852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457201" y="5186209"/>
            <a:ext cx="8720666" cy="895983"/>
          </a:xfrm>
          <a:prstGeom prst="rect">
            <a:avLst/>
          </a:prstGeom>
          <a:ln>
            <a:noFill/>
          </a:ln>
        </p:spPr>
        <p:txBody>
          <a:bodyPr anchor="b" anchorCtr="0">
            <a:noAutofit/>
          </a:bodyPr>
          <a:lstStyle>
            <a:lvl1pPr algn="l">
              <a:lnSpc>
                <a:spcPts val="3200"/>
              </a:lnSpc>
              <a:defRPr sz="3200" b="0">
                <a:solidFill>
                  <a:schemeClr val="accent6"/>
                </a:solidFill>
                <a:latin typeface="Aptos" panose="020B0004020202020204" pitchFamily="34" charset="0"/>
                <a:ea typeface="Open Sans" panose="020B0606030504020204" pitchFamily="34" charset="0"/>
                <a:cs typeface="Aptos" panose="020B0004020202020204" pitchFamily="34" charset="0"/>
              </a:defRPr>
            </a:lvl1pPr>
          </a:lstStyle>
          <a:p>
            <a:r>
              <a:rPr lang="en-US" noProof="0" dirty="0"/>
              <a:t>Click to edit Master title style</a:t>
            </a:r>
          </a:p>
        </p:txBody>
      </p:sp>
      <p:pic>
        <p:nvPicPr>
          <p:cNvPr id="2" name="Picture Placeholder 3">
            <a:extLst>
              <a:ext uri="{FF2B5EF4-FFF2-40B4-BE49-F238E27FC236}">
                <a16:creationId xmlns:a16="http://schemas.microsoft.com/office/drawing/2014/main" id="{43CEE8E8-AC06-B31A-74D4-0C835B6AA57A}"/>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3690697" y="775808"/>
            <a:ext cx="4810605" cy="4810605"/>
          </a:xfrm>
          <a:prstGeom prst="rect">
            <a:avLst/>
          </a:prstGeom>
        </p:spPr>
      </p:pic>
      <p:sp>
        <p:nvSpPr>
          <p:cNvPr id="4" name="Text Placeholder 3">
            <a:extLst>
              <a:ext uri="{FF2B5EF4-FFF2-40B4-BE49-F238E27FC236}">
                <a16:creationId xmlns:a16="http://schemas.microsoft.com/office/drawing/2014/main" id="{9DEE80D8-255A-41D9-E2A3-9991B7D4EB8B}"/>
              </a:ext>
            </a:extLst>
          </p:cNvPr>
          <p:cNvSpPr>
            <a:spLocks noGrp="1"/>
          </p:cNvSpPr>
          <p:nvPr>
            <p:ph type="body" sz="quarter" idx="10"/>
          </p:nvPr>
        </p:nvSpPr>
        <p:spPr>
          <a:xfrm>
            <a:off x="457200" y="6242050"/>
            <a:ext cx="8720138" cy="441325"/>
          </a:xfrm>
        </p:spPr>
        <p:txBody>
          <a:bodyPr>
            <a:normAutofit/>
          </a:bodyPr>
          <a:lstStyle>
            <a:lvl1pPr marL="0" indent="0">
              <a:buNone/>
              <a:defRPr sz="1800">
                <a:latin typeface="Aptos" panose="020B0004020202020204" pitchFamily="34" charset="0"/>
              </a:defRPr>
            </a:lvl1pPr>
            <a:lvl2pPr marL="457200" indent="0">
              <a:buNone/>
              <a:defRPr/>
            </a:lvl2pPr>
          </a:lstStyle>
          <a:p>
            <a:pPr lvl="0"/>
            <a:r>
              <a:rPr lang="en-US" dirty="0"/>
              <a:t>Click to edit Master text styles</a:t>
            </a:r>
          </a:p>
        </p:txBody>
      </p:sp>
    </p:spTree>
    <p:extLst>
      <p:ext uri="{BB962C8B-B14F-4D97-AF65-F5344CB8AC3E}">
        <p14:creationId xmlns:p14="http://schemas.microsoft.com/office/powerpoint/2010/main" val="3571830405"/>
      </p:ext>
    </p:extLst>
  </p:cSld>
  <p:clrMapOvr>
    <a:masterClrMapping/>
  </p:clrMapOvr>
  <p:hf hd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q&amp;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17B6-6B97-6EB6-C817-F3E611621239}"/>
              </a:ext>
            </a:extLst>
          </p:cNvPr>
          <p:cNvSpPr>
            <a:spLocks noGrp="1"/>
          </p:cNvSpPr>
          <p:nvPr>
            <p:ph type="title"/>
          </p:nvPr>
        </p:nvSpPr>
        <p:spPr>
          <a:xfrm>
            <a:off x="838200" y="365125"/>
            <a:ext cx="10515600" cy="544513"/>
          </a:xfrm>
          <a:ln>
            <a:noFill/>
          </a:ln>
        </p:spPr>
        <p:txBody>
          <a:bodyPr/>
          <a:lstStyle>
            <a:lvl1pPr>
              <a:defRPr>
                <a:solidFill>
                  <a:srgbClr val="86BC25"/>
                </a:solidFill>
              </a:defRPr>
            </a:lvl1p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4744B694-A3D9-A5A2-E86E-DA0F6FD7277F}"/>
              </a:ext>
            </a:extLst>
          </p:cNvPr>
          <p:cNvSpPr>
            <a:spLocks noGrp="1"/>
          </p:cNvSpPr>
          <p:nvPr>
            <p:ph idx="1"/>
          </p:nvPr>
        </p:nvSpPr>
        <p:spPr>
          <a:xfrm>
            <a:off x="838196" y="1324249"/>
            <a:ext cx="10515599" cy="3141428"/>
          </a:xfrm>
          <a:solidFill>
            <a:schemeClr val="bg1">
              <a:lumMod val="95000"/>
            </a:schemeClr>
          </a:solidFill>
        </p:spPr>
        <p:txBody>
          <a:bodyPr>
            <a:normAutofit/>
          </a:bodyPr>
          <a:lstStyle>
            <a:lvl1pPr marL="0" indent="0">
              <a:spcBef>
                <a:spcPts val="0"/>
              </a:spcBef>
              <a:buNone/>
              <a:defRPr sz="1100"/>
            </a:lvl1pPr>
          </a:lstStyle>
          <a:p>
            <a:pPr lvl="0"/>
            <a:endParaRPr lang="en-CH" dirty="0"/>
          </a:p>
        </p:txBody>
      </p:sp>
      <p:graphicFrame>
        <p:nvGraphicFramePr>
          <p:cNvPr id="7" name="Table 6">
            <a:extLst>
              <a:ext uri="{FF2B5EF4-FFF2-40B4-BE49-F238E27FC236}">
                <a16:creationId xmlns:a16="http://schemas.microsoft.com/office/drawing/2014/main" id="{AF15F97F-E63F-97BD-37CB-4336CBDFF56E}"/>
              </a:ext>
            </a:extLst>
          </p:cNvPr>
          <p:cNvGraphicFramePr>
            <a:graphicFrameLocks noGrp="1"/>
          </p:cNvGraphicFramePr>
          <p:nvPr userDrawn="1">
            <p:extLst>
              <p:ext uri="{D42A27DB-BD31-4B8C-83A1-F6EECF244321}">
                <p14:modId xmlns:p14="http://schemas.microsoft.com/office/powerpoint/2010/main" val="3407499787"/>
              </p:ext>
            </p:extLst>
          </p:nvPr>
        </p:nvGraphicFramePr>
        <p:xfrm>
          <a:off x="0" y="1509"/>
          <a:ext cx="3108960" cy="243840"/>
        </p:xfrm>
        <a:graphic>
          <a:graphicData uri="http://schemas.openxmlformats.org/drawingml/2006/table">
            <a:tbl>
              <a:tblPr firstRow="1" bandRow="1">
                <a:tableStyleId>{93296810-A885-4BE3-A3E7-6D5BEEA58F35}</a:tableStyleId>
              </a:tblPr>
              <a:tblGrid>
                <a:gridCol w="274320">
                  <a:extLst>
                    <a:ext uri="{9D8B030D-6E8A-4147-A177-3AD203B41FA5}">
                      <a16:colId xmlns:a16="http://schemas.microsoft.com/office/drawing/2014/main" val="1588424270"/>
                    </a:ext>
                  </a:extLst>
                </a:gridCol>
                <a:gridCol w="2834640">
                  <a:extLst>
                    <a:ext uri="{9D8B030D-6E8A-4147-A177-3AD203B41FA5}">
                      <a16:colId xmlns:a16="http://schemas.microsoft.com/office/drawing/2014/main" val="3202644444"/>
                    </a:ext>
                  </a:extLst>
                </a:gridCol>
              </a:tblGrid>
              <a:tr h="182880">
                <a:tc>
                  <a:txBody>
                    <a:bodyPr/>
                    <a:lstStyle/>
                    <a:p>
                      <a:pPr algn="ctr"/>
                      <a:r>
                        <a:rPr lang="en-US" sz="1000" b="0" dirty="0"/>
                        <a:t>1.</a:t>
                      </a:r>
                      <a:endParaRPr lang="en-US" sz="1000" b="0" dirty="0">
                        <a:latin typeface="Calibri Light" panose="020F0302020204030204" pitchFamily="34" charset="0"/>
                        <a:ea typeface="Calibri Light" panose="020F0302020204030204" pitchFamily="34" charset="0"/>
                        <a:cs typeface="Calibri Light" panose="020F0302020204030204" pitchFamily="34" charset="0"/>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6BC25"/>
                    </a:solidFill>
                  </a:tcPr>
                </a:tc>
                <a:tc>
                  <a:txBody>
                    <a:bodyPr/>
                    <a:lstStyle/>
                    <a:p>
                      <a:r>
                        <a:rPr lang="en-US" sz="1000" b="0" dirty="0">
                          <a:solidFill>
                            <a:schemeClr val="tx1"/>
                          </a:solidFill>
                        </a:rPr>
                        <a:t>Detailed observations</a:t>
                      </a:r>
                      <a:endParaRPr lang="en-US" sz="1000" b="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839878174"/>
                  </a:ext>
                </a:extLst>
              </a:tr>
            </a:tbl>
          </a:graphicData>
        </a:graphic>
      </p:graphicFrame>
      <p:sp>
        <p:nvSpPr>
          <p:cNvPr id="6" name="Rectangle 5">
            <a:extLst>
              <a:ext uri="{FF2B5EF4-FFF2-40B4-BE49-F238E27FC236}">
                <a16:creationId xmlns:a16="http://schemas.microsoft.com/office/drawing/2014/main" id="{6A03AA40-A5AA-AD92-26F6-FBA7021D20C1}"/>
              </a:ext>
            </a:extLst>
          </p:cNvPr>
          <p:cNvSpPr/>
          <p:nvPr userDrawn="1"/>
        </p:nvSpPr>
        <p:spPr>
          <a:xfrm>
            <a:off x="838200" y="1039723"/>
            <a:ext cx="10515598"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ENISA guidelines</a:t>
            </a:r>
            <a:endParaRPr lang="en-CH" sz="1400" dirty="0"/>
          </a:p>
        </p:txBody>
      </p:sp>
      <p:sp>
        <p:nvSpPr>
          <p:cNvPr id="4" name="Content Placeholder 2">
            <a:extLst>
              <a:ext uri="{FF2B5EF4-FFF2-40B4-BE49-F238E27FC236}">
                <a16:creationId xmlns:a16="http://schemas.microsoft.com/office/drawing/2014/main" id="{2F80E5EF-5154-811B-B4E1-D516A5533816}"/>
              </a:ext>
            </a:extLst>
          </p:cNvPr>
          <p:cNvSpPr>
            <a:spLocks noGrp="1"/>
          </p:cNvSpPr>
          <p:nvPr>
            <p:ph idx="13"/>
          </p:nvPr>
        </p:nvSpPr>
        <p:spPr>
          <a:xfrm>
            <a:off x="838196" y="4898137"/>
            <a:ext cx="10515599" cy="1594737"/>
          </a:xfrm>
          <a:solidFill>
            <a:schemeClr val="bg1">
              <a:lumMod val="95000"/>
            </a:schemeClr>
          </a:solidFill>
        </p:spPr>
        <p:txBody>
          <a:bodyPr>
            <a:normAutofit/>
          </a:bodyPr>
          <a:lstStyle>
            <a:lvl1pPr marL="0" indent="0">
              <a:spcBef>
                <a:spcPts val="0"/>
              </a:spcBef>
              <a:buNone/>
              <a:defRPr sz="1100"/>
            </a:lvl1pPr>
          </a:lstStyle>
          <a:p>
            <a:pPr lvl="0"/>
            <a:endParaRPr lang="en-CH" dirty="0"/>
          </a:p>
        </p:txBody>
      </p:sp>
      <p:sp>
        <p:nvSpPr>
          <p:cNvPr id="5" name="Rectangle 4">
            <a:extLst>
              <a:ext uri="{FF2B5EF4-FFF2-40B4-BE49-F238E27FC236}">
                <a16:creationId xmlns:a16="http://schemas.microsoft.com/office/drawing/2014/main" id="{D12DE4B3-C75E-91C8-4562-D5F3AFF5AA40}"/>
              </a:ext>
            </a:extLst>
          </p:cNvPr>
          <p:cNvSpPr/>
          <p:nvPr userDrawn="1"/>
        </p:nvSpPr>
        <p:spPr>
          <a:xfrm>
            <a:off x="838197" y="4632387"/>
            <a:ext cx="10515598"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Implementation summary</a:t>
            </a:r>
            <a:endParaRPr lang="en-CH" sz="1400" dirty="0"/>
          </a:p>
        </p:txBody>
      </p:sp>
    </p:spTree>
    <p:extLst>
      <p:ext uri="{BB962C8B-B14F-4D97-AF65-F5344CB8AC3E}">
        <p14:creationId xmlns:p14="http://schemas.microsoft.com/office/powerpoint/2010/main" val="1145887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serva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17B6-6B97-6EB6-C817-F3E611621239}"/>
              </a:ext>
            </a:extLst>
          </p:cNvPr>
          <p:cNvSpPr>
            <a:spLocks noGrp="1"/>
          </p:cNvSpPr>
          <p:nvPr>
            <p:ph type="title"/>
          </p:nvPr>
        </p:nvSpPr>
        <p:spPr>
          <a:xfrm>
            <a:off x="838200" y="365125"/>
            <a:ext cx="10515600" cy="544513"/>
          </a:xfrm>
          <a:ln>
            <a:noFill/>
          </a:ln>
        </p:spPr>
        <p:txBody>
          <a:bodyPr/>
          <a:lstStyle>
            <a:lvl1pPr>
              <a:defRPr>
                <a:solidFill>
                  <a:srgbClr val="86BC25"/>
                </a:solidFill>
              </a:defRPr>
            </a:lvl1p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4744B694-A3D9-A5A2-E86E-DA0F6FD7277F}"/>
              </a:ext>
            </a:extLst>
          </p:cNvPr>
          <p:cNvSpPr>
            <a:spLocks noGrp="1"/>
          </p:cNvSpPr>
          <p:nvPr>
            <p:ph idx="1"/>
          </p:nvPr>
        </p:nvSpPr>
        <p:spPr>
          <a:xfrm>
            <a:off x="838200" y="1354920"/>
            <a:ext cx="6251532" cy="4755433"/>
          </a:xfrm>
          <a:solidFill>
            <a:schemeClr val="bg1">
              <a:lumMod val="95000"/>
            </a:schemeClr>
          </a:solidFill>
        </p:spPr>
        <p:txBody>
          <a:bodyPr>
            <a:normAutofit/>
          </a:bodyPr>
          <a:lstStyle>
            <a:lvl1pPr marL="0" indent="0">
              <a:spcBef>
                <a:spcPts val="0"/>
              </a:spcBef>
              <a:buNone/>
              <a:defRPr sz="1100">
                <a:latin typeface="Aptos" panose="020B0004020202020204" pitchFamily="34" charset="0"/>
              </a:defRPr>
            </a:lvl1pPr>
          </a:lstStyle>
          <a:p>
            <a:pPr lvl="0"/>
            <a:endParaRPr lang="en-CH" dirty="0"/>
          </a:p>
        </p:txBody>
      </p:sp>
      <p:sp>
        <p:nvSpPr>
          <p:cNvPr id="8" name="Date Placeholder 7">
            <a:extLst>
              <a:ext uri="{FF2B5EF4-FFF2-40B4-BE49-F238E27FC236}">
                <a16:creationId xmlns:a16="http://schemas.microsoft.com/office/drawing/2014/main" id="{CCC251E4-6A30-586A-E0CE-60451D3EBC71}"/>
              </a:ext>
            </a:extLst>
          </p:cNvPr>
          <p:cNvSpPr>
            <a:spLocks noGrp="1"/>
          </p:cNvSpPr>
          <p:nvPr>
            <p:ph type="dt" sz="half" idx="10"/>
          </p:nvPr>
        </p:nvSpPr>
        <p:spPr/>
        <p:txBody>
          <a:bodyPr/>
          <a:lstStyle/>
          <a:p>
            <a:fld id="{95DC32B3-4CC6-41D5-9051-FAB97CCC264E}" type="datetimeFigureOut">
              <a:rPr lang="en-CH" smtClean="0"/>
              <a:t>20/07/2025</a:t>
            </a:fld>
            <a:endParaRPr lang="en-CH"/>
          </a:p>
        </p:txBody>
      </p:sp>
      <p:sp>
        <p:nvSpPr>
          <p:cNvPr id="9" name="Footer Placeholder 8">
            <a:extLst>
              <a:ext uri="{FF2B5EF4-FFF2-40B4-BE49-F238E27FC236}">
                <a16:creationId xmlns:a16="http://schemas.microsoft.com/office/drawing/2014/main" id="{3A42BAE8-1696-CB49-2598-549BEEBDF066}"/>
              </a:ext>
            </a:extLst>
          </p:cNvPr>
          <p:cNvSpPr>
            <a:spLocks noGrp="1"/>
          </p:cNvSpPr>
          <p:nvPr>
            <p:ph type="ftr" sz="quarter" idx="11"/>
          </p:nvPr>
        </p:nvSpPr>
        <p:spPr/>
        <p:txBody>
          <a:bodyPr/>
          <a:lstStyle/>
          <a:p>
            <a:endParaRPr lang="en-CH"/>
          </a:p>
        </p:txBody>
      </p:sp>
      <p:sp>
        <p:nvSpPr>
          <p:cNvPr id="10" name="Slide Number Placeholder 9">
            <a:extLst>
              <a:ext uri="{FF2B5EF4-FFF2-40B4-BE49-F238E27FC236}">
                <a16:creationId xmlns:a16="http://schemas.microsoft.com/office/drawing/2014/main" id="{9F142D48-121D-4DDF-B06C-2CDB4FE7ADF8}"/>
              </a:ext>
            </a:extLst>
          </p:cNvPr>
          <p:cNvSpPr>
            <a:spLocks noGrp="1"/>
          </p:cNvSpPr>
          <p:nvPr>
            <p:ph type="sldNum" sz="quarter" idx="12"/>
          </p:nvPr>
        </p:nvSpPr>
        <p:spPr/>
        <p:txBody>
          <a:bodyPr/>
          <a:lstStyle/>
          <a:p>
            <a:fld id="{779C2BE0-65D7-4D0B-8C4D-733698A5A055}" type="slidenum">
              <a:rPr lang="en-CH" smtClean="0"/>
              <a:t>‹#›</a:t>
            </a:fld>
            <a:endParaRPr lang="en-CH"/>
          </a:p>
        </p:txBody>
      </p:sp>
      <p:sp>
        <p:nvSpPr>
          <p:cNvPr id="6" name="Rectangle 5">
            <a:extLst>
              <a:ext uri="{FF2B5EF4-FFF2-40B4-BE49-F238E27FC236}">
                <a16:creationId xmlns:a16="http://schemas.microsoft.com/office/drawing/2014/main" id="{6A03AA40-A5AA-AD92-26F6-FBA7021D20C1}"/>
              </a:ext>
            </a:extLst>
          </p:cNvPr>
          <p:cNvSpPr/>
          <p:nvPr userDrawn="1"/>
        </p:nvSpPr>
        <p:spPr>
          <a:xfrm>
            <a:off x="838200" y="1045586"/>
            <a:ext cx="6251532"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Observations</a:t>
            </a:r>
            <a:endParaRPr lang="en-CH" sz="1400" dirty="0"/>
          </a:p>
        </p:txBody>
      </p:sp>
      <p:sp>
        <p:nvSpPr>
          <p:cNvPr id="11" name="Rectangle 10">
            <a:extLst>
              <a:ext uri="{FF2B5EF4-FFF2-40B4-BE49-F238E27FC236}">
                <a16:creationId xmlns:a16="http://schemas.microsoft.com/office/drawing/2014/main" id="{77C389ED-FAF0-ADB8-CB6D-BE288112DDF8}"/>
              </a:ext>
            </a:extLst>
          </p:cNvPr>
          <p:cNvSpPr/>
          <p:nvPr userDrawn="1"/>
        </p:nvSpPr>
        <p:spPr>
          <a:xfrm>
            <a:off x="7239000" y="1053206"/>
            <a:ext cx="4114800"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Risks</a:t>
            </a:r>
            <a:endParaRPr lang="en-CH" sz="1400" dirty="0"/>
          </a:p>
        </p:txBody>
      </p:sp>
      <p:sp>
        <p:nvSpPr>
          <p:cNvPr id="13" name="Text Placeholder 12">
            <a:extLst>
              <a:ext uri="{FF2B5EF4-FFF2-40B4-BE49-F238E27FC236}">
                <a16:creationId xmlns:a16="http://schemas.microsoft.com/office/drawing/2014/main" id="{C54AA00C-FC56-7582-0AFF-6A3B7B7B378E}"/>
              </a:ext>
            </a:extLst>
          </p:cNvPr>
          <p:cNvSpPr>
            <a:spLocks noGrp="1"/>
          </p:cNvSpPr>
          <p:nvPr>
            <p:ph type="body" sz="quarter" idx="13"/>
          </p:nvPr>
        </p:nvSpPr>
        <p:spPr>
          <a:xfrm>
            <a:off x="7239000" y="1354921"/>
            <a:ext cx="4114800" cy="4755432"/>
          </a:xfrm>
          <a:solidFill>
            <a:schemeClr val="bg1">
              <a:lumMod val="95000"/>
            </a:schemeClr>
          </a:solidFill>
        </p:spPr>
        <p:txBody>
          <a:bodyPr>
            <a:normAutofit/>
          </a:bodyPr>
          <a:lstStyle>
            <a:lvl1pPr marL="0" indent="0">
              <a:spcBef>
                <a:spcPts val="0"/>
              </a:spcBef>
              <a:buNone/>
              <a:defRPr sz="1100">
                <a:latin typeface="Aptos" panose="020B0004020202020204" pitchFamily="34" charset="0"/>
              </a:defRPr>
            </a:lvl1pPr>
          </a:lstStyle>
          <a:p>
            <a:pPr lvl="0"/>
            <a:endParaRPr lang="en-CH" dirty="0"/>
          </a:p>
        </p:txBody>
      </p:sp>
      <p:graphicFrame>
        <p:nvGraphicFramePr>
          <p:cNvPr id="14" name="Table 13">
            <a:extLst>
              <a:ext uri="{FF2B5EF4-FFF2-40B4-BE49-F238E27FC236}">
                <a16:creationId xmlns:a16="http://schemas.microsoft.com/office/drawing/2014/main" id="{4E43A406-9512-2022-E02D-12F6C9980236}"/>
              </a:ext>
            </a:extLst>
          </p:cNvPr>
          <p:cNvGraphicFramePr>
            <a:graphicFrameLocks noGrp="1"/>
          </p:cNvGraphicFramePr>
          <p:nvPr userDrawn="1">
            <p:extLst>
              <p:ext uri="{D42A27DB-BD31-4B8C-83A1-F6EECF244321}">
                <p14:modId xmlns:p14="http://schemas.microsoft.com/office/powerpoint/2010/main" val="1181120617"/>
              </p:ext>
            </p:extLst>
          </p:nvPr>
        </p:nvGraphicFramePr>
        <p:xfrm>
          <a:off x="0" y="1509"/>
          <a:ext cx="3108960" cy="243840"/>
        </p:xfrm>
        <a:graphic>
          <a:graphicData uri="http://schemas.openxmlformats.org/drawingml/2006/table">
            <a:tbl>
              <a:tblPr firstRow="1" bandRow="1">
                <a:tableStyleId>{93296810-A885-4BE3-A3E7-6D5BEEA58F35}</a:tableStyleId>
              </a:tblPr>
              <a:tblGrid>
                <a:gridCol w="274320">
                  <a:extLst>
                    <a:ext uri="{9D8B030D-6E8A-4147-A177-3AD203B41FA5}">
                      <a16:colId xmlns:a16="http://schemas.microsoft.com/office/drawing/2014/main" val="1588424270"/>
                    </a:ext>
                  </a:extLst>
                </a:gridCol>
                <a:gridCol w="2834640">
                  <a:extLst>
                    <a:ext uri="{9D8B030D-6E8A-4147-A177-3AD203B41FA5}">
                      <a16:colId xmlns:a16="http://schemas.microsoft.com/office/drawing/2014/main" val="3202644444"/>
                    </a:ext>
                  </a:extLst>
                </a:gridCol>
              </a:tblGrid>
              <a:tr h="182880">
                <a:tc>
                  <a:txBody>
                    <a:bodyPr/>
                    <a:lstStyle/>
                    <a:p>
                      <a:pPr algn="ctr"/>
                      <a:r>
                        <a:rPr lang="en-US" sz="1000" b="0" dirty="0"/>
                        <a:t>1.</a:t>
                      </a:r>
                      <a:endParaRPr lang="en-US" sz="1000" b="0" dirty="0">
                        <a:latin typeface="Calibri Light" panose="020F0302020204030204" pitchFamily="34" charset="0"/>
                        <a:ea typeface="Calibri Light" panose="020F0302020204030204" pitchFamily="34" charset="0"/>
                        <a:cs typeface="Calibri Light" panose="020F0302020204030204" pitchFamily="34" charset="0"/>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6BC25"/>
                    </a:solidFill>
                  </a:tcPr>
                </a:tc>
                <a:tc>
                  <a:txBody>
                    <a:bodyPr/>
                    <a:lstStyle/>
                    <a:p>
                      <a:r>
                        <a:rPr lang="en-US" sz="1000" b="0" dirty="0">
                          <a:solidFill>
                            <a:schemeClr val="tx1"/>
                          </a:solidFill>
                        </a:rPr>
                        <a:t>Detailed observations</a:t>
                      </a:r>
                      <a:endParaRPr lang="en-US" sz="1000" b="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839878174"/>
                  </a:ext>
                </a:extLst>
              </a:tr>
            </a:tbl>
          </a:graphicData>
        </a:graphic>
      </p:graphicFrame>
    </p:spTree>
    <p:extLst>
      <p:ext uri="{BB962C8B-B14F-4D97-AF65-F5344CB8AC3E}">
        <p14:creationId xmlns:p14="http://schemas.microsoft.com/office/powerpoint/2010/main" val="197073780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93CD9C-4E05-4D83-0FA9-DFE47837CB96}"/>
              </a:ext>
            </a:extLst>
          </p:cNvPr>
          <p:cNvSpPr>
            <a:spLocks noGrp="1"/>
          </p:cNvSpPr>
          <p:nvPr>
            <p:ph type="title"/>
          </p:nvPr>
        </p:nvSpPr>
        <p:spPr>
          <a:xfrm>
            <a:off x="838200" y="365125"/>
            <a:ext cx="10515600" cy="1325563"/>
          </a:xfrm>
          <a:prstGeom prst="rect">
            <a:avLst/>
          </a:prstGeom>
          <a:ln w="9525" cap="flat" cmpd="sng" algn="ctr">
            <a:solidFill>
              <a:srgbClr val="046A38"/>
            </a:solidFill>
            <a:prstDash val="solid"/>
            <a:round/>
            <a:headEnd type="none" w="med" len="med"/>
            <a:tailEnd type="none" w="med" len="med"/>
          </a:ln>
        </p:spPr>
        <p:txBody>
          <a:bodyPr vert="horz" lIns="91440" tIns="45720" rIns="91440" bIns="45720" rtlCol="0" anchor="ctr">
            <a:normAutofit/>
          </a:bodyPr>
          <a:lstStyle/>
          <a:p>
            <a:r>
              <a:rPr lang="en-US" dirty="0"/>
              <a:t>Click to edit Master title style</a:t>
            </a:r>
            <a:endParaRPr lang="en-CH" dirty="0"/>
          </a:p>
        </p:txBody>
      </p:sp>
      <p:sp>
        <p:nvSpPr>
          <p:cNvPr id="3" name="Text Placeholder 2">
            <a:extLst>
              <a:ext uri="{FF2B5EF4-FFF2-40B4-BE49-F238E27FC236}">
                <a16:creationId xmlns:a16="http://schemas.microsoft.com/office/drawing/2014/main" id="{F75CD36C-0D70-2CF3-9388-F9CC8AE18C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5473052-7195-105A-EA30-E09986F6F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C32B3-4CC6-41D5-9051-FAB97CCC264E}" type="datetimeFigureOut">
              <a:rPr lang="en-CH" smtClean="0"/>
              <a:t>20/07/2025</a:t>
            </a:fld>
            <a:endParaRPr lang="en-CH"/>
          </a:p>
        </p:txBody>
      </p:sp>
      <p:sp>
        <p:nvSpPr>
          <p:cNvPr id="5" name="Footer Placeholder 4">
            <a:extLst>
              <a:ext uri="{FF2B5EF4-FFF2-40B4-BE49-F238E27FC236}">
                <a16:creationId xmlns:a16="http://schemas.microsoft.com/office/drawing/2014/main" id="{A90F41E2-ACB3-9AB7-26A1-851B68D5C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64E8CE4-DE9C-A03B-B54D-B991B55CB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C2BE0-65D7-4D0B-8C4D-733698A5A055}" type="slidenum">
              <a:rPr lang="en-CH" smtClean="0"/>
              <a:t>‹#›</a:t>
            </a:fld>
            <a:endParaRPr lang="en-CH"/>
          </a:p>
        </p:txBody>
      </p:sp>
    </p:spTree>
    <p:extLst>
      <p:ext uri="{BB962C8B-B14F-4D97-AF65-F5344CB8AC3E}">
        <p14:creationId xmlns:p14="http://schemas.microsoft.com/office/powerpoint/2010/main" val="411558620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ISO 27001:2022 asessment</a:t>
            </a:r>
          </a:p>
        </p:txBody>
      </p:sp>
      <p:sp>
        <p:nvSpPr>
          <p:cNvPr id="3" name="Text Placeholder 2"/>
          <p:cNvSpPr>
            <a:spLocks noGrp="1"/>
          </p:cNvSpPr>
          <p:nvPr>
            <p:ph type="body" idx="10" sz="quarter"/>
          </p:nvPr>
        </p:nvSpPr>
        <p:spPr/>
        <p:txBody>
          <a:bodyPr/>
          <a:lstStyle/>
          <a:p>
            <a:r>
              <a:t>Draft report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8.1 User endpoint devices.</a:t>
            </a:r>
          </a:p>
        </p:txBody>
      </p:sp>
      <p:sp>
        <p:nvSpPr>
          <p:cNvPr id="3" name="Content Placeholder 2"/>
          <p:cNvSpPr>
            <a:spLocks noGrp="1"/>
          </p:cNvSpPr>
          <p:nvPr>
            <p:ph idx="1"/>
          </p:nvPr>
        </p:nvSpPr>
        <p:spPr/>
        <p:txBody>
          <a:bodyPr/>
          <a:lstStyle/>
          <a:p>
            <a:r>
              <a:t>Information stored on, processed by or accessible via user end point devices should be protected.</a:t>
            </a:r>
          </a:p>
        </p:txBody>
      </p:sp>
      <p:sp>
        <p:nvSpPr>
          <p:cNvPr id="4" name="Content Placeholder 3"/>
          <p:cNvSpPr>
            <a:spLocks noGrp="1"/>
          </p:cNvSpPr>
          <p:nvPr>
            <p:ph idx="13"/>
          </p:nvPr>
        </p:nvSpPr>
        <p:spPr/>
        <p:txBody>
          <a:bodyPr/>
          <a:lstStyle/>
          <a:p>
            <a:r>
              <a:t>The organization manages user endpoint devices through centralized IT infrastructure oversight, using Active Directory for network access and individually named accounts, with privileged credentials stored in KeePass accessible only to system administrators. A group-level risk management team conducts bi-weekly Nessus vulnerability scans, rates findings by CVSS, and tracks remediation timelines in ServiceNow, while data on endpoints is safeguarded by centrally managed backups on defined schedules. Event monitoring is performed by the SOC team, patches are distributed via internet-connected product updates, and SBOMs are maintained by the product development team. Public vulnerability disclosures appear on the company website, with severe issues communicated directly to users. Missing information: specific endpoint protection measures such as disk encryption, anti-malware/EDR solutions, immutable backups and formal access review processes.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8.1 User endpoint devices.</a:t>
            </a:r>
          </a:p>
        </p:txBody>
      </p:sp>
      <p:sp>
        <p:nvSpPr>
          <p:cNvPr id="3" name="Content Placeholder 2"/>
          <p:cNvSpPr>
            <a:spLocks noGrp="1"/>
          </p:cNvSpPr>
          <p:nvPr>
            <p:ph idx="1"/>
          </p:nvPr>
        </p:nvSpPr>
        <p:spPr/>
        <p:txBody>
          <a:bodyPr/>
          <a:lstStyle/>
          <a:p>
            <a:r>
              <a:t>1. No evidence of a topic-specific policy on secure configuration and handling of user endpoint devices; more information needed.  </a:t>
            </a:r>
          </a:p>
          <a:p>
            <a:r>
              <a:t>   Follow-up: Please provide any existing endpoint device security policy and communication records to personnel.</a:t>
            </a:r>
          </a:p>
          <a:p/>
          <a:p>
            <a:r>
              <a:t>2. No details on controls for endpoint device software updates (e.g., automatic enforcement, configuration management); more information needed.  </a:t>
            </a:r>
          </a:p>
          <a:p>
            <a:r>
              <a:t>   Follow-up: Describe how updates are deployed, enforced and monitored on user endpoint devices.</a:t>
            </a:r>
          </a:p>
          <a:p/>
          <a:p>
            <a:r>
              <a:t>3. No mention of encryption of storage on user endpoint devices; more information needed.  </a:t>
            </a:r>
          </a:p>
          <a:p>
            <a:r>
              <a:t>   Follow-up: Confirm whether full-disk or file-level encryption is implemented and how it’s managed.</a:t>
            </a:r>
          </a:p>
          <a:p/>
          <a:p>
            <a:r>
              <a:t>4. No evidence of malware protection on endpoint devices; more information needed.  </a:t>
            </a:r>
          </a:p>
          <a:p>
            <a:r>
              <a:t>   Follow-up: Provide details on anti-malware solutions in use and their update/monitoring processes.</a:t>
            </a:r>
          </a:p>
          <a:p/>
          <a:p>
            <a:r>
              <a:t>5. No information on registration and inventory of endpoint devices; more information needed.  </a:t>
            </a:r>
          </a:p>
          <a:p>
            <a:r>
              <a:t>   Follow-up: Share the device inventory/registration process, tools used and responsible roles.</a:t>
            </a:r>
          </a:p>
          <a:p/>
          <a:p>
            <a:r>
              <a:t>6. No details on remote disabling, deletion or lockout capabilities for endpoint devices; more information needed.  </a:t>
            </a:r>
          </a:p>
          <a:p>
            <a:r>
              <a:t>   Follow-up: Confirm if mobile/endpoint management tools support remote wipe/lock and how they’re configured.</a:t>
            </a:r>
          </a:p>
        </p:txBody>
      </p:sp>
      <p:sp>
        <p:nvSpPr>
          <p:cNvPr id="4" name="Text Placeholder 3"/>
          <p:cNvSpPr>
            <a:spLocks noGrp="1"/>
          </p:cNvSpPr>
          <p:nvPr>
            <p:ph type="body" idx="13" sz="quarter"/>
          </p:nvPr>
        </p:nvSpPr>
        <p:spPr/>
        <p:txBody>
          <a:bodyPr/>
          <a:lstStyle/>
          <a:p>
            <a:r>
              <a:t>1. No specific risks - more infortmation needed</a:t>
            </a:r>
          </a:p>
          <a:p/>
          <a:p>
            <a:r>
              <a:t>2. No specific risks - more infortmation needed</a:t>
            </a:r>
          </a:p>
          <a:p/>
          <a:p>
            <a:r>
              <a:t>3. No specific risks - more infortmation needed</a:t>
            </a:r>
          </a:p>
          <a:p/>
          <a:p>
            <a:r>
              <a:t>4. No specific risks - more infortmation needed</a:t>
            </a:r>
          </a:p>
          <a:p/>
          <a:p>
            <a:r>
              <a:t>5. No specific risks - more infortmation needed</a:t>
            </a:r>
          </a:p>
          <a:p/>
          <a:p>
            <a:r>
              <a:t>6. No specific risks - more infortmation needed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8.2 Privileged access rights.</a:t>
            </a:r>
          </a:p>
        </p:txBody>
      </p:sp>
      <p:sp>
        <p:nvSpPr>
          <p:cNvPr id="3" name="Content Placeholder 2"/>
          <p:cNvSpPr>
            <a:spLocks noGrp="1"/>
          </p:cNvSpPr>
          <p:nvPr>
            <p:ph idx="1"/>
          </p:nvPr>
        </p:nvSpPr>
        <p:spPr/>
        <p:txBody>
          <a:bodyPr/>
          <a:lstStyle/>
          <a:p>
            <a:r>
              <a:t>The allocation and use of privileged access rights should be restricted and managed.</a:t>
            </a:r>
          </a:p>
        </p:txBody>
      </p:sp>
      <p:sp>
        <p:nvSpPr>
          <p:cNvPr id="4" name="Content Placeholder 3"/>
          <p:cNvSpPr>
            <a:spLocks noGrp="1"/>
          </p:cNvSpPr>
          <p:nvPr>
            <p:ph idx="13"/>
          </p:nvPr>
        </p:nvSpPr>
        <p:spPr/>
        <p:txBody>
          <a:bodyPr/>
          <a:lstStyle/>
          <a:p>
            <a:r>
              <a:t>The organization employs Active Directory for network access management and maintains privileged credentials in a centralized KeePass tool accessible exclusively to system administrators, ensuring that only authorized personnel hold elevated rights, supported by SOC-led event monitoring, though no formal access reviews are performed. Missing information: policies or procedures for allocating, approving, changing and revoking privileged rights, periodic review schedules and segregation of duties controls.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8.2 Privileged access rights.</a:t>
            </a:r>
          </a:p>
        </p:txBody>
      </p:sp>
      <p:sp>
        <p:nvSpPr>
          <p:cNvPr id="3" name="Content Placeholder 2"/>
          <p:cNvSpPr>
            <a:spLocks noGrp="1"/>
          </p:cNvSpPr>
          <p:nvPr>
            <p:ph idx="1"/>
          </p:nvPr>
        </p:nvSpPr>
        <p:spPr/>
        <p:txBody>
          <a:bodyPr/>
          <a:lstStyle/>
          <a:p>
            <a:r>
              <a:t>1. Observation: Access reviews are not performed.  </a:t>
            </a:r>
          </a:p>
          <a:p>
            <a:r>
              <a:t>2. More information needed to conclude if all privileged actions are logged separately for audit purposes.  </a:t>
            </a:r>
          </a:p>
          <a:p>
            <a:r>
              <a:t>3. More information needed to conclude if privileged access rights have defined expiration or automatic revocation.  </a:t>
            </a:r>
          </a:p>
          <a:p>
            <a:r>
              <a:t>4. More information needed to conclude if temporary (break-glass) privileged access procedures are in place.</a:t>
            </a:r>
          </a:p>
        </p:txBody>
      </p:sp>
      <p:sp>
        <p:nvSpPr>
          <p:cNvPr id="4" name="Text Placeholder 3"/>
          <p:cNvSpPr>
            <a:spLocks noGrp="1"/>
          </p:cNvSpPr>
          <p:nvPr>
            <p:ph type="body" idx="13" sz="quarter"/>
          </p:nvPr>
        </p:nvSpPr>
        <p:spPr/>
        <p:txBody>
          <a:bodyPr/>
          <a:lstStyle/>
          <a:p>
            <a:r>
              <a:t>1. The absence of periodic privileged access reviews allows outdated or excessive rights to persist, increasing the likelihood that unauthorized or former users retain high-level permissions. This can lead to inadvertent or malicious changes, data exposure, and system compromise, as excessive privileges remain undetected and unmanaged.</a:t>
            </a:r>
          </a:p>
          <a:p/>
          <a:p>
            <a:r>
              <a:t>2. No specific risks - more infortmation needed</a:t>
            </a:r>
          </a:p>
          <a:p/>
          <a:p>
            <a:r>
              <a:t>3. No specific risks - more infortmation needed</a:t>
            </a:r>
          </a:p>
          <a:p/>
          <a:p>
            <a:r>
              <a:t>4. No specific risks - more infortmation needed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8.3 Information access restriction.</a:t>
            </a:r>
          </a:p>
        </p:txBody>
      </p:sp>
      <p:sp>
        <p:nvSpPr>
          <p:cNvPr id="3" name="Content Placeholder 2"/>
          <p:cNvSpPr>
            <a:spLocks noGrp="1"/>
          </p:cNvSpPr>
          <p:nvPr>
            <p:ph idx="1"/>
          </p:nvPr>
        </p:nvSpPr>
        <p:spPr/>
        <p:txBody>
          <a:bodyPr/>
          <a:lstStyle/>
          <a:p>
            <a:r>
              <a:t>Access to information and other associated assets should be restricted in accordance with the established topic-specific policy on access control.</a:t>
            </a:r>
          </a:p>
        </p:txBody>
      </p:sp>
      <p:sp>
        <p:nvSpPr>
          <p:cNvPr id="4" name="Content Placeholder 3"/>
          <p:cNvSpPr>
            <a:spLocks noGrp="1"/>
          </p:cNvSpPr>
          <p:nvPr>
            <p:ph idx="13"/>
          </p:nvPr>
        </p:nvSpPr>
        <p:spPr/>
        <p:txBody>
          <a:bodyPr/>
          <a:lstStyle/>
          <a:p>
            <a:r>
              <a:t>Information access restrictions are enforced through centralized management of user accounts in Active Directory for general users and the use of a KeePass vault for privileged credentials, which ensures only system administrators can access elevated accounts, while individual named AD accounts are issued per user and event monitoring is conducted by the SOC team to oversee access activities. Missing information: there is no reference to an established topic-specific access control policy, periodic access reviews are not performed and details on restricting access to information assets beyond account provisioning are not provided.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8.3 Information access restriction.</a:t>
            </a:r>
          </a:p>
        </p:txBody>
      </p:sp>
      <p:sp>
        <p:nvSpPr>
          <p:cNvPr id="3" name="Content Placeholder 2"/>
          <p:cNvSpPr>
            <a:spLocks noGrp="1"/>
          </p:cNvSpPr>
          <p:nvPr>
            <p:ph idx="1"/>
          </p:nvPr>
        </p:nvSpPr>
        <p:spPr/>
        <p:txBody>
          <a:bodyPr/>
          <a:lstStyle/>
          <a:p>
            <a:r>
              <a:t>1. Observation: Access reviews are not performed. Without periodic reviews of Active Directory accounts and group memberships, it cannot be confirmed that access remains aligned with the topic-specific access control policy.  </a:t>
            </a:r>
          </a:p>
          <a:p>
            <a:r>
              <a:t>2. More information needed to conclude: Notes don’t describe how AD permissions, group memberships or KeePass credential access align with the established access control policy, nor evidence of configuration mechanisms enforcing read/write/delete/execute restrictions. Please provide the access control policy, evidence of AD permission settings, group-membership matrices, and any dynamic access controls in use.</a:t>
            </a:r>
          </a:p>
        </p:txBody>
      </p:sp>
      <p:sp>
        <p:nvSpPr>
          <p:cNvPr id="4" name="Text Placeholder 3"/>
          <p:cNvSpPr>
            <a:spLocks noGrp="1"/>
          </p:cNvSpPr>
          <p:nvPr>
            <p:ph type="body" idx="13" sz="quarter"/>
          </p:nvPr>
        </p:nvSpPr>
        <p:spPr/>
        <p:txBody>
          <a:bodyPr/>
          <a:lstStyle/>
          <a:p>
            <a:r>
              <a:t>1. Because periodic reviews of Active Directory accounts and group memberships are not performed, inappropriate or outdated access rights may persist unchecked. This increases the likelihood that former employees or internal users retain privileges beyond their current roles, heightening the risk of unauthorized access to sensitive information, data breaches, regulatory non-compliance, financial loss, and reputational damage.</a:t>
            </a:r>
          </a:p>
          <a:p/>
          <a:p>
            <a:r>
              <a:t>2. No specific risks - more infortmation needed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8.4 Access to source code.</a:t>
            </a:r>
          </a:p>
        </p:txBody>
      </p:sp>
      <p:sp>
        <p:nvSpPr>
          <p:cNvPr id="3" name="Content Placeholder 2"/>
          <p:cNvSpPr>
            <a:spLocks noGrp="1"/>
          </p:cNvSpPr>
          <p:nvPr>
            <p:ph idx="1"/>
          </p:nvPr>
        </p:nvSpPr>
        <p:spPr/>
        <p:txBody>
          <a:bodyPr/>
          <a:lstStyle/>
          <a:p>
            <a:r>
              <a:t>Read and write access to source code, development tools and software libraries should be appropriately managed.</a:t>
            </a:r>
          </a:p>
        </p:txBody>
      </p:sp>
      <p:sp>
        <p:nvSpPr>
          <p:cNvPr id="4" name="Content Placeholder 3"/>
          <p:cNvSpPr>
            <a:spLocks noGrp="1"/>
          </p:cNvSpPr>
          <p:nvPr>
            <p:ph idx="13"/>
          </p:nvPr>
        </p:nvSpPr>
        <p:spPr/>
        <p:txBody>
          <a:bodyPr/>
          <a:lstStyle/>
          <a:p>
            <a:r>
              <a:t>The organization relies on Active Directory for issuance of user accounts, with privileged credentials stored in KeePass accessible only to system administrators, and general accounts uniquely named per user, although no regular access reviews are performed; SBOM maintenance by the product development team supports visibility into software components. Missing information: controls for managing read and write access to source code repositories; governance of development tool access; management of software library access and version control processes.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8.4 Access to source code.</a:t>
            </a:r>
          </a:p>
        </p:txBody>
      </p:sp>
      <p:sp>
        <p:nvSpPr>
          <p:cNvPr id="3" name="Content Placeholder 2"/>
          <p:cNvSpPr>
            <a:spLocks noGrp="1"/>
          </p:cNvSpPr>
          <p:nvPr>
            <p:ph idx="1"/>
          </p:nvPr>
        </p:nvSpPr>
        <p:spPr/>
        <p:txBody>
          <a:bodyPr/>
          <a:lstStyle/>
          <a:p>
            <a:r>
              <a:t>1. More information needed to conclude whether read and write access to source code, development tools and software libraries are appropriately managed and logged.  </a:t>
            </a:r>
          </a:p>
          <a:p>
            <a:r>
              <a:t>   Follow-up questions:  </a:t>
            </a:r>
          </a:p>
          <a:p>
            <a:r>
              <a:t>   • Which system or repository is used to store and control source code?  </a:t>
            </a:r>
          </a:p>
          <a:p>
            <a:r>
              <a:t>   • How are read and write permissions granted, reviewed and revoked?  </a:t>
            </a:r>
          </a:p>
          <a:p>
            <a:r>
              <a:t>   • Are access activities and changes to source code logged and audited?  </a:t>
            </a:r>
          </a:p>
          <a:p>
            <a:r>
              <a:t>   • Are change-control procedures and authorizations applied before code updates?</a:t>
            </a:r>
          </a:p>
        </p:txBody>
      </p:sp>
      <p:sp>
        <p:nvSpPr>
          <p:cNvPr id="4" name="Text Placeholder 3"/>
          <p:cNvSpPr>
            <a:spLocks noGrp="1"/>
          </p:cNvSpPr>
          <p:nvPr>
            <p:ph type="body" idx="13" sz="quarter"/>
          </p:nvPr>
        </p:nvSpPr>
        <p:spPr/>
        <p:txBody>
          <a:bodyPr/>
          <a:lstStyle/>
          <a:p>
            <a:r>
              <a:t>No specific risks - more infortmation needed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8.5 Secure authentication.</a:t>
            </a:r>
          </a:p>
        </p:txBody>
      </p:sp>
      <p:sp>
        <p:nvSpPr>
          <p:cNvPr id="3" name="Content Placeholder 2"/>
          <p:cNvSpPr>
            <a:spLocks noGrp="1"/>
          </p:cNvSpPr>
          <p:nvPr>
            <p:ph idx="1"/>
          </p:nvPr>
        </p:nvSpPr>
        <p:spPr/>
        <p:txBody>
          <a:bodyPr/>
          <a:lstStyle/>
          <a:p>
            <a:r>
              <a:t>Secure authentication technologies and procedures should be implemented based on information access restrictions and the topic-specific policy on access control.</a:t>
            </a:r>
          </a:p>
        </p:txBody>
      </p:sp>
      <p:sp>
        <p:nvSpPr>
          <p:cNvPr id="4" name="Content Placeholder 3"/>
          <p:cNvSpPr>
            <a:spLocks noGrp="1"/>
          </p:cNvSpPr>
          <p:nvPr>
            <p:ph idx="13"/>
          </p:nvPr>
        </p:nvSpPr>
        <p:spPr/>
        <p:txBody>
          <a:bodyPr/>
          <a:lstStyle/>
          <a:p>
            <a:r>
              <a:t>Active Directory is used to provision named general user accounts for network access, while credentials for privileged accounts are stored centrally in a KeePass tool accessible only to system administrators. The IT infrastructure is managed at group level and operational technology locally, with incident response split between group and local functions. Event monitoring is handled by the SOC team, and vulnerability management including scanning, rating and remediation follows defined timelines. Missing information: details on authentication mechanisms such as multi-factor authentication, password complexity and rotation policies, secure authentication procedure documentation, alignment with access-control policy and periodic credential reviews.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8.5 Secure authentication.</a:t>
            </a:r>
          </a:p>
        </p:txBody>
      </p:sp>
      <p:sp>
        <p:nvSpPr>
          <p:cNvPr id="3" name="Content Placeholder 2"/>
          <p:cNvSpPr>
            <a:spLocks noGrp="1"/>
          </p:cNvSpPr>
          <p:nvPr>
            <p:ph idx="1"/>
          </p:nvPr>
        </p:nvSpPr>
        <p:spPr/>
        <p:txBody>
          <a:bodyPr/>
          <a:lstStyle/>
          <a:p>
            <a:r>
              <a:t>1. More information needed to conclude whether secure authentication technologies and procedures (e.g. multi-factor authentication, account lockout after failed attempts, protection against brute-force, secure transmission of credentials, log-on notices) have been implemented as required by 8.5.  </a:t>
            </a:r>
          </a:p>
          <a:p>
            <a:r>
              <a:t>   Follow-up questions:  </a:t>
            </a:r>
          </a:p>
          <a:p>
            <a:r>
              <a:t>   • Is multi-factor authentication enforced for general and privileged accounts?  </a:t>
            </a:r>
          </a:p>
          <a:p>
            <a:r>
              <a:t>   • What mechanisms protect against brute-force login attempts (lockouts, CAPTCHA, alerts)?  </a:t>
            </a:r>
          </a:p>
          <a:p>
            <a:r>
              <a:t>   • How is authentication information transmitted and logged (encryption, log-on notices, previous login details)?</a:t>
            </a:r>
          </a:p>
        </p:txBody>
      </p:sp>
      <p:sp>
        <p:nvSpPr>
          <p:cNvPr id="4" name="Text Placeholder 3"/>
          <p:cNvSpPr>
            <a:spLocks noGrp="1"/>
          </p:cNvSpPr>
          <p:nvPr>
            <p:ph type="body" idx="13" sz="quarter"/>
          </p:nvPr>
        </p:nvSpPr>
        <p:spPr/>
        <p:txBody>
          <a:bodyPr/>
          <a:lstStyle/>
          <a:p>
            <a:r>
              <a:t>No specific risks – more information needed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5.15 Access control.</a:t>
            </a:r>
          </a:p>
        </p:txBody>
      </p:sp>
      <p:sp>
        <p:nvSpPr>
          <p:cNvPr id="3" name="Content Placeholder 2"/>
          <p:cNvSpPr>
            <a:spLocks noGrp="1"/>
          </p:cNvSpPr>
          <p:nvPr>
            <p:ph idx="1"/>
          </p:nvPr>
        </p:nvSpPr>
        <p:spPr/>
        <p:txBody>
          <a:bodyPr/>
          <a:lstStyle/>
          <a:p>
            <a:r>
              <a:t>Rules to control physical and logical access to information and other associated assets should be established and implemented based on business and information security requirements.</a:t>
            </a:r>
          </a:p>
        </p:txBody>
      </p:sp>
      <p:sp>
        <p:nvSpPr>
          <p:cNvPr id="4" name="Content Placeholder 3"/>
          <p:cNvSpPr>
            <a:spLocks noGrp="1"/>
          </p:cNvSpPr>
          <p:nvPr>
            <p:ph idx="13"/>
          </p:nvPr>
        </p:nvSpPr>
        <p:spPr/>
        <p:txBody>
          <a:bodyPr/>
          <a:lstStyle/>
          <a:p>
            <a:r>
              <a:t>Active Directory is used to manage general logical access with uniquely named accounts issued to each user, while credentials for privileged accounts are securely stored in the Keepass tool and accessible only to system administrators. Event monitoring is implemented and managed by the SOC team to detect and respond to access-related activities. Access provisioning follows a centralized governance model under head-office cybersecurity oversight, with local teams handling operational controls. However, no formal access review process has been performed. Missing information: defined rules for physical and logical access control based on business and information security requirements, documented procedures for access reviews and physical access measures.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5.15 Access control.</a:t>
            </a:r>
          </a:p>
        </p:txBody>
      </p:sp>
      <p:sp>
        <p:nvSpPr>
          <p:cNvPr id="3" name="Content Placeholder 2"/>
          <p:cNvSpPr>
            <a:spLocks noGrp="1"/>
          </p:cNvSpPr>
          <p:nvPr>
            <p:ph idx="1"/>
          </p:nvPr>
        </p:nvSpPr>
        <p:spPr/>
        <p:txBody>
          <a:bodyPr/>
          <a:lstStyle/>
          <a:p>
            <a:r>
              <a:t>1. Observation: Access rights reviews are not performed. The absence of any periodic review of Active Directory or privileged account entitlements indicates non-compliance with the requirement for managing and reviewing access rights (see 5.15, 5.18).  </a:t>
            </a:r>
          </a:p>
          <a:p>
            <a:r>
              <a:t>2. More information needed to conclude. Please provide the documented access control policy (scope, roles, approval workflows, segregation of duties) and evidence of its communication to relevant stakeholders.</a:t>
            </a:r>
          </a:p>
        </p:txBody>
      </p:sp>
      <p:sp>
        <p:nvSpPr>
          <p:cNvPr id="4" name="Text Placeholder 3"/>
          <p:cNvSpPr>
            <a:spLocks noGrp="1"/>
          </p:cNvSpPr>
          <p:nvPr>
            <p:ph type="body" idx="13" sz="quarter"/>
          </p:nvPr>
        </p:nvSpPr>
        <p:spPr/>
        <p:txBody>
          <a:bodyPr/>
          <a:lstStyle/>
          <a:p>
            <a:r>
              <a:t>1. Risk Statement: Without periodic reviews of Active Directory and privileged account entitlements, outdated or excessive permissions may persist, enabling unauthorized or inappropriate access. This could lead to data exfiltration, unauthorized modifications, or system disruptions, undermining the confidentiality, integrity, and availability of critical information assets. By failing to align access rights with current business needs and security requirements, the organization increases its exposure to insider threats and external attacks, potentially resulting in regulatory non-compliance, reputational damage, and financial loss.</a:t>
            </a:r>
          </a:p>
          <a:p/>
          <a:p>
            <a:r>
              <a:t>2. No specific risks - more information needed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5.16 Identity management.</a:t>
            </a:r>
          </a:p>
        </p:txBody>
      </p:sp>
      <p:sp>
        <p:nvSpPr>
          <p:cNvPr id="3" name="Content Placeholder 2"/>
          <p:cNvSpPr>
            <a:spLocks noGrp="1"/>
          </p:cNvSpPr>
          <p:nvPr>
            <p:ph idx="1"/>
          </p:nvPr>
        </p:nvSpPr>
        <p:spPr/>
        <p:txBody>
          <a:bodyPr/>
          <a:lstStyle/>
          <a:p>
            <a:r>
              <a:t>The full life cycle of identities should be managed.</a:t>
            </a:r>
          </a:p>
        </p:txBody>
      </p:sp>
      <p:sp>
        <p:nvSpPr>
          <p:cNvPr id="4" name="Content Placeholder 3"/>
          <p:cNvSpPr>
            <a:spLocks noGrp="1"/>
          </p:cNvSpPr>
          <p:nvPr>
            <p:ph idx="13"/>
          </p:nvPr>
        </p:nvSpPr>
        <p:spPr/>
        <p:txBody>
          <a:bodyPr/>
          <a:lstStyle/>
          <a:p>
            <a:r>
              <a:t>General network access is managed through an Active Directory in which unique non-privileged accounts are created for each user, while credentials for privileged accounts are securely stored in a KeePass repository accessible only to system administrators; however, periodic access reviews are not conducted. Missing information: there are no details on identity provisioning and deprovisioning processes, authentication methods, lifecycle transition controls such as role changes or revocations, onboarding and offboarding procedures, or enforcement of full identity life-cycle management policies.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5.16 Identity management.</a:t>
            </a:r>
          </a:p>
        </p:txBody>
      </p:sp>
      <p:sp>
        <p:nvSpPr>
          <p:cNvPr id="3" name="Content Placeholder 2"/>
          <p:cNvSpPr>
            <a:spLocks noGrp="1"/>
          </p:cNvSpPr>
          <p:nvPr>
            <p:ph idx="1"/>
          </p:nvPr>
        </p:nvSpPr>
        <p:spPr/>
        <p:txBody>
          <a:bodyPr/>
          <a:lstStyle/>
          <a:p>
            <a:r>
              <a:t>1. Observation: Credentials for privileged accounts are stored centrally in a KeePass tool and are accessible by multiple system administrators, indicating shared privileged identities without mention of dedicated approval or documentation.  </a:t>
            </a:r>
          </a:p>
          <a:p>
            <a:r>
              <a:t>2. Observation: Access reviews are not performed, so there is no periodic validation of user identities or assignment of access rights.  </a:t>
            </a:r>
          </a:p>
          <a:p>
            <a:r>
              <a:t>3. More information needed to conclude on the timely disabling or removal of identities no longer required. Follow-up: What processes exist for deprovisioning accounts when users leave or change roles?  </a:t>
            </a:r>
          </a:p>
          <a:p>
            <a:r>
              <a:t>4. More information needed to conclude on records of identity lifecycle events. Follow-up: Are creation, modification, disabling and deletion of identities logged and reviewed?</a:t>
            </a:r>
          </a:p>
        </p:txBody>
      </p:sp>
      <p:sp>
        <p:nvSpPr>
          <p:cNvPr id="4" name="Text Placeholder 3"/>
          <p:cNvSpPr>
            <a:spLocks noGrp="1"/>
          </p:cNvSpPr>
          <p:nvPr>
            <p:ph type="body" idx="13" sz="quarter"/>
          </p:nvPr>
        </p:nvSpPr>
        <p:spPr/>
        <p:txBody>
          <a:bodyPr/>
          <a:lstStyle/>
          <a:p>
            <a:r>
              <a:t>1. If privileged account credentials are stored in a shared KeePass repository and accessible by multiple administrators without documented approval, then unauthorized or inappropriate use of these credentials may occur, leading to untraceable administrative actions, increased risk of configuration errors or malicious changes, and potential data breaches. This lack of individual accountability undermines the principle of least privilege and may result in non-compliance with identity management policies and difficulty in forensic investigations.</a:t>
            </a:r>
          </a:p>
          <a:p/>
          <a:p>
            <a:r>
              <a:t>2. If access reviews are not performed periodically to validate user identities and entitlements, then outdated or unnecessary privileges may accumulate, leading to excessive or inappropriate access rights. This increases the risk of unauthorized data exposure, insider misuse, or privilege creep. Without regular review, misalignments between actual user needs and assigned rights remain undetected, undermining the organization's security posture and potentially causing regulatory non-compliance and operational disruptions.</a:t>
            </a:r>
          </a:p>
          <a:p/>
          <a:p>
            <a:r>
              <a:t>3. No specific risks - more infortmation needed</a:t>
            </a:r>
          </a:p>
          <a:p/>
          <a:p>
            <a:r>
              <a:t>4. No specific risks - more infortmation needed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5.17 Authentication information.</a:t>
            </a:r>
          </a:p>
        </p:txBody>
      </p:sp>
      <p:sp>
        <p:nvSpPr>
          <p:cNvPr id="3" name="Content Placeholder 2"/>
          <p:cNvSpPr>
            <a:spLocks noGrp="1"/>
          </p:cNvSpPr>
          <p:nvPr>
            <p:ph idx="1"/>
          </p:nvPr>
        </p:nvSpPr>
        <p:spPr/>
        <p:txBody>
          <a:bodyPr/>
          <a:lstStyle/>
          <a:p>
            <a:r>
              <a:t>Allocation and management of authentication information should be controlled by a management process, including advising personnel on appropriate handling of authentication information.</a:t>
            </a:r>
          </a:p>
        </p:txBody>
      </p:sp>
      <p:sp>
        <p:nvSpPr>
          <p:cNvPr id="4" name="Content Placeholder 3"/>
          <p:cNvSpPr>
            <a:spLocks noGrp="1"/>
          </p:cNvSpPr>
          <p:nvPr>
            <p:ph idx="13"/>
          </p:nvPr>
        </p:nvSpPr>
        <p:spPr/>
        <p:txBody>
          <a:bodyPr/>
          <a:lstStyle/>
          <a:p>
            <a:r>
              <a:t>General user accounts are managed centrally via Active Directory, with individual, named accounts issued to each user, while privileged credentials are stored in KeePass and are accessible solely by system administrators. Authentication infrastructure is governed by the group’s IT team under the oversight of the head office, and authentication events are monitored by the SOC team. Missing information: Documentation of a formal management process for the allocation and handling of authentication information, personnel guidance on appropriate handling of credentials, and evidence of periodic access reviews.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5.17 Authentication information.</a:t>
            </a:r>
          </a:p>
        </p:txBody>
      </p:sp>
      <p:sp>
        <p:nvSpPr>
          <p:cNvPr id="3" name="Content Placeholder 2"/>
          <p:cNvSpPr>
            <a:spLocks noGrp="1"/>
          </p:cNvSpPr>
          <p:nvPr>
            <p:ph idx="1"/>
          </p:nvPr>
        </p:nvSpPr>
        <p:spPr/>
        <p:txBody>
          <a:bodyPr/>
          <a:lstStyle/>
          <a:p>
            <a:r>
              <a:t>1. Observation: “Access reviews are not performed.”  </a:t>
            </a:r>
          </a:p>
          <a:p>
            <a:r>
              <a:t>   This indicates the allocation and ongoing management of authentication information lacks periodic validation of user access rights.  </a:t>
            </a:r>
          </a:p>
          <a:p/>
          <a:p>
            <a:r>
              <a:t>2. More information needed to conclude:  </a:t>
            </a:r>
          </a:p>
          <a:p>
            <a:r>
              <a:t>   Notes do not specify how personal or temporary authentication information is generated (non-guessable, unique), transmitted securely, changed at first use, or acknowledged by users. We also lack detail on identity verification procedures before issuing credentials and on record-keeping of authentication events.  </a:t>
            </a:r>
          </a:p>
          <a:p>
            <a:r>
              <a:t>   Follow-up questions:  </a:t>
            </a:r>
          </a:p>
          <a:p>
            <a:r>
              <a:t>   a) What processes ensure default or vendor-supplied credentials are changed immediately after installation?  </a:t>
            </a:r>
          </a:p>
          <a:p>
            <a:r>
              <a:t>   b) How are users verified prior to issuing new or replacement credentials?  </a:t>
            </a:r>
          </a:p>
          <a:p>
            <a:r>
              <a:t>   c) How and where are allocation events logged and protected?</a:t>
            </a:r>
          </a:p>
        </p:txBody>
      </p:sp>
      <p:sp>
        <p:nvSpPr>
          <p:cNvPr id="4" name="Text Placeholder 3"/>
          <p:cNvSpPr>
            <a:spLocks noGrp="1"/>
          </p:cNvSpPr>
          <p:nvPr>
            <p:ph type="body" idx="13" sz="quarter"/>
          </p:nvPr>
        </p:nvSpPr>
        <p:spPr/>
        <p:txBody>
          <a:bodyPr/>
          <a:lstStyle/>
          <a:p>
            <a:r>
              <a:t>Risk 1:</a:t>
            </a:r>
          </a:p>
          <a:p>
            <a:r>
              <a:t>Due to the absence of periodic access reviews, user access rights are not validated against role requirements, which may allow former employees or compromised accounts to retain privileges. This increases the likelihood of unauthorized data access, manipulation or disclosure, leading to potential regulatory non-compliance, reputational damage, and operational disruption.</a:t>
            </a:r>
          </a:p>
          <a:p/>
          <a:p>
            <a:r>
              <a:t>Risk 2:</a:t>
            </a:r>
          </a:p>
          <a:p>
            <a:r>
              <a:t>No specific risks - more infortmation needed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5.18 Access rights.</a:t>
            </a:r>
          </a:p>
        </p:txBody>
      </p:sp>
      <p:sp>
        <p:nvSpPr>
          <p:cNvPr id="3" name="Content Placeholder 2"/>
          <p:cNvSpPr>
            <a:spLocks noGrp="1"/>
          </p:cNvSpPr>
          <p:nvPr>
            <p:ph idx="1"/>
          </p:nvPr>
        </p:nvSpPr>
        <p:spPr/>
        <p:txBody>
          <a:bodyPr/>
          <a:lstStyle/>
          <a:p>
            <a:r>
              <a:t>Access rights to information and other associated assets should be provisioned, reviewed, modified and removed in accordance with the organization’s topic-specific policy on and rules for access control.</a:t>
            </a:r>
          </a:p>
        </p:txBody>
      </p:sp>
      <p:sp>
        <p:nvSpPr>
          <p:cNvPr id="4" name="Content Placeholder 3"/>
          <p:cNvSpPr>
            <a:spLocks noGrp="1"/>
          </p:cNvSpPr>
          <p:nvPr>
            <p:ph idx="13"/>
          </p:nvPr>
        </p:nvSpPr>
        <p:spPr/>
        <p:txBody>
          <a:bodyPr/>
          <a:lstStyle/>
          <a:p>
            <a:r>
              <a:t>Access rights are provisioned centrally through Active Directory for general users, with individual non-privileged accounts named and issued per person, and privileged credentials stored in the KeePass tool accessible only to system administrators. The group’s IT infrastructure team manages network access, while local teams implement risk mitigation measures in their operational technology environments. No periodic access reviews are performed, and immutable backups have not been adopted. Missing information: documented procedures for modifying and removing access rights, evidence of formal review and approval processes aligned with the organization’s access control policy, and records demonstrating that access changes follow defined rules.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5.18 Access rights.</a:t>
            </a:r>
          </a:p>
        </p:txBody>
      </p:sp>
      <p:sp>
        <p:nvSpPr>
          <p:cNvPr id="3" name="Content Placeholder 2"/>
          <p:cNvSpPr>
            <a:spLocks noGrp="1"/>
          </p:cNvSpPr>
          <p:nvPr>
            <p:ph idx="1"/>
          </p:nvPr>
        </p:nvSpPr>
        <p:spPr/>
        <p:txBody>
          <a:bodyPr/>
          <a:lstStyle/>
          <a:p>
            <a:r>
              <a:t>1. Observation: Access reviews are not performed.  </a:t>
            </a:r>
          </a:p>
          <a:p>
            <a:r>
              <a:t>   Follow-up question: Have regular reviews of physical and logical access rights been defined and executed? Please provide the latest review schedule and evidence of completion.</a:t>
            </a:r>
          </a:p>
          <a:p/>
          <a:p>
            <a:r>
              <a:t>2. More information needed to conclude on provisioning and revocation processes.  </a:t>
            </a:r>
          </a:p>
          <a:p>
            <a:r>
              <a:t>   Follow-up question: What procedures and approval workflows govern the provisioning, modification and revocation of user access rights? Please share the documented process and sample approval records.</a:t>
            </a:r>
          </a:p>
          <a:p/>
          <a:p>
            <a:r>
              <a:t>3. More information needed to conclude on removal of access upon role change or termination.  </a:t>
            </a:r>
          </a:p>
          <a:p>
            <a:r>
              <a:t>   Follow-up question: How does the organization ensure timely removal or adjustment of access rights when employees change roles or leave? Provide the process and recent execution evidence.</a:t>
            </a:r>
          </a:p>
        </p:txBody>
      </p:sp>
      <p:sp>
        <p:nvSpPr>
          <p:cNvPr id="4" name="Text Placeholder 3"/>
          <p:cNvSpPr>
            <a:spLocks noGrp="1"/>
          </p:cNvSpPr>
          <p:nvPr>
            <p:ph type="body" idx="13" sz="quarter"/>
          </p:nvPr>
        </p:nvSpPr>
        <p:spPr/>
        <p:txBody>
          <a:bodyPr/>
          <a:lstStyle/>
          <a:p>
            <a:r>
              <a:t>Finding 1 Risk: Without regular reviews of physical and logical access rights, orphaned or excessive privileges may accumulate, increasing the likelihood that unauthorized users can access sensitive systems or data. This can lead to data breaches, financial loss, regulatory non-compliance, and damage to the organization’s reputation. Regular access reviews are foundational to upholding least-privilege principles and ensuring that only authorized personnel retain appropriate access. Failure to perform these reviews undermines the organization’s ability to detect and revoke unnecessary privileges promptly, exposing critical assets to misuse or compromise.</a:t>
            </a:r>
          </a:p>
          <a:p/>
          <a:p>
            <a:r>
              <a:t>Finding 2 Risk: No specific risks – more information needed</a:t>
            </a:r>
          </a:p>
          <a:p/>
          <a:p>
            <a:r>
              <a:t>Finding 3 Risk: No specific risks – more information needed</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NTAINEDIMAGEPATH" val="C:\Users\rdeveikis\AppData\Local\Templafy\AddIns\PowerPointVsto\SRcircuitboard.p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118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Aptos</vt:lpstr>
      <vt:lpstr>Arial</vt:lpstr>
      <vt:lpstr>Calibri</vt:lpstr>
      <vt:lpstr>Calibri Light</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Deveikis, Rokas</dc:creator>
  <cp:lastModifiedBy>Deveikis, Rokas</cp:lastModifiedBy>
  <cp:revision>13</cp:revision>
  <dcterms:created xsi:type="dcterms:W3CDTF">2025-05-27T06:30:38Z</dcterms:created>
  <dcterms:modified xsi:type="dcterms:W3CDTF">2025-07-20T10:28:15Z</dcterms:modified>
</cp:coreProperties>
</file>