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6" autoAdjust="0"/>
    <p:restoredTop sz="94660"/>
  </p:normalViewPr>
  <p:slideViewPr>
    <p:cSldViewPr snapToGrid="0">
      <p:cViewPr varScale="1">
        <p:scale>
          <a:sx n="67" d="100"/>
          <a:sy n="67" d="100"/>
        </p:scale>
        <p:origin x="2842" y="67"/>
      </p:cViewPr>
      <p:guideLst/>
    </p:cSldViewPr>
  </p:slideViewPr>
  <p:notesTextViewPr>
    <p:cViewPr>
      <p:scale>
        <a:sx n="1" d="1"/>
        <a:sy n="1" d="1"/>
      </p:scale>
      <p:origin x="0" y="0"/>
    </p:cViewPr>
  </p:notesTextViewPr>
  <p:notesViewPr>
    <p:cSldViewPr snapToGrid="0">
      <p:cViewPr varScale="1">
        <p:scale>
          <a:sx n="64" d="100"/>
          <a:sy n="64" d="100"/>
        </p:scale>
        <p:origin x="4308" y="9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020D-F810-4842-86C4-360402F8F4EC}" type="datetimeFigureOut">
              <a:rPr lang="en-CH" smtClean="0"/>
              <a:t>20/07/2025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D8088-CEB7-42AA-B7E2-731236D8D4B5}" type="slidenum">
              <a:rPr lang="en-CH" smtClean="0"/>
              <a:t>‹#›</a:t>
            </a:fld>
            <a:endParaRPr lang="en-CH"/>
          </a:p>
        </p:txBody>
      </p:sp>
    </p:spTree>
    <p:extLst>
      <p:ext uri="{BB962C8B-B14F-4D97-AF65-F5344CB8AC3E}">
        <p14:creationId xmlns:p14="http://schemas.microsoft.com/office/powerpoint/2010/main" val="321585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8720666" cy="895983"/>
          </a:xfrm>
          <a:prstGeom prst="rect">
            <a:avLst/>
          </a:prstGeom>
          <a:ln>
            <a:noFill/>
          </a:ln>
        </p:spPr>
        <p:txBody>
          <a:bodyPr anchor="b" anchorCtr="0">
            <a:noAutofit/>
          </a:bodyPr>
          <a:lstStyle>
            <a:lvl1pPr algn="l">
              <a:lnSpc>
                <a:spcPts val="3200"/>
              </a:lnSpc>
              <a:defRPr sz="3200" b="0">
                <a:solidFill>
                  <a:schemeClr val="accent6"/>
                </a:solidFill>
                <a:latin typeface="Aptos" panose="020B0004020202020204" pitchFamily="34" charset="0"/>
                <a:ea typeface="Open Sans" panose="020B0606030504020204" pitchFamily="34" charset="0"/>
                <a:cs typeface="Aptos" panose="020B0004020202020204" pitchFamily="34" charset="0"/>
              </a:defRPr>
            </a:lvl1pPr>
          </a:lstStyle>
          <a:p>
            <a:r>
              <a:rPr lang="en-US" noProof="0" dirty="0"/>
              <a:t>Click to edit Master title style</a:t>
            </a:r>
          </a:p>
        </p:txBody>
      </p:sp>
      <p:pic>
        <p:nvPicPr>
          <p:cNvPr id="2" name="Picture Placeholder 3">
            <a:extLst>
              <a:ext uri="{FF2B5EF4-FFF2-40B4-BE49-F238E27FC236}">
                <a16:creationId xmlns:a16="http://schemas.microsoft.com/office/drawing/2014/main" id="{43CEE8E8-AC06-B31A-74D4-0C835B6AA57A}"/>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3690697" y="775808"/>
            <a:ext cx="4810605" cy="4810605"/>
          </a:xfrm>
          <a:prstGeom prst="rect">
            <a:avLst/>
          </a:prstGeom>
        </p:spPr>
      </p:pic>
      <p:sp>
        <p:nvSpPr>
          <p:cNvPr id="4" name="Text Placeholder 3">
            <a:extLst>
              <a:ext uri="{FF2B5EF4-FFF2-40B4-BE49-F238E27FC236}">
                <a16:creationId xmlns:a16="http://schemas.microsoft.com/office/drawing/2014/main" id="{9DEE80D8-255A-41D9-E2A3-9991B7D4EB8B}"/>
              </a:ext>
            </a:extLst>
          </p:cNvPr>
          <p:cNvSpPr>
            <a:spLocks noGrp="1"/>
          </p:cNvSpPr>
          <p:nvPr>
            <p:ph type="body" sz="quarter" idx="10"/>
          </p:nvPr>
        </p:nvSpPr>
        <p:spPr>
          <a:xfrm>
            <a:off x="457200" y="6242050"/>
            <a:ext cx="8720138" cy="441325"/>
          </a:xfrm>
        </p:spPr>
        <p:txBody>
          <a:bodyPr>
            <a:normAutofit/>
          </a:bodyPr>
          <a:lstStyle>
            <a:lvl1pPr marL="0" indent="0">
              <a:buNone/>
              <a:defRPr sz="1800">
                <a:latin typeface="Aptos" panose="020B0004020202020204" pitchFamily="34" charset="0"/>
              </a:defRPr>
            </a:lvl1pPr>
            <a:lvl2pPr marL="457200" indent="0">
              <a:buNone/>
              <a:defRPr/>
            </a:lvl2pPr>
          </a:lstStyle>
          <a:p>
            <a:pPr lvl="0"/>
            <a:r>
              <a:rPr lang="en-US" dirty="0"/>
              <a:t>Click to edit Master text styles</a:t>
            </a:r>
          </a:p>
        </p:txBody>
      </p:sp>
    </p:spTree>
    <p:extLst>
      <p:ext uri="{BB962C8B-B14F-4D97-AF65-F5344CB8AC3E}">
        <p14:creationId xmlns:p14="http://schemas.microsoft.com/office/powerpoint/2010/main" val="357183040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q&amp;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196" y="1324249"/>
            <a:ext cx="10515599" cy="3141428"/>
          </a:xfrm>
          <a:solidFill>
            <a:schemeClr val="bg1">
              <a:lumMod val="95000"/>
            </a:schemeClr>
          </a:solidFill>
        </p:spPr>
        <p:txBody>
          <a:bodyPr>
            <a:normAutofit/>
          </a:bodyPr>
          <a:lstStyle>
            <a:lvl1pPr marL="0" indent="0">
              <a:spcBef>
                <a:spcPts val="0"/>
              </a:spcBef>
              <a:buNone/>
              <a:defRPr sz="1100"/>
            </a:lvl1pPr>
          </a:lstStyle>
          <a:p>
            <a:pPr lvl="0"/>
            <a:endParaRPr lang="en-CH" dirty="0"/>
          </a:p>
        </p:txBody>
      </p:sp>
      <p:graphicFrame>
        <p:nvGraphicFramePr>
          <p:cNvPr id="7" name="Table 6">
            <a:extLst>
              <a:ext uri="{FF2B5EF4-FFF2-40B4-BE49-F238E27FC236}">
                <a16:creationId xmlns:a16="http://schemas.microsoft.com/office/drawing/2014/main" id="{AF15F97F-E63F-97BD-37CB-4336CBDFF56E}"/>
              </a:ext>
            </a:extLst>
          </p:cNvPr>
          <p:cNvGraphicFramePr>
            <a:graphicFrameLocks noGrp="1"/>
          </p:cNvGraphicFramePr>
          <p:nvPr userDrawn="1">
            <p:extLst>
              <p:ext uri="{D42A27DB-BD31-4B8C-83A1-F6EECF244321}">
                <p14:modId xmlns:p14="http://schemas.microsoft.com/office/powerpoint/2010/main" val="340749978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
        <p:nvSpPr>
          <p:cNvPr id="6" name="Rectangle 5">
            <a:extLst>
              <a:ext uri="{FF2B5EF4-FFF2-40B4-BE49-F238E27FC236}">
                <a16:creationId xmlns:a16="http://schemas.microsoft.com/office/drawing/2014/main" id="{6A03AA40-A5AA-AD92-26F6-FBA7021D20C1}"/>
              </a:ext>
            </a:extLst>
          </p:cNvPr>
          <p:cNvSpPr/>
          <p:nvPr userDrawn="1"/>
        </p:nvSpPr>
        <p:spPr>
          <a:xfrm>
            <a:off x="838200" y="1039723"/>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ENISA guidelines</a:t>
            </a:r>
            <a:endParaRPr lang="en-CH" sz="1400" dirty="0"/>
          </a:p>
        </p:txBody>
      </p:sp>
      <p:sp>
        <p:nvSpPr>
          <p:cNvPr id="4" name="Content Placeholder 2">
            <a:extLst>
              <a:ext uri="{FF2B5EF4-FFF2-40B4-BE49-F238E27FC236}">
                <a16:creationId xmlns:a16="http://schemas.microsoft.com/office/drawing/2014/main" id="{2F80E5EF-5154-811B-B4E1-D516A5533816}"/>
              </a:ext>
            </a:extLst>
          </p:cNvPr>
          <p:cNvSpPr>
            <a:spLocks noGrp="1"/>
          </p:cNvSpPr>
          <p:nvPr>
            <p:ph idx="13"/>
          </p:nvPr>
        </p:nvSpPr>
        <p:spPr>
          <a:xfrm>
            <a:off x="838196" y="4898137"/>
            <a:ext cx="10515599" cy="1594737"/>
          </a:xfrm>
          <a:solidFill>
            <a:schemeClr val="bg1">
              <a:lumMod val="95000"/>
            </a:schemeClr>
          </a:solidFill>
        </p:spPr>
        <p:txBody>
          <a:bodyPr>
            <a:normAutofit/>
          </a:bodyPr>
          <a:lstStyle>
            <a:lvl1pPr marL="0" indent="0">
              <a:spcBef>
                <a:spcPts val="0"/>
              </a:spcBef>
              <a:buNone/>
              <a:defRPr sz="1100"/>
            </a:lvl1pPr>
          </a:lstStyle>
          <a:p>
            <a:pPr lvl="0"/>
            <a:endParaRPr lang="en-CH" dirty="0"/>
          </a:p>
        </p:txBody>
      </p:sp>
      <p:sp>
        <p:nvSpPr>
          <p:cNvPr id="5" name="Rectangle 4">
            <a:extLst>
              <a:ext uri="{FF2B5EF4-FFF2-40B4-BE49-F238E27FC236}">
                <a16:creationId xmlns:a16="http://schemas.microsoft.com/office/drawing/2014/main" id="{D12DE4B3-C75E-91C8-4562-D5F3AFF5AA40}"/>
              </a:ext>
            </a:extLst>
          </p:cNvPr>
          <p:cNvSpPr/>
          <p:nvPr userDrawn="1"/>
        </p:nvSpPr>
        <p:spPr>
          <a:xfrm>
            <a:off x="838197" y="4632387"/>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Implementation summary</a:t>
            </a:r>
            <a:endParaRPr lang="en-CH" sz="1400" dirty="0"/>
          </a:p>
        </p:txBody>
      </p:sp>
    </p:spTree>
    <p:extLst>
      <p:ext uri="{BB962C8B-B14F-4D97-AF65-F5344CB8AC3E}">
        <p14:creationId xmlns:p14="http://schemas.microsoft.com/office/powerpoint/2010/main" val="114588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serv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200" y="1354920"/>
            <a:ext cx="6251532" cy="4755433"/>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sp>
        <p:nvSpPr>
          <p:cNvPr id="8" name="Date Placeholder 7">
            <a:extLst>
              <a:ext uri="{FF2B5EF4-FFF2-40B4-BE49-F238E27FC236}">
                <a16:creationId xmlns:a16="http://schemas.microsoft.com/office/drawing/2014/main" id="{CCC251E4-6A30-586A-E0CE-60451D3EBC71}"/>
              </a:ext>
            </a:extLst>
          </p:cNvPr>
          <p:cNvSpPr>
            <a:spLocks noGrp="1"/>
          </p:cNvSpPr>
          <p:nvPr>
            <p:ph type="dt" sz="half" idx="10"/>
          </p:nvPr>
        </p:nvSpPr>
        <p:spPr/>
        <p:txBody>
          <a:bodyPr/>
          <a:lstStyle/>
          <a:p>
            <a:fld id="{95DC32B3-4CC6-41D5-9051-FAB97CCC264E}" type="datetimeFigureOut">
              <a:rPr lang="en-CH" smtClean="0"/>
              <a:t>20/07/2025</a:t>
            </a:fld>
            <a:endParaRPr lang="en-CH"/>
          </a:p>
        </p:txBody>
      </p:sp>
      <p:sp>
        <p:nvSpPr>
          <p:cNvPr id="9" name="Footer Placeholder 8">
            <a:extLst>
              <a:ext uri="{FF2B5EF4-FFF2-40B4-BE49-F238E27FC236}">
                <a16:creationId xmlns:a16="http://schemas.microsoft.com/office/drawing/2014/main" id="{3A42BAE8-1696-CB49-2598-549BEEBDF066}"/>
              </a:ext>
            </a:extLst>
          </p:cNvPr>
          <p:cNvSpPr>
            <a:spLocks noGrp="1"/>
          </p:cNvSpPr>
          <p:nvPr>
            <p:ph type="ftr" sz="quarter" idx="11"/>
          </p:nvPr>
        </p:nvSpPr>
        <p:spPr/>
        <p:txBody>
          <a:bodyPr/>
          <a:lstStyle/>
          <a:p>
            <a:endParaRPr lang="en-CH"/>
          </a:p>
        </p:txBody>
      </p:sp>
      <p:sp>
        <p:nvSpPr>
          <p:cNvPr id="10" name="Slide Number Placeholder 9">
            <a:extLst>
              <a:ext uri="{FF2B5EF4-FFF2-40B4-BE49-F238E27FC236}">
                <a16:creationId xmlns:a16="http://schemas.microsoft.com/office/drawing/2014/main" id="{9F142D48-121D-4DDF-B06C-2CDB4FE7ADF8}"/>
              </a:ext>
            </a:extLst>
          </p:cNvPr>
          <p:cNvSpPr>
            <a:spLocks noGrp="1"/>
          </p:cNvSpPr>
          <p:nvPr>
            <p:ph type="sldNum" sz="quarter" idx="12"/>
          </p:nvPr>
        </p:nvSpPr>
        <p:spPr/>
        <p:txBody>
          <a:bodyPr/>
          <a:lstStyle/>
          <a:p>
            <a:fld id="{779C2BE0-65D7-4D0B-8C4D-733698A5A055}" type="slidenum">
              <a:rPr lang="en-CH" smtClean="0"/>
              <a:t>‹#›</a:t>
            </a:fld>
            <a:endParaRPr lang="en-CH"/>
          </a:p>
        </p:txBody>
      </p:sp>
      <p:sp>
        <p:nvSpPr>
          <p:cNvPr id="6" name="Rectangle 5">
            <a:extLst>
              <a:ext uri="{FF2B5EF4-FFF2-40B4-BE49-F238E27FC236}">
                <a16:creationId xmlns:a16="http://schemas.microsoft.com/office/drawing/2014/main" id="{6A03AA40-A5AA-AD92-26F6-FBA7021D20C1}"/>
              </a:ext>
            </a:extLst>
          </p:cNvPr>
          <p:cNvSpPr/>
          <p:nvPr userDrawn="1"/>
        </p:nvSpPr>
        <p:spPr>
          <a:xfrm>
            <a:off x="838200" y="1045586"/>
            <a:ext cx="6251532"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Observations</a:t>
            </a:r>
            <a:endParaRPr lang="en-CH" sz="1400" dirty="0"/>
          </a:p>
        </p:txBody>
      </p:sp>
      <p:sp>
        <p:nvSpPr>
          <p:cNvPr id="11" name="Rectangle 10">
            <a:extLst>
              <a:ext uri="{FF2B5EF4-FFF2-40B4-BE49-F238E27FC236}">
                <a16:creationId xmlns:a16="http://schemas.microsoft.com/office/drawing/2014/main" id="{77C389ED-FAF0-ADB8-CB6D-BE288112DDF8}"/>
              </a:ext>
            </a:extLst>
          </p:cNvPr>
          <p:cNvSpPr/>
          <p:nvPr userDrawn="1"/>
        </p:nvSpPr>
        <p:spPr>
          <a:xfrm>
            <a:off x="7239000" y="1053206"/>
            <a:ext cx="4114800"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Risks</a:t>
            </a:r>
            <a:endParaRPr lang="en-CH" sz="1400" dirty="0"/>
          </a:p>
        </p:txBody>
      </p:sp>
      <p:sp>
        <p:nvSpPr>
          <p:cNvPr id="13" name="Text Placeholder 12">
            <a:extLst>
              <a:ext uri="{FF2B5EF4-FFF2-40B4-BE49-F238E27FC236}">
                <a16:creationId xmlns:a16="http://schemas.microsoft.com/office/drawing/2014/main" id="{C54AA00C-FC56-7582-0AFF-6A3B7B7B378E}"/>
              </a:ext>
            </a:extLst>
          </p:cNvPr>
          <p:cNvSpPr>
            <a:spLocks noGrp="1"/>
          </p:cNvSpPr>
          <p:nvPr>
            <p:ph type="body" sz="quarter" idx="13"/>
          </p:nvPr>
        </p:nvSpPr>
        <p:spPr>
          <a:xfrm>
            <a:off x="7239000" y="1354921"/>
            <a:ext cx="4114800" cy="4755432"/>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graphicFrame>
        <p:nvGraphicFramePr>
          <p:cNvPr id="14" name="Table 13">
            <a:extLst>
              <a:ext uri="{FF2B5EF4-FFF2-40B4-BE49-F238E27FC236}">
                <a16:creationId xmlns:a16="http://schemas.microsoft.com/office/drawing/2014/main" id="{4E43A406-9512-2022-E02D-12F6C9980236}"/>
              </a:ext>
            </a:extLst>
          </p:cNvPr>
          <p:cNvGraphicFramePr>
            <a:graphicFrameLocks noGrp="1"/>
          </p:cNvGraphicFramePr>
          <p:nvPr userDrawn="1">
            <p:extLst>
              <p:ext uri="{D42A27DB-BD31-4B8C-83A1-F6EECF244321}">
                <p14:modId xmlns:p14="http://schemas.microsoft.com/office/powerpoint/2010/main" val="118112061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Tree>
    <p:extLst>
      <p:ext uri="{BB962C8B-B14F-4D97-AF65-F5344CB8AC3E}">
        <p14:creationId xmlns:p14="http://schemas.microsoft.com/office/powerpoint/2010/main" val="19707378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3CD9C-4E05-4D83-0FA9-DFE47837CB96}"/>
              </a:ext>
            </a:extLst>
          </p:cNvPr>
          <p:cNvSpPr>
            <a:spLocks noGrp="1"/>
          </p:cNvSpPr>
          <p:nvPr>
            <p:ph type="title"/>
          </p:nvPr>
        </p:nvSpPr>
        <p:spPr>
          <a:xfrm>
            <a:off x="838200" y="365125"/>
            <a:ext cx="10515600" cy="1325563"/>
          </a:xfrm>
          <a:prstGeom prst="rect">
            <a:avLst/>
          </a:prstGeom>
          <a:ln w="9525" cap="flat" cmpd="sng" algn="ctr">
            <a:solidFill>
              <a:srgbClr val="046A38"/>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F75CD36C-0D70-2CF3-9388-F9CC8AE18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5473052-7195-105A-EA30-E09986F6F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32B3-4CC6-41D5-9051-FAB97CCC264E}" type="datetimeFigureOut">
              <a:rPr lang="en-CH" smtClean="0"/>
              <a:t>20/07/2025</a:t>
            </a:fld>
            <a:endParaRPr lang="en-CH"/>
          </a:p>
        </p:txBody>
      </p:sp>
      <p:sp>
        <p:nvSpPr>
          <p:cNvPr id="5" name="Footer Placeholder 4">
            <a:extLst>
              <a:ext uri="{FF2B5EF4-FFF2-40B4-BE49-F238E27FC236}">
                <a16:creationId xmlns:a16="http://schemas.microsoft.com/office/drawing/2014/main" id="{A90F41E2-ACB3-9AB7-26A1-851B68D5C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64E8CE4-DE9C-A03B-B54D-B991B55CB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C2BE0-65D7-4D0B-8C4D-733698A5A055}" type="slidenum">
              <a:rPr lang="en-CH" smtClean="0"/>
              <a:t>‹#›</a:t>
            </a:fld>
            <a:endParaRPr lang="en-CH"/>
          </a:p>
        </p:txBody>
      </p:sp>
    </p:spTree>
    <p:extLst>
      <p:ext uri="{BB962C8B-B14F-4D97-AF65-F5344CB8AC3E}">
        <p14:creationId xmlns:p14="http://schemas.microsoft.com/office/powerpoint/2010/main" val="41155862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NIS2 asessment</a:t>
            </a:r>
          </a:p>
        </p:txBody>
      </p:sp>
      <p:sp>
        <p:nvSpPr>
          <p:cNvPr id="3" name="Text Placeholder 2"/>
          <p:cNvSpPr>
            <a:spLocks noGrp="1"/>
          </p:cNvSpPr>
          <p:nvPr>
            <p:ph type="body" idx="10" sz="quarter"/>
          </p:nvPr>
        </p:nvSpPr>
        <p:spPr/>
        <p:txBody>
          <a:bodyPr/>
          <a:lstStyle/>
          <a:p>
            <a:r>
              <a:t>Draft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 SUPPLY CHAIN SECURITY POLICY</a:t>
            </a:r>
          </a:p>
        </p:txBody>
      </p:sp>
      <p:sp>
        <p:nvSpPr>
          <p:cNvPr id="3" name="Content Placeholder 2"/>
          <p:cNvSpPr>
            <a:spLocks noGrp="1"/>
          </p:cNvSpPr>
          <p:nvPr>
            <p:ph idx="1"/>
          </p:nvPr>
        </p:nvSpPr>
        <p:spPr/>
        <p:txBody>
          <a:bodyPr/>
          <a:lstStyle/>
          <a:p>
            <a:r>
              <a:t>5.1.1. For the purpose of Article 21(2), point (d) of Directive (EU) 2022/2555, the relevant entities shall establish, implement and apply a supply chain security policy which governs the relations with their direct suppliers and service providers to mitigate the identified risks to the security of network and information systems. In the supply chain security policy, the relevant entities shall identify their role in the supply chain and communicate it to their direct suppliers and service providers. 5.1.2. As part of the supply chain security policy referred to in point 5.1.1, the relevant entities shall lay down criteria to select and contract suppliers and service providers. Those criteria shall include the following: (a) the cybersecurity practices of the suppliers and service providers, including their secure development procedures; (b) the ability of the suppliers and service providers to meet cybersecurity specifications set by the relevant entities; (c) the overall quality and resilience of ICT products and ICT services and the cybersecurity risk-management measures embedded in them, including the risks and classification level of the ICT products and ICT services; (d) the ability of the relevant entities to diversify sources of supply and limit vendor lock-in, where applicable. 5.1.3. When establishing their supply chain security policy, relevant entities shall take into account the results of the coordinated security risk assessments of critical supply chains carried out in accordance with Article 22(1) of Directive (EU) 2022/2555, where applicable. 5.1.4. Based on the supply chain security policy and taking into account the results of the risk assessment carried out in accordance with point 2.1. of this Annex, the relevant entities shall ensure that their contracts with the suppliers and service providers specify, where appropriate through service level agreements, the following, where appropriate: (a) cybersecurity requirements for the suppliers or service providers, including requirements as regards the security in acquisition of ICT services or ICT products set out in point 6.1.; (b) requirements regarding awareness, skills and training and where appropriate certifications, required from the suppliers’ or service providers’ employees; (c) requirements regarding the verification of the background of the suppliers’ and service providers’ employees; (d) an obligation on suppliers and service providers to notify, without undue delay, the relevant entities of incidents that present a risk to the security of the network and information systems of those entities; (e) the right to audit or right to receive audit reports; (f) an obligation on suppliers and service providers to handle vulnerabilities that present a risk to the security of the network and information systems of the relevant entities; (g) requirements regarding subcontracting and, where the relevant entities allow subcontracting, cybersecurity requirements for subcontractors in accordance with the cybersecurity requirements referred to in point (a); (h) obligations on the suppliers and service providers at the termination of the contract, such as retrieval and disposal of the information obtained by the suppliers and service providers in the exercise of their tasks. 5.1.5. The relevant entities shall take into account the elements referred to in point 5.1.2 and 5.1.3. as part of the selection process of new suppliers and service providers, as well as part of the procurement process referred to in point 6.1. 5.1.6. The relevant entities shall review the supply chain security policy and monitor, evaluate and, where necessary, act upon changes in the cybersecurity practices of suppliers and service providers, at planned intervals and when significant changes to operations or risks or significant incidents related to the provision of ICT services or having impact on the security of the ICT products from suppliers and service providers occur. 5.1.7. For the purpose of point 5.1.6., the relevant entities shall: (a) regularly monitor reports on the implementation of the service level agreements, where applicable; (b) review incidents related to ICT products and ICT services from suppliers and service providers; (c) assess the need for unscheduled reviews and document the findings in a comprehensible manner; (d) analyse the risks presented by changes related to ICT products and ICT services from suppliers and service providers and, where appropriate, take mitigating measures in a timely manner. </a:t>
            </a:r>
          </a:p>
        </p:txBody>
      </p:sp>
      <p:sp>
        <p:nvSpPr>
          <p:cNvPr id="4" name="Content Placeholder 3"/>
          <p:cNvSpPr>
            <a:spLocks noGrp="1"/>
          </p:cNvSpPr>
          <p:nvPr>
            <p:ph idx="13"/>
          </p:nvPr>
        </p:nvSpPr>
        <p:spPr/>
        <p:txBody>
          <a:bodyPr/>
          <a:lstStyle/>
          <a:p>
            <a:r>
              <a:t>The entity has centralized cybersecurity governance at head office with site representation, a group-level risk management team conducting assessments and local teams implementing mitigations, split incident response responsibilities between group and local functions, group-managed IT infrastructure and centrally scheduled data backups without immutability, general access managed via Active Directory with privileged credentials stored in KeePass, no regular access reviews, event monitoring by the SOC team, vulnerability management by the Basel IT security team using Tenable Nessus scans performed every two weeks with CVSS-based rating and ServiceNow reporting, remediation timelines of five days for severe, ten for medium and thirty for low risks, monthly vulnerability status reports, internet-connected patch distribution, selected product penetration testing, SBOM maintained by the product development team and public disclosure of vulnerabilities with direct notifications for severe cases. Missing information: establishment and maintenance of a supply chain security policy, supplier selection and contracting criteria, detailed contractual cybersecurity requirements, subcontractor requirements, supplier incident notification and audit clauses, policy review and monitoring of supplier cybersecurity practices.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 SUPPLY CHAIN SECURITY POLICY</a:t>
            </a:r>
          </a:p>
        </p:txBody>
      </p:sp>
      <p:sp>
        <p:nvSpPr>
          <p:cNvPr id="3" name="Content Placeholder 2"/>
          <p:cNvSpPr>
            <a:spLocks noGrp="1"/>
          </p:cNvSpPr>
          <p:nvPr>
            <p:ph idx="1"/>
          </p:nvPr>
        </p:nvSpPr>
        <p:spPr/>
        <p:txBody>
          <a:bodyPr/>
          <a:lstStyle/>
          <a:p>
            <a:r>
              <a:t>Finding 1: More information needed to conclude  </a:t>
            </a:r>
          </a:p>
          <a:p>
            <a:r>
              <a:t>Notes make no reference to a supply chain security policy, supplier selection criteria, contractual cybersecurity clauses or ongoing monitoring of supplier practices as per NIS2 Art. 21(2)(d) and Annex 5.1.  </a:t>
            </a:r>
          </a:p>
          <a:p>
            <a:r>
              <a:t>Follow-up questions:  </a:t>
            </a:r>
          </a:p>
          <a:p>
            <a:r>
              <a:t>• Do you have a documented supply chain security policy?  </a:t>
            </a:r>
          </a:p>
          <a:p>
            <a:r>
              <a:t>• What criteria are used when selecting and contracting suppliers or service providers?  </a:t>
            </a:r>
          </a:p>
          <a:p>
            <a:r>
              <a:t>• Are cybersecurity requirements, incident-notification and audit rights included in supplier contracts?  </a:t>
            </a:r>
          </a:p>
          <a:p>
            <a:r>
              <a:t>• How do you monitor and review supplier cybersecurity performance over time?</a:t>
            </a:r>
          </a:p>
        </p:txBody>
      </p:sp>
      <p:sp>
        <p:nvSpPr>
          <p:cNvPr id="4" name="Text Placeholder 3"/>
          <p:cNvSpPr>
            <a:spLocks noGrp="1"/>
          </p:cNvSpPr>
          <p:nvPr>
            <p:ph type="body" idx="13" sz="quarter"/>
          </p:nvPr>
        </p:nvSpPr>
        <p:spPr/>
        <p:txBody>
          <a:bodyPr/>
          <a:lstStyle/>
          <a:p>
            <a:r>
              <a:t>No specific risks - more infortmation needed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5.2 DIRECTORY OF SUPPLIERS AND SERVICE PROVIDERS</a:t>
            </a:r>
          </a:p>
        </p:txBody>
      </p:sp>
      <p:sp>
        <p:nvSpPr>
          <p:cNvPr id="3" name="Content Placeholder 2"/>
          <p:cNvSpPr>
            <a:spLocks noGrp="1"/>
          </p:cNvSpPr>
          <p:nvPr>
            <p:ph idx="1"/>
          </p:nvPr>
        </p:nvSpPr>
        <p:spPr/>
        <p:txBody>
          <a:bodyPr/>
          <a:lstStyle/>
          <a:p>
            <a:r>
              <a:t>The relevant entities shall maintain and keep up to date a registry of their direct suppliers and service providers, including: (a) contact points for each direct supplier and service provider; (b) a list of ICT products, ICT services and ICT processes provided by the direct supplier or service provider to the relevant entities. </a:t>
            </a:r>
          </a:p>
        </p:txBody>
      </p:sp>
      <p:sp>
        <p:nvSpPr>
          <p:cNvPr id="4" name="Content Placeholder 3"/>
          <p:cNvSpPr>
            <a:spLocks noGrp="1"/>
          </p:cNvSpPr>
          <p:nvPr>
            <p:ph idx="13"/>
          </p:nvPr>
        </p:nvSpPr>
        <p:spPr/>
        <p:txBody>
          <a:bodyPr/>
          <a:lstStyle/>
          <a:p>
            <a:r>
              <a:t>The provided notes do not address the maintenance or update of a registry of direct suppliers and service providers. Missing information: evidence of a registry listing each supplier and service provider, designated contact points for each supplier and service provider, and a detailed enumeration of the ICT products, services and processes supplied to the entity.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5.2 DIRECTORY OF SUPPLIERS AND SERVICE PROVIDERS</a:t>
            </a:r>
          </a:p>
        </p:txBody>
      </p:sp>
      <p:sp>
        <p:nvSpPr>
          <p:cNvPr id="3" name="Content Placeholder 2"/>
          <p:cNvSpPr>
            <a:spLocks noGrp="1"/>
          </p:cNvSpPr>
          <p:nvPr>
            <p:ph idx="1"/>
          </p:nvPr>
        </p:nvSpPr>
        <p:spPr/>
        <p:txBody>
          <a:bodyPr/>
          <a:lstStyle/>
          <a:p>
            <a:r>
              <a:t>1. Observation: No information in the notes about a maintained registry of direct suppliers and service providers, including contact points or lists of ICT products/services/processes.  </a:t>
            </a:r>
          </a:p>
          <a:p>
            <a:r>
              <a:t>   More information needed to conclude.  </a:t>
            </a:r>
          </a:p>
          <a:p>
            <a:r>
              <a:t>   Follow-up question: Please provide evidence of your registry of direct suppliers and service providers, with contact points and their associated ICT products, services, and processes.</a:t>
            </a:r>
          </a:p>
        </p:txBody>
      </p:sp>
      <p:sp>
        <p:nvSpPr>
          <p:cNvPr id="4" name="Text Placeholder 3"/>
          <p:cNvSpPr>
            <a:spLocks noGrp="1"/>
          </p:cNvSpPr>
          <p:nvPr>
            <p:ph type="body" idx="13" sz="quarter"/>
          </p:nvPr>
        </p:nvSpPr>
        <p:spPr/>
        <p:txBody>
          <a:bodyPr/>
          <a:lstStyle/>
          <a:p>
            <a:r>
              <a:t>No specific risks - more information needed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6.10 VULNERABILITY HANDLING AND DISCLOSURE</a:t>
            </a:r>
          </a:p>
        </p:txBody>
      </p:sp>
      <p:sp>
        <p:nvSpPr>
          <p:cNvPr id="3" name="Content Placeholder 2"/>
          <p:cNvSpPr>
            <a:spLocks noGrp="1"/>
          </p:cNvSpPr>
          <p:nvPr>
            <p:ph idx="1"/>
          </p:nvPr>
        </p:nvSpPr>
        <p:spPr/>
        <p:txBody>
          <a:bodyPr/>
          <a:lstStyle/>
          <a:p>
            <a:r>
              <a:t>6.10.1. The relevant entities shall obtain information about technical vulnerabilities in their network and information systems, evaluate their exposure to such vulnerabilities and take appropriate measures to manage the vulnerabilities. 6.10.2. For the purpose of point 6.10.1., the relevant entities shall: (a) monitor information about vulnerabilities through appropriate channels, such as announcements of CSIRTs, competent authorities or information provided by suppliers or service providers; (b) perform, where appropriate, vulnerability scans and record evidence of the results of the scans, at planned intervals; (c) address, without undue delay, vulnerabilities identified by the relevant entities as critical to their operations; (d) ensure that their vulnerability handling is compatible with their change management, security patch management, risk management and incident management procedures; (e) lay down a procedure for disclosing vulnerabilities in accordance with the applicable national coordinated vulnerability disclosure policy. 6.10.3. When justified by the potential impact of the vulnerability, the relevant entities shall create and implement a plan to mitigate the vulnerability. In other cases, the relevant entities shall document and substantiate the reason why the vulnerability does not require remediation. 6.10.4. The relevant entities shall review and, where appropriate, update at planned intervals the channels they use for monitoring vulnerability information. </a:t>
            </a:r>
          </a:p>
        </p:txBody>
      </p:sp>
      <p:sp>
        <p:nvSpPr>
          <p:cNvPr id="4" name="Content Placeholder 3"/>
          <p:cNvSpPr>
            <a:spLocks noGrp="1"/>
          </p:cNvSpPr>
          <p:nvPr>
            <p:ph idx="13"/>
          </p:nvPr>
        </p:nvSpPr>
        <p:spPr/>
        <p:txBody>
          <a:bodyPr/>
          <a:lstStyle/>
          <a:p>
            <a:r>
              <a:t>The IT security team located in Basel performs organization-wide vulnerability scanning every two weeks using Tenable Nessus and records the results in the ServiceNow platform, rating detected vulnerabilities based on CVSS scores and producing monthly status reports. Remediation SLAs require that severe vulnerabilities be addressed within five days, medium within ten days and low within thirty days, with patches distributed via periodic internet-connected product updates. Selected products undergo penetration testing rated under an internal methodology and a software bill of materials is maintained by the product development team. Public vulnerability disclosure is conducted on the company website and severe vulnerabilities are communicated directly to users via email. Missing information: monitoring channels such as CSIRTs or supplier advisories, compatibility of vulnerability handling with change management, security patch management, risk and incident management, formal mitigation plans for high-impact vulnerabilities or justification for exceptions, and periodic review of monitoring channels.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6.10 VULNERABILITY HANDLING AND DISCLOSURE</a:t>
            </a:r>
          </a:p>
        </p:txBody>
      </p:sp>
      <p:sp>
        <p:nvSpPr>
          <p:cNvPr id="3" name="Content Placeholder 2"/>
          <p:cNvSpPr>
            <a:spLocks noGrp="1"/>
          </p:cNvSpPr>
          <p:nvPr>
            <p:ph idx="1"/>
          </p:nvPr>
        </p:nvSpPr>
        <p:spPr/>
        <p:txBody>
          <a:bodyPr/>
          <a:lstStyle/>
          <a:p>
            <a:r>
              <a:t>1. Vulnerability Information Sources (6.10.2 a)  </a:t>
            </a:r>
          </a:p>
          <a:p>
            <a:r>
              <a:t>More information needed to conclude whether the entity monitors vulnerability announcements from CSIRTs, competent authorities or suppliers.</a:t>
            </a:r>
          </a:p>
          <a:p/>
          <a:p>
            <a:r>
              <a:t>2. Integration with Management Processes (6.10.2 d)  </a:t>
            </a:r>
          </a:p>
          <a:p>
            <a:r>
              <a:t>More information needed to conclude whether vulnerability handling is integrated with change management, patch management, risk management and incident management.</a:t>
            </a:r>
          </a:p>
          <a:p/>
          <a:p>
            <a:r>
              <a:t>3. Coordinated Disclosure Procedure (6.10.2 e)  </a:t>
            </a:r>
          </a:p>
          <a:p>
            <a:r>
              <a:t>More information needed to conclude whether there is a documented procedure aligned with the applicable national coordinated vulnerability disclosure policy.</a:t>
            </a:r>
          </a:p>
          <a:p/>
          <a:p>
            <a:r>
              <a:t>4. Non-Remediation Justification (6.10.3)  </a:t>
            </a:r>
          </a:p>
          <a:p>
            <a:r>
              <a:t>More information needed to conclude whether the entity documents and substantiates reasons for not remediating non-critical vulnerabilities.</a:t>
            </a:r>
          </a:p>
          <a:p/>
          <a:p>
            <a:r>
              <a:t>5. Review of Monitoring Channels (6.10.4)  </a:t>
            </a:r>
          </a:p>
          <a:p>
            <a:r>
              <a:t>More information needed to conclude whether the channels used for vulnerability information are reviewed or updated at planned intervals.</a:t>
            </a:r>
          </a:p>
        </p:txBody>
      </p:sp>
      <p:sp>
        <p:nvSpPr>
          <p:cNvPr id="4" name="Text Placeholder 3"/>
          <p:cNvSpPr>
            <a:spLocks noGrp="1"/>
          </p:cNvSpPr>
          <p:nvPr>
            <p:ph type="body" idx="13" sz="quarter"/>
          </p:nvPr>
        </p:nvSpPr>
        <p:spPr/>
        <p:txBody>
          <a:bodyPr/>
          <a:lstStyle/>
          <a:p>
            <a:r>
              <a:t>1. No specific risks – more information needed  </a:t>
            </a:r>
          </a:p>
          <a:p>
            <a:r>
              <a:t>2. No specific risks – more information needed  </a:t>
            </a:r>
          </a:p>
          <a:p>
            <a:r>
              <a:t>3. No specific risks – more information needed  </a:t>
            </a:r>
          </a:p>
          <a:p>
            <a:r>
              <a:t>4. No specific risks – more information needed  </a:t>
            </a:r>
          </a:p>
          <a:p>
            <a:r>
              <a:t>5. No specific risks – more information needed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9. Cryptography</a:t>
            </a:r>
          </a:p>
        </p:txBody>
      </p:sp>
      <p:sp>
        <p:nvSpPr>
          <p:cNvPr id="3" name="Content Placeholder 2"/>
          <p:cNvSpPr>
            <a:spLocks noGrp="1"/>
          </p:cNvSpPr>
          <p:nvPr>
            <p:ph idx="1"/>
          </p:nvPr>
        </p:nvSpPr>
        <p:spPr/>
        <p:txBody>
          <a:bodyPr/>
          <a:lstStyle/>
          <a:p>
            <a:r>
              <a:t>9.1. For the purpose of Article 21(2), point (h) of Directive (EU) 2022/2555, the relevant entities shall establish, implement and apply a policy and procedures related to cryptography, with a view to ensuring adequate and effective use of cryptography to protect the confidentiality, authenticity and integrity of data in line with the relevant entities’ asset classification and the results of the risk assessment carried out pursuant to point 2.1. 9.2. The policy and procedures referred to in point 9.1 shall establish: (a) in accordance with the relevant entities’ classification of assets, the type, strength and quality of the cryptographic measures required to protect the relevant entities’ assets, including data at rest and data in transit; (b) based on point (a), the protocols or families of protocols to be adopted, as well as cryptographic algorithms, cipher strength, cryptographic solutions and usage practices to be approved and required for use in the relevant entities, following, where appropriate, a cryptographic agility approach; (c) the relevant entities’ approach to key management, including, where appropriate, methods for the following: (i) generating different keys for cryptographic systems and applications; (ii) issuing and obtaining public key certificates; (iii) distributing keys to intended entities, including how to activate keys when received; (iv) storing keys, including how authorised users obtain access to keys; (v) changing or updating keys, including rules on when and how to change keys; (vi) dealing with compromised keys; (vii) revoking keys including how to withdraw or deactivate keys; (viii) recovering lost or corrupted keys; (ix) backing up or archiving keys; (x) destroying keys; (xi) logging and auditing of key management-related activities; (xii) setting activation and deactivation dates for keys ensuring that the keys can only be used for the specified period of time according to the organization's rules on key management. (83) Non-exhaustive list of standards: • NIST special publications: SP 800-175A, SP 800-175B, SP 800-56A/B, SP 800-57; • Federal Information Processing Standards 197, 202, 186-4; • ISO/IEC: 19790, 18033; • BSI TR-02102-1 ‘Cryptographic Mechanisms: Recommendations and Key Lengths’, Version: 2025-1, January 31, 2025.  9.3. The relevant entities shall review and, where appropriate, update their policy and procedures at planned intervals, taking into account the state of the art in cryptography. </a:t>
            </a:r>
          </a:p>
        </p:txBody>
      </p:sp>
      <p:sp>
        <p:nvSpPr>
          <p:cNvPr id="4" name="Content Placeholder 3"/>
          <p:cNvSpPr>
            <a:spLocks noGrp="1"/>
          </p:cNvSpPr>
          <p:nvPr>
            <p:ph idx="13"/>
          </p:nvPr>
        </p:nvSpPr>
        <p:spPr/>
        <p:txBody>
          <a:bodyPr/>
          <a:lstStyle/>
          <a:p>
            <a:r>
              <a:t>The audit notes do not reference any policies, procedures, or practices related to the use of cryptography, cryptographic algorithms, key management, or cryptographic standards for protecting data at rest or in transit, nor any review process for updating such measures.  </a:t>
            </a:r>
          </a:p>
          <a:p>
            <a:r>
              <a:t>Missing information: establishment of a cryptography policy aligned to asset classification and risk assessment, definition of required cryptographic measures, approved protocols and cipher strengths, cryptographic agility approach, comprehensive key management processes (generation, issuance, distribution, storage, update, compromise handling, revocation, recovery, backup, destruction, logging and auditing, activation periods), reference to recognised standards, and planned periodic reviews.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9. Cryptography</a:t>
            </a:r>
          </a:p>
        </p:txBody>
      </p:sp>
      <p:sp>
        <p:nvSpPr>
          <p:cNvPr id="3" name="Content Placeholder 2"/>
          <p:cNvSpPr>
            <a:spLocks noGrp="1"/>
          </p:cNvSpPr>
          <p:nvPr>
            <p:ph idx="1"/>
          </p:nvPr>
        </p:nvSpPr>
        <p:spPr/>
        <p:txBody>
          <a:bodyPr/>
          <a:lstStyle/>
          <a:p>
            <a:r>
              <a:t>1. More information needed to conclude  </a:t>
            </a:r>
          </a:p>
          <a:p>
            <a:r>
              <a:t>   Notes include no reference to a formal cryptography policy or procedures aligned with asset classification and risk assessment.  </a:t>
            </a:r>
          </a:p>
          <a:p>
            <a:r>
              <a:t>   Follow-up: Please provide the organization’s cryptography policy and evidence of its adoption.</a:t>
            </a:r>
          </a:p>
          <a:p/>
          <a:p>
            <a:r>
              <a:t>2. More information needed to conclude  </a:t>
            </a:r>
          </a:p>
          <a:p>
            <a:r>
              <a:t>   No details on required cryptographic measures (algorithms, cipher strengths, protocols) for data at rest or in transit.  </a:t>
            </a:r>
          </a:p>
          <a:p>
            <a:r>
              <a:t>   Follow-up: Supply documentation specifying approved cryptographic algorithms, protocols, and strength requirements.</a:t>
            </a:r>
          </a:p>
          <a:p/>
          <a:p>
            <a:r>
              <a:t>3. More information needed to conclude  </a:t>
            </a:r>
          </a:p>
          <a:p>
            <a:r>
              <a:t>   Key management practices (generation, distribution, storage, rotation, revocation, recovery, logging) are not described.  </a:t>
            </a:r>
          </a:p>
          <a:p>
            <a:r>
              <a:t>   Follow-up: Request key management procedures covering all lifecycle activities.</a:t>
            </a:r>
          </a:p>
          <a:p/>
          <a:p>
            <a:r>
              <a:t>4. More information needed to conclude  </a:t>
            </a:r>
          </a:p>
          <a:p>
            <a:r>
              <a:t>   There is no mention of scheduled reviews or updates to cryptographic policies in line with state-of-the-art developments.  </a:t>
            </a:r>
          </a:p>
          <a:p>
            <a:r>
              <a:t>   Follow-up: Provide records of planned intervals for policy review and update.</a:t>
            </a:r>
          </a:p>
        </p:txBody>
      </p:sp>
      <p:sp>
        <p:nvSpPr>
          <p:cNvPr id="4" name="Text Placeholder 3"/>
          <p:cNvSpPr>
            <a:spLocks noGrp="1"/>
          </p:cNvSpPr>
          <p:nvPr>
            <p:ph type="body" idx="13" sz="quarter"/>
          </p:nvPr>
        </p:nvSpPr>
        <p:spPr/>
        <p:txBody>
          <a:bodyPr/>
          <a:lstStyle/>
          <a:p>
            <a:r>
              <a:t>1. No specific risks – more infortmation needed</a:t>
            </a:r>
          </a:p>
          <a:p/>
          <a:p>
            <a:r>
              <a:t>2. No specific risks – more infortmation needed</a:t>
            </a:r>
          </a:p>
          <a:p/>
          <a:p>
            <a:r>
              <a:t>3. No specific risks – more infortmation needed</a:t>
            </a:r>
          </a:p>
          <a:p/>
          <a:p>
            <a:r>
              <a:t>4. No specific risks – more infortmation needed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10.1 HUMAN RESOURCES SECURITY</a:t>
            </a:r>
          </a:p>
        </p:txBody>
      </p:sp>
      <p:sp>
        <p:nvSpPr>
          <p:cNvPr id="3" name="Content Placeholder 2"/>
          <p:cNvSpPr>
            <a:spLocks noGrp="1"/>
          </p:cNvSpPr>
          <p:nvPr>
            <p:ph idx="1"/>
          </p:nvPr>
        </p:nvSpPr>
        <p:spPr/>
        <p:txBody>
          <a:bodyPr/>
          <a:lstStyle/>
          <a:p>
            <a:r>
              <a:t>10.1.1. For the purpose of Article 21(2), point (i) of Directive (EU) 2022/2555, the relevant entities shall ensure that their employees and direct suppliers and service providers, wherever applicable, understand and commit to their security responsibilities, as appropriate for the offered services and the job and in line with the relevant entities’ policy on the security of network and information systems. 10.1.2. The requirement referred to in point 10.1.1. shall include the following: (a) mechanisms to ensure that all employees, direct suppliers and service providers, wherever applicable, understand and follow the standard cyber hygiene practices that the entities apply pursuant to point 8.1.; (b) mechanisms to ensure that all users with administrative or privileged access are aware of and act in accordance with their roles, responsibilities and authorities; (c) mechanisms to ensure that members of management bodies understand and act in accordance with their role, responsibilities and authorities regarding network and information system security; (d) mechanisms for hiring personnel qualified for the respective roles, such as reference checks, vetting procedures, validation of certifications or written tests. 10.1.3. The relevant entities shall review the assignment of personnel to specific roles as referred to in point 1.2., as well as their commitment of human resources in that regard, at planned intervals and at least annually. They shall update the assignment where necessary. </a:t>
            </a:r>
          </a:p>
        </p:txBody>
      </p:sp>
      <p:sp>
        <p:nvSpPr>
          <p:cNvPr id="4" name="Content Placeholder 3"/>
          <p:cNvSpPr>
            <a:spLocks noGrp="1"/>
          </p:cNvSpPr>
          <p:nvPr>
            <p:ph idx="13"/>
          </p:nvPr>
        </p:nvSpPr>
        <p:spPr/>
        <p:txBody>
          <a:bodyPr/>
          <a:lstStyle/>
          <a:p>
            <a:r>
              <a:t>The organization maintains group-level cybersecurity governance with site representatives and employs Active Directory for general access and a Keepass tool for storing privileged credentials accessible only to system administrators, issuing named non-privileged accounts for each user. Credential management controls are in place but no access reviews are conducted. Missing information: mechanisms to ensure employees, direct suppliers and service providers understand and follow cyber hygiene practices; processes to ensure administrative and management roles are aware of and act on their security responsibilities; vetting procedures for personnel recruitment; and planned, at least annual, reviews of personnel role assignments.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10.1 HUMAN RESOURCES SECURITY</a:t>
            </a:r>
          </a:p>
        </p:txBody>
      </p:sp>
      <p:sp>
        <p:nvSpPr>
          <p:cNvPr id="3" name="Content Placeholder 2"/>
          <p:cNvSpPr>
            <a:spLocks noGrp="1"/>
          </p:cNvSpPr>
          <p:nvPr>
            <p:ph idx="1"/>
          </p:nvPr>
        </p:nvSpPr>
        <p:spPr/>
        <p:txBody>
          <a:bodyPr/>
          <a:lstStyle/>
          <a:p>
            <a:r>
              <a:t>1. More information needed to conclude whether employees, direct suppliers and service providers receive and acknowledge defined security responsibilities (10.1.1–10.1.2a–c).  </a:t>
            </a:r>
          </a:p>
          <a:p>
            <a:r>
              <a:t>   Follow-up: Provide evidence of security-responsibility communications, awareness training records, or acknowledgement logs.</a:t>
            </a:r>
          </a:p>
          <a:p/>
          <a:p>
            <a:r>
              <a:t>2. More information needed to conclude whether vetting procedures (reference checks, certification validation or written tests) are in place when hiring personnel for critical security roles (10.1.2d).  </a:t>
            </a:r>
          </a:p>
          <a:p>
            <a:r>
              <a:t>   Follow-up: Share hiring policy details and records of reference checks, certification validations or examination results.</a:t>
            </a:r>
          </a:p>
          <a:p/>
          <a:p>
            <a:r>
              <a:t>3. More information needed to conclude whether role assignments are reviewed at planned intervals and at least annually (10.1.3).  </a:t>
            </a:r>
          </a:p>
          <a:p>
            <a:r>
              <a:t>   Follow-up: Provide schedule and records of personnel-role assignment reviews.</a:t>
            </a:r>
          </a:p>
        </p:txBody>
      </p:sp>
      <p:sp>
        <p:nvSpPr>
          <p:cNvPr id="4" name="Text Placeholder 3"/>
          <p:cNvSpPr>
            <a:spLocks noGrp="1"/>
          </p:cNvSpPr>
          <p:nvPr>
            <p:ph type="body" idx="13" sz="quarter"/>
          </p:nvPr>
        </p:nvSpPr>
        <p:spPr/>
        <p:txBody>
          <a:bodyPr/>
          <a:lstStyle/>
          <a:p>
            <a:r>
              <a:t>1. No specific risks – more information needed.</a:t>
            </a:r>
          </a:p>
          <a:p/>
          <a:p>
            <a:r>
              <a:t>2. No specific risks – more information needed.</a:t>
            </a:r>
          </a:p>
          <a:p/>
          <a:p>
            <a:r>
              <a:t>3. No specific risks – more information needed.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 POLICY ON THE SECURITY OF NETWORK AND INFORMATION SYSTEMS</a:t>
            </a:r>
          </a:p>
        </p:txBody>
      </p:sp>
      <p:sp>
        <p:nvSpPr>
          <p:cNvPr id="3" name="Content Placeholder 2"/>
          <p:cNvSpPr>
            <a:spLocks noGrp="1"/>
          </p:cNvSpPr>
          <p:nvPr>
            <p:ph idx="1"/>
          </p:nvPr>
        </p:nvSpPr>
        <p:spPr/>
        <p:txBody>
          <a:bodyPr/>
          <a:lstStyle/>
          <a:p>
            <a:r>
              <a:t>1.1.1. For the purpose of Article 21(2), point (a) of Directive (EU) 2022/2555, the policy on the security of network and information systems shall: (a) set out the relevant entities’ approach to managing the security of their network and information systems; (b) be appropriate to and complementary with the relevant entities’ business strategy and objectives; (c) set out network and information security objectives; (d) include a commitment to continual improvement of the security of network and information systems; (e) include a commitment to provide the appropriate resources needed for its implementation, including the necessary staff, financial resources, processes, tools and technologies; (f) be communicated to and acknowledged by relevant employees and relevant interested external parties; (g) lay down roles and responsibilities pursuant to point 1.2; (h) list the documentation to be kept and the duration of retention of the documentation; (i) list the topic-specific policies; (j) lay down indicators and measures to monitor its implementation and the current status of relevant entities’ maturity level of network and information security; (k) indicate the date of the formal approval by the management bodies of the relevant entities (the ‘management bodies’). 1.1.2. The network and information system security policy shall be reviewed and, where appropriate, updated by management bodies at least annually and when significant incidents or significant changes to operations or risks occur. The result of the reviews shall be documented. </a:t>
            </a:r>
          </a:p>
        </p:txBody>
      </p:sp>
      <p:sp>
        <p:nvSpPr>
          <p:cNvPr id="4" name="Content Placeholder 3"/>
          <p:cNvSpPr>
            <a:spLocks noGrp="1"/>
          </p:cNvSpPr>
          <p:nvPr>
            <p:ph idx="13"/>
          </p:nvPr>
        </p:nvSpPr>
        <p:spPr/>
        <p:txBody>
          <a:bodyPr/>
          <a:lstStyle/>
          <a:p>
            <a:r>
              <a:t>The organization’s cybersecurity governance is centralized at the head office with site representatives, while a group-level risk management team conducts risk assessments and local teams implement mitigation measures. Incident response duties are divided between group and local functions. IT infrastructure is managed centrally and operational technology locally, with data backups scheduled centrally but without immutable storage. Access controls use Active Directory for general accounts and KeePass for privileged credentials, though no periodic access reviews are performed. Event monitoring is handled by the SOC team. Vulnerability management is conducted by the Basel IT security team using Tenable Nessus scans every two weeks, with CVSS-based reporting in ServiceNow and remediation timelines of five days for severe, ten days for medium and thirty days for low risks. Patches are distributed via internet-connected updates, and selected products undergo penetration testing with results rated by internal methodology. A software bill of materials is maintained by product development, and public disclosures of vulnerabilities are made on the company website with severe issue notifications sent by email.  </a:t>
            </a:r>
          </a:p>
          <a:p>
            <a:r>
              <a:t>Missing information: existence and content of a formal security policy document, alignment with business strategy, defined security objectives, commitment to continual improvement and resource allocation, communication and acknowledgment procedures, documentation retention policies, topic-specific policies, implementation indicators and maturity metrics, date of formal management approval, and annual or incident-driven policy review documentation.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11.1 ACCESS CONTROL POLICY</a:t>
            </a:r>
          </a:p>
        </p:txBody>
      </p:sp>
      <p:sp>
        <p:nvSpPr>
          <p:cNvPr id="3" name="Content Placeholder 2"/>
          <p:cNvSpPr>
            <a:spLocks noGrp="1"/>
          </p:cNvSpPr>
          <p:nvPr>
            <p:ph idx="1"/>
          </p:nvPr>
        </p:nvSpPr>
        <p:spPr/>
        <p:txBody>
          <a:bodyPr/>
          <a:lstStyle/>
          <a:p>
            <a:r>
              <a:t>11.1.1. For the purpose of Article 21(2), point (i) of Directive (EU) 2022/2555, the relevant entities shall establish, document and implement logical and physical access control policies for the access to their network and information systems, based on business requirements as well as network and information system security requirements. 11.1.2. The policies referred to in point 11.1.1. shall: (a) address access by persons, including staff, visitors and external entities such as suppliers and service providers; (b) address access by network and information system processes; (c) ensure that access is only granted to users that have been adequately authenticated. 11.1.3. The relevant entities shall review and, where appropriate, update the policies at planned intervals and when significant incidents or significant changes to operations or risks occur. </a:t>
            </a:r>
          </a:p>
        </p:txBody>
      </p:sp>
      <p:sp>
        <p:nvSpPr>
          <p:cNvPr id="4" name="Content Placeholder 3"/>
          <p:cNvSpPr>
            <a:spLocks noGrp="1"/>
          </p:cNvSpPr>
          <p:nvPr>
            <p:ph idx="13"/>
          </p:nvPr>
        </p:nvSpPr>
        <p:spPr/>
        <p:txBody>
          <a:bodyPr/>
          <a:lstStyle/>
          <a:p>
            <a:r>
              <a:t>The organization leverages Active Directory to manage logical access, issuing named non-privileged accounts to each user and storing privileged credentials in a centralized KeePass repository accessible only to system administrators, thereby ensuring that only authenticated users can access network resources; access to OT systems is locally managed, and event monitoring is performed by the SOC team. Missing information: there is no evidence of documented logical and physical access control policies based on business and security requirements, policies addressing access by visitors, suppliers or network processes, nor scheduled reviews and updates of those policies.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11.1 ACCESS CONTROL POLICY</a:t>
            </a:r>
          </a:p>
        </p:txBody>
      </p:sp>
      <p:sp>
        <p:nvSpPr>
          <p:cNvPr id="3" name="Content Placeholder 2"/>
          <p:cNvSpPr>
            <a:spLocks noGrp="1"/>
          </p:cNvSpPr>
          <p:nvPr>
            <p:ph idx="1"/>
          </p:nvPr>
        </p:nvSpPr>
        <p:spPr/>
        <p:txBody>
          <a:bodyPr/>
          <a:lstStyle/>
          <a:p>
            <a:r>
              <a:t>1. Observation: Access reviews are not performed.  </a:t>
            </a:r>
          </a:p>
          <a:p>
            <a:r>
              <a:t>2. More information needed to conclude whether documented logical and physical access control policies exist (11.1.1). Q: Please provide the access control policy documentation.  </a:t>
            </a:r>
          </a:p>
          <a:p>
            <a:r>
              <a:t>3. More information needed to conclude if policies address access by staff, visitors and external entities (11.1.2 a). Q: Do policies cover all user categories including suppliers and service providers?  </a:t>
            </a:r>
          </a:p>
          <a:p>
            <a:r>
              <a:t>4. More information needed to conclude if policies address access by network and system processes (11.1.2 b). Q: Are automated/process-level access controls defined?  </a:t>
            </a:r>
          </a:p>
          <a:p>
            <a:r>
              <a:t>5. More information needed to conclude whether policies ensure access is only granted after adequate authentication (11.1.2 c). Q: What authentication methods are mandated?  </a:t>
            </a:r>
          </a:p>
          <a:p>
            <a:r>
              <a:t>6. More information needed to conclude whether policies are reviewed and updated at planned intervals or after significant changes/incidents (11.1.3). Q: What is the policy review process?</a:t>
            </a:r>
          </a:p>
        </p:txBody>
      </p:sp>
      <p:sp>
        <p:nvSpPr>
          <p:cNvPr id="4" name="Text Placeholder 3"/>
          <p:cNvSpPr>
            <a:spLocks noGrp="1"/>
          </p:cNvSpPr>
          <p:nvPr>
            <p:ph type="body" idx="13" sz="quarter"/>
          </p:nvPr>
        </p:nvSpPr>
        <p:spPr/>
        <p:txBody>
          <a:bodyPr/>
          <a:lstStyle/>
          <a:p>
            <a:r>
              <a:t>1. Observation 1 – Risk Statement:  </a:t>
            </a:r>
          </a:p>
          <a:p>
            <a:r>
              <a:t>Without regular user access reviews, outdated or excessive privileges may remain active, allowing unauthorized or inappropriate access to sensitive systems and data. This increases the likelihood of insider threats, data breaches and non-compliance with the NIS2 access control policy requirements, potentially resulting in loss of confidentiality, reputational damage and regulatory penalties.</a:t>
            </a:r>
          </a:p>
          <a:p/>
          <a:p>
            <a:r>
              <a:t>2. Observation 2 – No specific risks – more information needed</a:t>
            </a:r>
          </a:p>
          <a:p/>
          <a:p>
            <a:r>
              <a:t>3. Observation 3 – No specific risks – more information needed</a:t>
            </a:r>
          </a:p>
          <a:p/>
          <a:p>
            <a:r>
              <a:t>4. Observation 4 – No specific risks – more information needed</a:t>
            </a:r>
          </a:p>
          <a:p/>
          <a:p>
            <a:r>
              <a:t>5. Observation 5 – No specific risks – more information needed</a:t>
            </a:r>
          </a:p>
          <a:p/>
          <a:p>
            <a:r>
              <a:t>6. Observation 6 – No specific risks – more information needed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12.1 ASSET CLASSIFICATION</a:t>
            </a:r>
          </a:p>
        </p:txBody>
      </p:sp>
      <p:sp>
        <p:nvSpPr>
          <p:cNvPr id="3" name="Content Placeholder 2"/>
          <p:cNvSpPr>
            <a:spLocks noGrp="1"/>
          </p:cNvSpPr>
          <p:nvPr>
            <p:ph idx="1"/>
          </p:nvPr>
        </p:nvSpPr>
        <p:spPr/>
        <p:txBody>
          <a:bodyPr/>
          <a:lstStyle/>
          <a:p>
            <a:r>
              <a:t>12.1.1. For the purpose of Article 21(2), point (i) of Directive (EU) 2022/2555, the relevant entities shall lay down classification levels of all assets, including information, in scope of their network and information systems for the level of protection required. 12.1.2. For the purpose of point 12.1.1., the relevant entities shall: (a) lay down a system of classification levels for assets; (b) associate all assets with a classification level, based on confidentiality, integrity, authenticity and availability requirements, to indicate the protection required according to their sensitivity, criticality, risk and business value; (c) align the availability requirements of the assets with the delivery and recovery objectives set out in their business continuity and disaster recovery plans. 12.1.3. The relevant entities shall conduct periodic reviews of the classification levels of assets and update them, where appropriate. </a:t>
            </a:r>
          </a:p>
        </p:txBody>
      </p:sp>
      <p:sp>
        <p:nvSpPr>
          <p:cNvPr id="4" name="Content Placeholder 3"/>
          <p:cNvSpPr>
            <a:spLocks noGrp="1"/>
          </p:cNvSpPr>
          <p:nvPr>
            <p:ph idx="13"/>
          </p:nvPr>
        </p:nvSpPr>
        <p:spPr/>
        <p:txBody>
          <a:bodyPr/>
          <a:lstStyle/>
          <a:p>
            <a:r>
              <a:t>The organization’s risk management framework and group-level oversight govern cybersecurity, with centralized IT infrastructure management and local OT teams, complemented by a biweekly vulnerability scanning regimen, credential management via Active Directory and Keepass, centralized backup schedules and event monitoring by the SOC. However, there are no documented classification levels for assets based on confidentiality, integrity, authenticity or availability, nor any process linking asset sensitivity to business continuity objectives or periodic review of such classifications. Missing information: asset classification system, asset-level CIA-based classification, alignment of availability requirements with business continuity and disaster recovery plans, and periodic review/update of classification levels.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12.1 ASSET CLASSIFICATION</a:t>
            </a:r>
          </a:p>
        </p:txBody>
      </p:sp>
      <p:sp>
        <p:nvSpPr>
          <p:cNvPr id="3" name="Content Placeholder 2"/>
          <p:cNvSpPr>
            <a:spLocks noGrp="1"/>
          </p:cNvSpPr>
          <p:nvPr>
            <p:ph idx="1"/>
          </p:nvPr>
        </p:nvSpPr>
        <p:spPr/>
        <p:txBody>
          <a:bodyPr/>
          <a:lstStyle/>
          <a:p>
            <a:r>
              <a:t>1. More information needed to conclude  </a:t>
            </a:r>
          </a:p>
          <a:p>
            <a:r>
              <a:t>   No evidence in the notes of a documented asset‐classification system as required by 12.1.1–12.1.2(a).  </a:t>
            </a:r>
          </a:p>
          <a:p>
            <a:r>
              <a:t>   Follow-up: Please provide the policy or procedure defining classification levels for all network and information assets.</a:t>
            </a:r>
          </a:p>
          <a:p/>
          <a:p>
            <a:r>
              <a:t>2. More information needed to conclude  </a:t>
            </a:r>
          </a:p>
          <a:p>
            <a:r>
              <a:t>   No information on how assets are associated with classification levels based on confidentiality, integrity, authenticity and availability (12.1.2(b)) or aligned with business continuity objectives (12.1.2(c)).  </a:t>
            </a:r>
          </a:p>
          <a:p>
            <a:r>
              <a:t>   Follow-up: How are assets assessed against CIA criteria and tied to recovery and availability objectives?</a:t>
            </a:r>
          </a:p>
          <a:p/>
          <a:p>
            <a:r>
              <a:t>3. More information needed to conclude  </a:t>
            </a:r>
          </a:p>
          <a:p>
            <a:r>
              <a:t>   The notes do not mention periodic reviews or updates of asset‐classification levels (12.1.3).  </a:t>
            </a:r>
          </a:p>
          <a:p>
            <a:r>
              <a:t>   Follow-up: Is there a schedule or record of periodic reviews for asset classifications?</a:t>
            </a:r>
          </a:p>
        </p:txBody>
      </p:sp>
      <p:sp>
        <p:nvSpPr>
          <p:cNvPr id="4" name="Text Placeholder 3"/>
          <p:cNvSpPr>
            <a:spLocks noGrp="1"/>
          </p:cNvSpPr>
          <p:nvPr>
            <p:ph type="body" idx="13" sz="quarter"/>
          </p:nvPr>
        </p:nvSpPr>
        <p:spPr/>
        <p:txBody>
          <a:bodyPr/>
          <a:lstStyle/>
          <a:p>
            <a:r>
              <a:t>1. No specific risks - more infortmation needed</a:t>
            </a:r>
          </a:p>
          <a:p/>
          <a:p>
            <a:r>
              <a:t>2. No specific risks - more infortmation needed</a:t>
            </a:r>
          </a:p>
          <a:p/>
          <a:p>
            <a:r>
              <a:t>3. No specific risks - more infortmation needed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13.1 SUPPORTING UTILITIES</a:t>
            </a:r>
          </a:p>
        </p:txBody>
      </p:sp>
      <p:sp>
        <p:nvSpPr>
          <p:cNvPr id="3" name="Content Placeholder 2"/>
          <p:cNvSpPr>
            <a:spLocks noGrp="1"/>
          </p:cNvSpPr>
          <p:nvPr>
            <p:ph idx="1"/>
          </p:nvPr>
        </p:nvSpPr>
        <p:spPr/>
        <p:txBody>
          <a:bodyPr/>
          <a:lstStyle/>
          <a:p>
            <a:r>
              <a:t>13.1.1. For the purpose of Article 21(2)(c) of Directive (EU) 2022/2555, the relevant entities shall prevent loss, damage or compromise of network and information systems or interruption to their operations due to the failure and disruption of supporting utilities. 13.1.2. For that purpose, the relevant entities shall, where appropriate: (a) protect facilities from power failures and other disruptions caused by failures in supporting utilities such as electricity, telecommunications, water supply, gas, sewage, ventilation and air conditioning; (b) consider the use of redundancy in utilities services; (c) protect utility services for electricity and telecommunications, which transport data or supply network and information systems, against interception and damage; (d) monitor the utility services referred to in point (c) and report to the competent internal or external personnel events outside the minimum and maximum control thresholds referred to in point 13.2.2(b) affecting the utility services; (e) conclude contracts for the emergency supply with corresponding services, such as for the fuel for emergency power supply; (f) ensure continuous effectiveness, monitor, maintain and test the supply of the network and information systems necessary for the operation of the service offered, in particular the electricity, temperature and humidity control, telecommunications and Internet connection. (107) In cases where an entity operates with a fully remote workforce and does not maintain any on-premises servers or infrastructure, the requirement for supporting utility services at a centralized location may be rendered unnecessary. Remote work inherently introduces geographical and infrastructural diversification, thereby reducing the overall utility-related risk. By distributing operations across various locations, the organization benefits from a decentralized utility dependency, which enhances resilience against localized disruptions. 13.1.3. The relevant entities shall test, review and, where appropriate, update the protection measures on a regular basis or following significant incidents or significant changes to operations or risks. </a:t>
            </a:r>
          </a:p>
        </p:txBody>
      </p:sp>
      <p:sp>
        <p:nvSpPr>
          <p:cNvPr id="4" name="Content Placeholder 3"/>
          <p:cNvSpPr>
            <a:spLocks noGrp="1"/>
          </p:cNvSpPr>
          <p:nvPr>
            <p:ph idx="13"/>
          </p:nvPr>
        </p:nvSpPr>
        <p:spPr/>
        <p:txBody>
          <a:bodyPr/>
          <a:lstStyle/>
          <a:p>
            <a:r>
              <a:t>The audit notes do not reference any measures addressing supporting utilities for network and information systems, including protection against power failures or other utility disruptions, use of redundancy in utility services, security and monitoring of electricity or telecommunications services, emergency supply contracts, continuous testing, maintenance and effectiveness of utilities, or regular review and updating of such measures. Missing information: details on facility protection from utility failures, redundancy strategies, utility service security controls and threshold monitoring, emergency supply arrangements, continuous effectiveness testing and maintenance of utilities, and periodic testing, review and update of protection measures.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13.1 SUPPORTING UTILITIES</a:t>
            </a:r>
          </a:p>
        </p:txBody>
      </p:sp>
      <p:sp>
        <p:nvSpPr>
          <p:cNvPr id="3" name="Content Placeholder 2"/>
          <p:cNvSpPr>
            <a:spLocks noGrp="1"/>
          </p:cNvSpPr>
          <p:nvPr>
            <p:ph idx="1"/>
          </p:nvPr>
        </p:nvSpPr>
        <p:spPr/>
        <p:txBody>
          <a:bodyPr/>
          <a:lstStyle/>
          <a:p>
            <a:r>
              <a:t>Finding: More information needed to conclude whether the entity meets ENISA requirements 13.1.1–13.1.3 for supporting utilities.   </a:t>
            </a:r>
          </a:p>
          <a:p/>
          <a:p>
            <a:r>
              <a:t>Follow-up questions:  </a:t>
            </a:r>
          </a:p>
          <a:p>
            <a:r>
              <a:t>· What measures (UPS, generators, redundant suppliers) protect against power, telecom and HVAC failures?  </a:t>
            </a:r>
          </a:p>
          <a:p>
            <a:r>
              <a:t>· Are utility services (electricity, telecoms) monitored against defined thresholds, and are out-of-range events reported?  </a:t>
            </a:r>
          </a:p>
          <a:p>
            <a:r>
              <a:t>· Are emergency-supply contracts (e.g. fuel for generators) in place?  </a:t>
            </a:r>
          </a:p>
          <a:p>
            <a:r>
              <a:t>· How and how often are utility-related protections tested, reviewed or updated?</a:t>
            </a:r>
          </a:p>
        </p:txBody>
      </p:sp>
      <p:sp>
        <p:nvSpPr>
          <p:cNvPr id="4" name="Text Placeholder 3"/>
          <p:cNvSpPr>
            <a:spLocks noGrp="1"/>
          </p:cNvSpPr>
          <p:nvPr>
            <p:ph type="body" idx="13" sz="quarter"/>
          </p:nvPr>
        </p:nvSpPr>
        <p:spPr/>
        <p:txBody>
          <a:bodyPr/>
          <a:lstStyle/>
          <a:p>
            <a:r>
              <a:t>No specific risks - more infortmation needed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Article 23. Reporting obligations</a:t>
            </a:r>
          </a:p>
        </p:txBody>
      </p:sp>
      <p:sp>
        <p:nvSpPr>
          <p:cNvPr id="3" name="Content Placeholder 2"/>
          <p:cNvSpPr>
            <a:spLocks noGrp="1"/>
          </p:cNvSpPr>
          <p:nvPr>
            <p:ph idx="1"/>
          </p:nvPr>
        </p:nvSpPr>
        <p:spPr/>
        <p:txBody>
          <a:bodyPr/>
          <a:lstStyle/>
          <a:p>
            <a:r>
              <a:t>1. Each Member State shall ensure that essential and important entities notify, without undue delay, its CSIRT or, where applicable, its competent authority in accordance with paragraph 4 of any incident that has a significant impact on the provision of their services as referred to in paragraph 3 (significant incident). Where appropriate, entities concerned shall notify, without undue delay, the recipients of their services of significant incidents that are likely to adversely affect the provision of those services. Each Member State shall ensure that those entities report, inter alia, any information enabling the CSIRT or, where applicable, the competent authority to determine any cross-border impact of the incident. The mere act of notification shall not subject the notifying entity to increased liability. Where the entities concerned notify the competent authority of a significant incident under the first subparagraph, the Member State shall ensure that that competent authority forwards the notification to the CSIRT upon receipt. In the case of a cross-border or cross-sectoral significant incident, Member States shall ensure that their single points of contact are provided in due time with relevant information notified in accordance with paragraph 4. 2. Where applicable, Member States shall ensure that essential and important entities communicate, without undue delay, to the recipients of their services that are potentially affected by a significant cyber threat any measures or remedies that those recipients are able to take in response to that threat. Where appropriate, the entities shall also inform those recipients of the significant cyber threat itself. 3. An incident shall be considered to be significant if: (a) it has caused or is capable of causing severe operational disruption of the services or financial loss for the entity concerned; (b) it has affected or is capable of affecting other natural or legal persons by causing considerable material or non-material damage. 4. Member States shall ensure that, for the purpose of notification under paragraph 1, the entities concerned submit to the CSIRT or, where applicable, the competent authority: (a) without undue delay and in any event within 24 hours of becoming aware of the significant incident, an early warning, which, where applicable, shall indicate whether the significant incident is suspected of being caused by unlawful or malicious acts or could have a cross-border impact; (b) without undue delay and in any event within 72 hours of becoming aware of the significant incident, an incident notification, which, where applicable, shall update the information referred to in point (a) and indicate an initial assessment of the significant incident, including its severity and impact, as well as, where available, the indicators of compromise; (c) upon the request of a CSIRT or, where applicable, the competent authority, an intermediate report on relevant status updates; (d) a final report not later than one month after the submission of the incident notification under point (b), including the following: (i) a detailed description of the incident, including its severity and impact; (ii) the type of threat or root cause that is likely to have triggered the incident; (iii) applied and ongoing mitigation measures; (iv) where applicable, the cross-border impact of the incident; (e) in the event of an ongoing incident at the time of the submission of the final report referred to in point (d), Member States shall ensure that entities concerned provide a progress report at that time and a final report within one month of their handling of the incident. By way of derogation from the first subparagraph, point (b), a trust service provider shall, with regard to significant incidents that have an impact on the provision of its trust services, notify the CSIRT or, where applicable, the competent authority, without undue delay and in any event within 24 hours of becoming aware of the significant incident. NOTE: paragraphs 6-10 were ommited due to being applicable for states and govenrment authorties.</a:t>
            </a:r>
          </a:p>
        </p:txBody>
      </p:sp>
      <p:sp>
        <p:nvSpPr>
          <p:cNvPr id="4" name="Content Placeholder 3"/>
          <p:cNvSpPr>
            <a:spLocks noGrp="1"/>
          </p:cNvSpPr>
          <p:nvPr>
            <p:ph idx="13"/>
          </p:nvPr>
        </p:nvSpPr>
        <p:spPr/>
        <p:txBody>
          <a:bodyPr/>
          <a:lstStyle/>
          <a:p>
            <a:r>
              <a:t>The organization’s cybersecurity governance is centralized under the head office with local representatives at all sites, and incident response responsibilities are divided between group and local entity functions supported by an event-monitoring process managed by the SOC team; IT infrastructure and data backups are centrally managed (though immutable backups are not implemented). Missing information: there are no details on notification procedures to the CSIRT or competent authority, early warnings and incident notifications within the required 24/72-hour windows, intermediate or final reporting timelines, cross-border impact reporting, or communications to service recipients of significant incidents.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Article 23. Reporting obligations</a:t>
            </a:r>
          </a:p>
        </p:txBody>
      </p:sp>
      <p:sp>
        <p:nvSpPr>
          <p:cNvPr id="3" name="Content Placeholder 2"/>
          <p:cNvSpPr>
            <a:spLocks noGrp="1"/>
          </p:cNvSpPr>
          <p:nvPr>
            <p:ph idx="1"/>
          </p:nvPr>
        </p:nvSpPr>
        <p:spPr/>
        <p:txBody>
          <a:bodyPr/>
          <a:lstStyle/>
          <a:p>
            <a:r>
              <a:t>1. Finding: No evidence in the notes of a documented process or records for notifying the CSIRT or competent authority of significant incidents within the 24- and 72-hour timeframes mandated by Article 23(1)–(4). More information needed to conclude.  </a:t>
            </a:r>
          </a:p>
          <a:p>
            <a:r>
              <a:t>   Follow-up: Please provide the incident notification procedure and any recent notification records showing adherence to NIS2 timelines.</a:t>
            </a:r>
          </a:p>
          <a:p/>
          <a:p>
            <a:r>
              <a:t>2. Finding: Notes do not mention communication to service recipients of significant incidents or cyber threats as required by Article 23(2). More information needed to conclude.  </a:t>
            </a:r>
          </a:p>
          <a:p>
            <a:r>
              <a:t>   Follow-up: Please share the policy or logs demonstrating notifications sent to affected customers.</a:t>
            </a:r>
          </a:p>
          <a:p/>
          <a:p>
            <a:r>
              <a:t>3. Finding: No mention of reporting cross-border impact or forwarding to single points of contact for cross-border incidents per Article 23(1). More information needed to conclude.  </a:t>
            </a:r>
          </a:p>
          <a:p>
            <a:r>
              <a:t>   Follow-up: Are there procedures or records for identifying and reporting cross-border incident impacts?</a:t>
            </a:r>
          </a:p>
        </p:txBody>
      </p:sp>
      <p:sp>
        <p:nvSpPr>
          <p:cNvPr id="4" name="Text Placeholder 3"/>
          <p:cNvSpPr>
            <a:spLocks noGrp="1"/>
          </p:cNvSpPr>
          <p:nvPr>
            <p:ph type="body" idx="13" sz="quarter"/>
          </p:nvPr>
        </p:nvSpPr>
        <p:spPr/>
        <p:txBody>
          <a:bodyPr/>
          <a:lstStyle/>
          <a:p>
            <a:r>
              <a:t>1. No specific risks - more infortmation needed  </a:t>
            </a:r>
          </a:p>
          <a:p>
            <a:r>
              <a:t>2. No specific risks - more infortmation needed  </a:t>
            </a:r>
          </a:p>
          <a:p>
            <a:r>
              <a:t>3. No specific risks - more infortmation needed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 POLICY ON THE SECURITY OF NETWORK AND INFORMATION SYSTEMS</a:t>
            </a:r>
          </a:p>
        </p:txBody>
      </p:sp>
      <p:sp>
        <p:nvSpPr>
          <p:cNvPr id="3" name="Content Placeholder 2"/>
          <p:cNvSpPr>
            <a:spLocks noGrp="1"/>
          </p:cNvSpPr>
          <p:nvPr>
            <p:ph idx="1"/>
          </p:nvPr>
        </p:nvSpPr>
        <p:spPr/>
        <p:txBody>
          <a:bodyPr/>
          <a:lstStyle/>
          <a:p>
            <a:r>
              <a:t>Finding 1: No evidence in the notes of a formally documented network and information systems security policy that meets NIS2 Article 21(2)(a) elements (a–k) or of its annual/significant-change reviews per 1.1.2.  </a:t>
            </a:r>
          </a:p>
          <a:p>
            <a:r>
              <a:t>More information needed to conclude.  </a:t>
            </a:r>
          </a:p>
          <a:p>
            <a:r>
              <a:t>Follow-up questions:  </a:t>
            </a:r>
          </a:p>
          <a:p>
            <a:r>
              <a:t>• Can you provide the current security policy document?  </a:t>
            </a:r>
          </a:p>
          <a:p>
            <a:r>
              <a:t>• Does it include objectives, roles, resources, topic-specific policies, monitoring indicators, retention lists, approval date and review records?  </a:t>
            </a:r>
          </a:p>
          <a:p>
            <a:r>
              <a:t>• How is it communicated to employees and external parties?</a:t>
            </a:r>
          </a:p>
        </p:txBody>
      </p:sp>
      <p:sp>
        <p:nvSpPr>
          <p:cNvPr id="4" name="Text Placeholder 3"/>
          <p:cNvSpPr>
            <a:spLocks noGrp="1"/>
          </p:cNvSpPr>
          <p:nvPr>
            <p:ph type="body" idx="13" sz="quarter"/>
          </p:nvPr>
        </p:nvSpPr>
        <p:spPr/>
        <p:txBody>
          <a:bodyPr/>
          <a:lstStyle/>
          <a:p>
            <a:r>
              <a:t>No specific risks - more infortmation needed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2.1 RISK MANAGEMENT FRAMEWORK</a:t>
            </a:r>
          </a:p>
        </p:txBody>
      </p:sp>
      <p:sp>
        <p:nvSpPr>
          <p:cNvPr id="3" name="Content Placeholder 2"/>
          <p:cNvSpPr>
            <a:spLocks noGrp="1"/>
          </p:cNvSpPr>
          <p:nvPr>
            <p:ph idx="1"/>
          </p:nvPr>
        </p:nvSpPr>
        <p:spPr/>
        <p:txBody>
          <a:bodyPr/>
          <a:lstStyle/>
          <a:p>
            <a:r>
              <a:t>2.1.1. For the purpose of Article 21(2), point (a) of Directive (EU) 2022/2555, the relevant entities shall establish and maintain an appropriate risk management framework to identify and address the risks posed to the security of network and information systems. The relevant entities shall perform and document risk assessments and, based on the results, establish, implement and monitor a risk treatment plan. Risk assessment results and residual risks (12) shall be accepted by management bodies or, where applicable, by persons who are accountable and have the authority to manage risks, provided that the relevant entities ensure adequate reporting to the management bodies. 2.1.2. For the purpose of point 2.1.1, the relevant entities shall establish procedures for identification, analysis, assessment and treatment of risks (‘cybersecurity risk management process’). The cybersecurity risk management process shall be an integral part of the relevant entities’ overall risk management process, where applicable. As part of the cybersecurity risk management process, the relevant entities shall: (a) follow a risk management methodology; (b) establish the risk tolerance level in accordance with the risk appetite of the relevant entities; (c) establish and maintain relevant risk criteria; (d) in line with an all-hazards approach, identify and document the risks posed to the security of network and information systems, in particular in relation to third parties and risks that could lead to disruptions in the availability, integrity, authenticity and confidentiality of the network and information systems, including the identification of single point of failures; (e) analyse the risks posed to the security of network and information systems, including threat, likelihood, impact and risk level, taking into account cyber threat intelligence and vulnerabilities; (f) evaluate the identified risks based on the risk criteria; (g) identify and prioritise appropriate risk treatment options and measures; (h) continuously monitor the implementation of the risk treatment measures; (i) identify who is responsible for implementing the risk treatment measures and when they should be implemented; (j) document the chosen risk treatment measures in a risk treatment plan and the reasons justifying the acceptance of residual risks in a comprehensible manner. 2.1.3. When identifying and prioritising appropriate risk treatment options and measures, the relevant entities shall take into account the risk assessment results, the results of the procedure to assess the effectiveness of cybersecurity riskmanagement measures, the cost of implementation in relation to the expected benefit, the asset classification referred to in point 12.1 and the business impact analysis referred to in point 4.1.3. 2.1.4. The relevant entities shall review and, where appropriate, update the risk assessment results and the risk treatment plan at planned intervals and at least annually and when significant changes to operations or risks or significant incidents occur. </a:t>
            </a:r>
          </a:p>
        </p:txBody>
      </p:sp>
      <p:sp>
        <p:nvSpPr>
          <p:cNvPr id="4" name="Content Placeholder 3"/>
          <p:cNvSpPr>
            <a:spLocks noGrp="1"/>
          </p:cNvSpPr>
          <p:nvPr>
            <p:ph idx="13"/>
          </p:nvPr>
        </p:nvSpPr>
        <p:spPr/>
        <p:txBody>
          <a:bodyPr/>
          <a:lstStyle/>
          <a:p>
            <a:r>
              <a:t>The head office oversees cybersecurity governance with site representatives and a centralized group-level risk management team conducts risk assessments while local teams implement mitigation measures. Incident response is shared between group and local functions. IT infrastructure is managed centrally and OT locally, with centrally scheduled data backups though without immutable copies. Access control relies on Active Directory for general users and KeePass-secured credentials for system administrators, but no access reviews are performed. The SOC team handles event monitoring. Vulnerability management is performed by the Basel IT security team using biweekly Tenable Nessus scans, CVSS-based severity ratings reported in ServiceNow, and defined remediation timelines of five days for severe, ten days for medium and thirty days for low risks. Monthly vulnerability reports are produced, patches distributed via internet-connected product updates, selective penetration testing conducted with risks classified internally, a software bill of materials maintained, and public disclosure of vulnerabilities on the company website with direct notifications for severe issues. Missing information: documented risk management methodology, risk appetite and tolerance levels, defined risk criteria, comprehensive risk identification (including single points of failure) and analysis, documented risk treatment plans with management approval of residual risks, assignment and monitoring of treatment measures, and scheduled reviews or updates of risk assessments and treatment plans.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2.1 RISK MANAGEMENT FRAMEWORK</a:t>
            </a:r>
          </a:p>
        </p:txBody>
      </p:sp>
      <p:sp>
        <p:nvSpPr>
          <p:cNvPr id="3" name="Content Placeholder 2"/>
          <p:cNvSpPr>
            <a:spLocks noGrp="1"/>
          </p:cNvSpPr>
          <p:nvPr>
            <p:ph idx="1"/>
          </p:nvPr>
        </p:nvSpPr>
        <p:spPr/>
        <p:txBody>
          <a:bodyPr/>
          <a:lstStyle/>
          <a:p>
            <a:r>
              <a:t>1. Finding: More information needed to conclude whether documented risk assessments and risk treatment plans exist and are formally approved by management bodies.  </a:t>
            </a:r>
          </a:p>
          <a:p>
            <a:r>
              <a:t>   Follow-up: Please provide risk assessment reports, risk treatment plans, and records of management or accountable person approvals.</a:t>
            </a:r>
          </a:p>
          <a:p/>
          <a:p>
            <a:r>
              <a:t>2. Finding: More information needed to conclude whether a defined risk management methodology, risk tolerance levels and risk criteria have been established.  </a:t>
            </a:r>
          </a:p>
          <a:p>
            <a:r>
              <a:t>   Follow-up: Please share the documented risk management methodology, risk appetite/tolerance statements and criteria used for risk evaluation.</a:t>
            </a:r>
          </a:p>
          <a:p/>
          <a:p>
            <a:r>
              <a:t>3. Finding: More information needed to conclude whether risks (including third-party dependencies and single points of failure) are identified and documented via an all-hazards approach.  </a:t>
            </a:r>
          </a:p>
          <a:p>
            <a:r>
              <a:t>   Follow-up: Please provide the procedures or registers showing third-party risk identification and single point-of-failure analysis.</a:t>
            </a:r>
          </a:p>
          <a:p/>
          <a:p>
            <a:r>
              <a:t>4. Finding: More information needed to conclude whether risk assessments and treatment plans are reviewed at least annually or after significant changes/incidents.  </a:t>
            </a:r>
          </a:p>
          <a:p>
            <a:r>
              <a:t>   Follow-up: Please provide the review schedule and evidence of updates following major operational changes or security incidents.</a:t>
            </a:r>
          </a:p>
        </p:txBody>
      </p:sp>
      <p:sp>
        <p:nvSpPr>
          <p:cNvPr id="4" name="Text Placeholder 3"/>
          <p:cNvSpPr>
            <a:spLocks noGrp="1"/>
          </p:cNvSpPr>
          <p:nvPr>
            <p:ph type="body" idx="13" sz="quarter"/>
          </p:nvPr>
        </p:nvSpPr>
        <p:spPr/>
        <p:txBody>
          <a:bodyPr/>
          <a:lstStyle/>
          <a:p>
            <a:r>
              <a:t>1. No specific risks – more information needed</a:t>
            </a:r>
          </a:p>
          <a:p/>
          <a:p>
            <a:r>
              <a:t>2. No specific risks – more information needed</a:t>
            </a:r>
          </a:p>
          <a:p/>
          <a:p>
            <a:r>
              <a:t>3. No specific risks – more information needed</a:t>
            </a:r>
          </a:p>
          <a:p/>
          <a:p>
            <a:r>
              <a:t>4. No specific risks – more information needed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3.1 INCIDENT HANDLING POLICY</a:t>
            </a:r>
          </a:p>
        </p:txBody>
      </p:sp>
      <p:sp>
        <p:nvSpPr>
          <p:cNvPr id="3" name="Content Placeholder 2"/>
          <p:cNvSpPr>
            <a:spLocks noGrp="1"/>
          </p:cNvSpPr>
          <p:nvPr>
            <p:ph idx="1"/>
          </p:nvPr>
        </p:nvSpPr>
        <p:spPr/>
        <p:txBody>
          <a:bodyPr/>
          <a:lstStyle/>
          <a:p>
            <a:r>
              <a:t>3.1.1. For the purpose of Article 21(2), point (b) of Directive (EU) 2022/2555, the relevant entities shall establish and implement an incident handling policy laying down the roles, responsibilities and procedures for detecting, analysing, containing or responding to, recovering from, documenting and reporting of incidents in a timely manner. 3.1.2. The policy referred to in point 3.1.1 shall be coherent with the business continuity and disaster recovery plan referred to in point 4.1. The policy shall include: (a) a categorisation system for incidents that is consistent with the event assessment and classification carried out pursuant to point 3.4.1; (b) effective communication plans including for escalation and reporting; (c) assignment of roles to detect and appropriately respond to incidents to competent employees; (d) documents to be used in the course of incident detection and response such as incident response manuals, escalation charts, contact lists and templates. 3.1.3. The roles, responsibilities and procedures laid down in the policy shall be tested and reviewed and, where appropriate, updated at planned intervals and after significant incidents or significant changes to operations or risks. </a:t>
            </a:r>
          </a:p>
        </p:txBody>
      </p:sp>
      <p:sp>
        <p:nvSpPr>
          <p:cNvPr id="4" name="Content Placeholder 3"/>
          <p:cNvSpPr>
            <a:spLocks noGrp="1"/>
          </p:cNvSpPr>
          <p:nvPr>
            <p:ph idx="13"/>
          </p:nvPr>
        </p:nvSpPr>
        <p:spPr/>
        <p:txBody>
          <a:bodyPr/>
          <a:lstStyle/>
          <a:p>
            <a:r>
              <a:t>The head office maintains overarching cybersecurity governance with site representatives and a centralized risk management team conducts assessments while local teams implement mitigations. Incident response duties are divided between group-level and local functions, with event detection and monitoring executed by the SOC team. IT infrastructure incident detection and response is under central management, whereas OT incidents are handled on-site. Data backup procedures are defined and centrally scheduled but lack immutable backups. Missing information: formal incident handling policy defining roles and responsibilities for timely detection, analysis, containment, recovery, documentation and reporting of incidents; incident categorisation system; communication, escalation and reporting plans; incident response manuals, escalation charts, contact lists and templates; and scheduled testing and review of the policy.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3.1 INCIDENT HANDLING POLICY</a:t>
            </a:r>
          </a:p>
        </p:txBody>
      </p:sp>
      <p:sp>
        <p:nvSpPr>
          <p:cNvPr id="3" name="Content Placeholder 2"/>
          <p:cNvSpPr>
            <a:spLocks noGrp="1"/>
          </p:cNvSpPr>
          <p:nvPr>
            <p:ph idx="1"/>
          </p:nvPr>
        </p:nvSpPr>
        <p:spPr/>
        <p:txBody>
          <a:bodyPr/>
          <a:lstStyle/>
          <a:p>
            <a:r>
              <a:t>More information needed to conclude whether an incident handling policy exists and fulfils the requirements under 3.1.1–3.1.3.  </a:t>
            </a:r>
          </a:p>
          <a:p>
            <a:r>
              <a:t>Follow-up questions:  </a:t>
            </a:r>
          </a:p>
          <a:p>
            <a:r>
              <a:t>1. Can you provide the documented incident handling policy?  </a:t>
            </a:r>
          </a:p>
          <a:p>
            <a:r>
              <a:t>2. Does it include an incident‐categorisation system, communication/escalation plans, role assignments, and response templates (manuals, charts, contact lists)?  </a:t>
            </a:r>
          </a:p>
          <a:p>
            <a:r>
              <a:t>3. Is it aligned with the business continuity/disaster recovery plan?  </a:t>
            </a:r>
          </a:p>
          <a:p>
            <a:r>
              <a:t>4. Are there records of planned reviews and tests, and updates after significant incidents or operational changes?</a:t>
            </a:r>
          </a:p>
        </p:txBody>
      </p:sp>
      <p:sp>
        <p:nvSpPr>
          <p:cNvPr id="4" name="Text Placeholder 3"/>
          <p:cNvSpPr>
            <a:spLocks noGrp="1"/>
          </p:cNvSpPr>
          <p:nvPr>
            <p:ph type="body" idx="13" sz="quarter"/>
          </p:nvPr>
        </p:nvSpPr>
        <p:spPr/>
        <p:txBody>
          <a:bodyPr/>
          <a:lstStyle/>
          <a:p>
            <a:r>
              <a:t>No specific risks - more infortmation needed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4.1 BUSINESS CONTINUITY AND DISASTER RECOVERY PLAN</a:t>
            </a:r>
          </a:p>
        </p:txBody>
      </p:sp>
      <p:sp>
        <p:nvSpPr>
          <p:cNvPr id="3" name="Content Placeholder 2"/>
          <p:cNvSpPr>
            <a:spLocks noGrp="1"/>
          </p:cNvSpPr>
          <p:nvPr>
            <p:ph idx="1"/>
          </p:nvPr>
        </p:nvSpPr>
        <p:spPr/>
        <p:txBody>
          <a:bodyPr/>
          <a:lstStyle/>
          <a:p>
            <a:r>
              <a:t>4.1.1. For the purpose of Article 21(2), point (c) of Directive (EU) 2022/2555, the relevant entities shall lay down and maintain a business continuity and disaster recovery plan to apply in the case of incidents. 4.1.2. The relevant entities’ operations shall be restored according to the business continuity and disaster recovery plan. The plan shall be based on the results of the risk assessment carried out pursuant to point 2.1 and shall include, where appropriate, the following: (a) purpose, scope and audience; (b) roles and responsibilities; (c) key contacts and (internal and external) communication channels; (d) conditions for plan activation and deactivation; (e) order of recovery for operations; (f) recovery plans for specific operations, including recovery objectives; (g) required resources, including backups and redundancies; (h) restoring and resuming activities from temporary measures. 4.1.3. The relevant entities shall carry out a business impact analysis to assess the potential impact of severe disruptions to their business operations and shall, based on the results of the business impact analysis, establish continuity requirements for the network and information systems. 4.1.4. The business continuity plan and disaster recovery plan shall be tested, reviewed and, where appropriate, updated at planned intervals and following significant incidents or significant changes to operations or risks. The relevant entities shall ensure that the plans incorporate lessons learnt from such tests. </a:t>
            </a:r>
          </a:p>
        </p:txBody>
      </p:sp>
      <p:sp>
        <p:nvSpPr>
          <p:cNvPr id="4" name="Content Placeholder 3"/>
          <p:cNvSpPr>
            <a:spLocks noGrp="1"/>
          </p:cNvSpPr>
          <p:nvPr>
            <p:ph idx="13"/>
          </p:nvPr>
        </p:nvSpPr>
        <p:spPr/>
        <p:txBody>
          <a:bodyPr/>
          <a:lstStyle/>
          <a:p>
            <a:r>
              <a:t>The group-level risk management team conducts risk assessments across all sites while local teams implement mitigation measures, and incident response responsibilities are shared between central and local functions. The head office maintains overall cybersecurity governance, and IT infrastructure is centrally managed whereas OT is handled locally. Data backups are managed centrally according to defined schedules, although immutable backups are not in place. Active Directory handles general network access with privileged credentials stored in a KeePass tool accessible only to system administrators, and user accounts are issued per individual without periodic access reviews. Vulnerability scanning is performed biweekly by the Basel IT security team using Tenable Nessus, with remediation timelines and reporting managed through ServiceNow, supplemented by periodic penetration testing and SBOM maintenance. Missing information: details regarding a formal business continuity and disaster recovery plan including its purpose, scope and audience, roles and responsibilities, key contacts and communication channels, activation and deactivation conditions, order of recovery, recovery objectives, required resources, results of a business impact analysis, and procedures for testing, review and update.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4.1 BUSINESS CONTINUITY AND DISASTER RECOVERY PLAN</a:t>
            </a:r>
          </a:p>
        </p:txBody>
      </p:sp>
      <p:sp>
        <p:nvSpPr>
          <p:cNvPr id="3" name="Content Placeholder 2"/>
          <p:cNvSpPr>
            <a:spLocks noGrp="1"/>
          </p:cNvSpPr>
          <p:nvPr>
            <p:ph idx="1"/>
          </p:nvPr>
        </p:nvSpPr>
        <p:spPr/>
        <p:txBody>
          <a:bodyPr/>
          <a:lstStyle/>
          <a:p>
            <a:r>
              <a:t>1. Business continuity and disaster recovery plan  </a:t>
            </a:r>
          </a:p>
          <a:p>
            <a:r>
              <a:t>More information needed to conclude.  </a:t>
            </a:r>
          </a:p>
          <a:p>
            <a:r>
              <a:t>Follow-up: Please provide documentation of your BC/DR plan showing its purpose, scope, roles and responsibilities, key contacts, activation/deactivation criteria, order of recovery, recovery objectives and required resources (e.g., backups, redundancies, temporary measures).</a:t>
            </a:r>
          </a:p>
          <a:p/>
          <a:p>
            <a:r>
              <a:t>2. Business impact analysis (BIA)  </a:t>
            </a:r>
          </a:p>
          <a:p>
            <a:r>
              <a:t>More information needed to conclude.  </a:t>
            </a:r>
          </a:p>
          <a:p>
            <a:r>
              <a:t>Follow-up: Has a BIA been performed to assess potential impacts of severe disruptions and define continuity requirements for network and information systems? Please share the BIA results.</a:t>
            </a:r>
          </a:p>
          <a:p/>
          <a:p>
            <a:r>
              <a:t>3. Plan testing, review and update  </a:t>
            </a:r>
          </a:p>
          <a:p>
            <a:r>
              <a:t>More information needed to conclude.  </a:t>
            </a:r>
          </a:p>
          <a:p>
            <a:r>
              <a:t>Follow-up: Are the BC/DR plans tested, reviewed and updated at planned intervals or after significant incidents/changes? Please provide records of tests, reviews and lessons-learned.</a:t>
            </a:r>
          </a:p>
        </p:txBody>
      </p:sp>
      <p:sp>
        <p:nvSpPr>
          <p:cNvPr id="4" name="Text Placeholder 3"/>
          <p:cNvSpPr>
            <a:spLocks noGrp="1"/>
          </p:cNvSpPr>
          <p:nvPr>
            <p:ph type="body" idx="13" sz="quarter"/>
          </p:nvPr>
        </p:nvSpPr>
        <p:spPr/>
        <p:txBody>
          <a:bodyPr/>
          <a:lstStyle/>
          <a:p>
            <a:r>
              <a:t>1. No specific risks – more infortmation needed  </a:t>
            </a:r>
          </a:p>
          <a:p>
            <a:r>
              <a:t>2. No specific risks – more infortmation needed  </a:t>
            </a:r>
          </a:p>
          <a:p>
            <a:r>
              <a:t>3. No specific risks – more infortmation needed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rdeveikis\AppData\Local\Templafy\AddIns\PowerPointVsto\SRcircuitboard.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118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Aptos</vt: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Deveikis, Rokas</dc:creator>
  <cp:lastModifiedBy>Deveikis, Rokas</cp:lastModifiedBy>
  <cp:revision>13</cp:revision>
  <dcterms:created xsi:type="dcterms:W3CDTF">2025-05-27T06:30:38Z</dcterms:created>
  <dcterms:modified xsi:type="dcterms:W3CDTF">2025-07-20T10:28:15Z</dcterms:modified>
</cp:coreProperties>
</file>