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6" autoAdjust="0"/>
    <p:restoredTop sz="94660"/>
  </p:normalViewPr>
  <p:slideViewPr>
    <p:cSldViewPr snapToGrid="0">
      <p:cViewPr varScale="1">
        <p:scale>
          <a:sx n="67" d="100"/>
          <a:sy n="67" d="100"/>
        </p:scale>
        <p:origin x="2842" y="67"/>
      </p:cViewPr>
      <p:guideLst/>
    </p:cSldViewPr>
  </p:slideViewPr>
  <p:notesTextViewPr>
    <p:cViewPr>
      <p:scale>
        <a:sx n="1" d="1"/>
        <a:sy n="1" d="1"/>
      </p:scale>
      <p:origin x="0" y="0"/>
    </p:cViewPr>
  </p:notesTextViewPr>
  <p:notesViewPr>
    <p:cSldViewPr snapToGrid="0">
      <p:cViewPr varScale="1">
        <p:scale>
          <a:sx n="64" d="100"/>
          <a:sy n="64" d="100"/>
        </p:scale>
        <p:origin x="4308" y="90"/>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6020D-F810-4842-86C4-360402F8F4EC}" type="datetimeFigureOut">
              <a:rPr lang="en-CH" smtClean="0"/>
              <a:t>20/07/2025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AD8088-CEB7-42AA-B7E2-731236D8D4B5}" type="slidenum">
              <a:rPr lang="en-CH" smtClean="0"/>
              <a:t>‹#›</a:t>
            </a:fld>
            <a:endParaRPr lang="en-CH"/>
          </a:p>
        </p:txBody>
      </p:sp>
    </p:spTree>
    <p:extLst>
      <p:ext uri="{BB962C8B-B14F-4D97-AF65-F5344CB8AC3E}">
        <p14:creationId xmlns:p14="http://schemas.microsoft.com/office/powerpoint/2010/main" val="321585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457201" y="5186209"/>
            <a:ext cx="8720666" cy="895983"/>
          </a:xfrm>
          <a:prstGeom prst="rect">
            <a:avLst/>
          </a:prstGeom>
          <a:ln>
            <a:noFill/>
          </a:ln>
        </p:spPr>
        <p:txBody>
          <a:bodyPr anchor="b" anchorCtr="0">
            <a:noAutofit/>
          </a:bodyPr>
          <a:lstStyle>
            <a:lvl1pPr algn="l">
              <a:lnSpc>
                <a:spcPts val="3200"/>
              </a:lnSpc>
              <a:defRPr sz="3200" b="0">
                <a:solidFill>
                  <a:schemeClr val="accent6"/>
                </a:solidFill>
                <a:latin typeface="Aptos" panose="020B0004020202020204" pitchFamily="34" charset="0"/>
                <a:ea typeface="Open Sans" panose="020B0606030504020204" pitchFamily="34" charset="0"/>
                <a:cs typeface="Aptos" panose="020B0004020202020204" pitchFamily="34" charset="0"/>
              </a:defRPr>
            </a:lvl1pPr>
          </a:lstStyle>
          <a:p>
            <a:r>
              <a:rPr lang="en-US" noProof="0" dirty="0"/>
              <a:t>Click to edit Master title style</a:t>
            </a:r>
          </a:p>
        </p:txBody>
      </p:sp>
      <p:pic>
        <p:nvPicPr>
          <p:cNvPr id="2" name="Picture Placeholder 3">
            <a:extLst>
              <a:ext uri="{FF2B5EF4-FFF2-40B4-BE49-F238E27FC236}">
                <a16:creationId xmlns:a16="http://schemas.microsoft.com/office/drawing/2014/main" id="{43CEE8E8-AC06-B31A-74D4-0C835B6AA57A}"/>
              </a:ext>
            </a:extLst>
          </p:cNvPr>
          <p:cNvPicPr>
            <a:picLocks noChangeAspect="1"/>
          </p:cNvPicPr>
          <p:nvPr userDrawn="1">
            <p:custDataLst>
              <p:tags r:id="rId1"/>
            </p:custDataLst>
          </p:nvPr>
        </p:nvPicPr>
        <p:blipFill rotWithShape="1">
          <a:blip r:embed="rId3">
            <a:extLst>
              <a:ext uri="{28A0092B-C50C-407E-A947-70E740481C1C}">
                <a14:useLocalDpi xmlns:a14="http://schemas.microsoft.com/office/drawing/2010/main" val="0"/>
              </a:ext>
            </a:extLst>
          </a:blip>
          <a:srcRect/>
          <a:stretch/>
        </p:blipFill>
        <p:spPr>
          <a:xfrm>
            <a:off x="3690697" y="775808"/>
            <a:ext cx="4810605" cy="4810605"/>
          </a:xfrm>
          <a:prstGeom prst="rect">
            <a:avLst/>
          </a:prstGeom>
        </p:spPr>
      </p:pic>
      <p:sp>
        <p:nvSpPr>
          <p:cNvPr id="4" name="Text Placeholder 3">
            <a:extLst>
              <a:ext uri="{FF2B5EF4-FFF2-40B4-BE49-F238E27FC236}">
                <a16:creationId xmlns:a16="http://schemas.microsoft.com/office/drawing/2014/main" id="{9DEE80D8-255A-41D9-E2A3-9991B7D4EB8B}"/>
              </a:ext>
            </a:extLst>
          </p:cNvPr>
          <p:cNvSpPr>
            <a:spLocks noGrp="1"/>
          </p:cNvSpPr>
          <p:nvPr>
            <p:ph type="body" sz="quarter" idx="10"/>
          </p:nvPr>
        </p:nvSpPr>
        <p:spPr>
          <a:xfrm>
            <a:off x="457200" y="6242050"/>
            <a:ext cx="8720138" cy="441325"/>
          </a:xfrm>
        </p:spPr>
        <p:txBody>
          <a:bodyPr>
            <a:normAutofit/>
          </a:bodyPr>
          <a:lstStyle>
            <a:lvl1pPr marL="0" indent="0">
              <a:buNone/>
              <a:defRPr sz="1800">
                <a:latin typeface="Aptos" panose="020B0004020202020204" pitchFamily="34" charset="0"/>
              </a:defRPr>
            </a:lvl1pPr>
            <a:lvl2pPr marL="457200" indent="0">
              <a:buNone/>
              <a:defRPr/>
            </a:lvl2pPr>
          </a:lstStyle>
          <a:p>
            <a:pPr lvl="0"/>
            <a:r>
              <a:rPr lang="en-US" dirty="0"/>
              <a:t>Click to edit Master text styles</a:t>
            </a:r>
          </a:p>
        </p:txBody>
      </p:sp>
    </p:spTree>
    <p:extLst>
      <p:ext uri="{BB962C8B-B14F-4D97-AF65-F5344CB8AC3E}">
        <p14:creationId xmlns:p14="http://schemas.microsoft.com/office/powerpoint/2010/main" val="3571830405"/>
      </p:ext>
    </p:extLst>
  </p:cSld>
  <p:clrMapOvr>
    <a:masterClrMapping/>
  </p:clrMapOvr>
  <p:hf hd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q&amp;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196" y="1324249"/>
            <a:ext cx="10515599" cy="3141428"/>
          </a:xfrm>
          <a:solidFill>
            <a:schemeClr val="bg1">
              <a:lumMod val="95000"/>
            </a:schemeClr>
          </a:solidFill>
        </p:spPr>
        <p:txBody>
          <a:bodyPr>
            <a:normAutofit/>
          </a:bodyPr>
          <a:lstStyle>
            <a:lvl1pPr marL="0" indent="0">
              <a:spcBef>
                <a:spcPts val="0"/>
              </a:spcBef>
              <a:buNone/>
              <a:defRPr sz="1100"/>
            </a:lvl1pPr>
          </a:lstStyle>
          <a:p>
            <a:pPr lvl="0"/>
            <a:endParaRPr lang="en-CH" dirty="0"/>
          </a:p>
        </p:txBody>
      </p:sp>
      <p:graphicFrame>
        <p:nvGraphicFramePr>
          <p:cNvPr id="7" name="Table 6">
            <a:extLst>
              <a:ext uri="{FF2B5EF4-FFF2-40B4-BE49-F238E27FC236}">
                <a16:creationId xmlns:a16="http://schemas.microsoft.com/office/drawing/2014/main" id="{AF15F97F-E63F-97BD-37CB-4336CBDFF56E}"/>
              </a:ext>
            </a:extLst>
          </p:cNvPr>
          <p:cNvGraphicFramePr>
            <a:graphicFrameLocks noGrp="1"/>
          </p:cNvGraphicFramePr>
          <p:nvPr userDrawn="1">
            <p:extLst>
              <p:ext uri="{D42A27DB-BD31-4B8C-83A1-F6EECF244321}">
                <p14:modId xmlns:p14="http://schemas.microsoft.com/office/powerpoint/2010/main" val="340749978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
        <p:nvSpPr>
          <p:cNvPr id="6" name="Rectangle 5">
            <a:extLst>
              <a:ext uri="{FF2B5EF4-FFF2-40B4-BE49-F238E27FC236}">
                <a16:creationId xmlns:a16="http://schemas.microsoft.com/office/drawing/2014/main" id="{6A03AA40-A5AA-AD92-26F6-FBA7021D20C1}"/>
              </a:ext>
            </a:extLst>
          </p:cNvPr>
          <p:cNvSpPr/>
          <p:nvPr userDrawn="1"/>
        </p:nvSpPr>
        <p:spPr>
          <a:xfrm>
            <a:off x="838200" y="1039723"/>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ENISA guidelines</a:t>
            </a:r>
            <a:endParaRPr lang="en-CH" sz="1400" dirty="0"/>
          </a:p>
        </p:txBody>
      </p:sp>
      <p:sp>
        <p:nvSpPr>
          <p:cNvPr id="4" name="Content Placeholder 2">
            <a:extLst>
              <a:ext uri="{FF2B5EF4-FFF2-40B4-BE49-F238E27FC236}">
                <a16:creationId xmlns:a16="http://schemas.microsoft.com/office/drawing/2014/main" id="{2F80E5EF-5154-811B-B4E1-D516A5533816}"/>
              </a:ext>
            </a:extLst>
          </p:cNvPr>
          <p:cNvSpPr>
            <a:spLocks noGrp="1"/>
          </p:cNvSpPr>
          <p:nvPr>
            <p:ph idx="13"/>
          </p:nvPr>
        </p:nvSpPr>
        <p:spPr>
          <a:xfrm>
            <a:off x="838196" y="4898137"/>
            <a:ext cx="10515599" cy="1594737"/>
          </a:xfrm>
          <a:solidFill>
            <a:schemeClr val="bg1">
              <a:lumMod val="95000"/>
            </a:schemeClr>
          </a:solidFill>
        </p:spPr>
        <p:txBody>
          <a:bodyPr>
            <a:normAutofit/>
          </a:bodyPr>
          <a:lstStyle>
            <a:lvl1pPr marL="0" indent="0">
              <a:spcBef>
                <a:spcPts val="0"/>
              </a:spcBef>
              <a:buNone/>
              <a:defRPr sz="1100"/>
            </a:lvl1pPr>
          </a:lstStyle>
          <a:p>
            <a:pPr lvl="0"/>
            <a:endParaRPr lang="en-CH" dirty="0"/>
          </a:p>
        </p:txBody>
      </p:sp>
      <p:sp>
        <p:nvSpPr>
          <p:cNvPr id="5" name="Rectangle 4">
            <a:extLst>
              <a:ext uri="{FF2B5EF4-FFF2-40B4-BE49-F238E27FC236}">
                <a16:creationId xmlns:a16="http://schemas.microsoft.com/office/drawing/2014/main" id="{D12DE4B3-C75E-91C8-4562-D5F3AFF5AA40}"/>
              </a:ext>
            </a:extLst>
          </p:cNvPr>
          <p:cNvSpPr/>
          <p:nvPr userDrawn="1"/>
        </p:nvSpPr>
        <p:spPr>
          <a:xfrm>
            <a:off x="838197" y="4632387"/>
            <a:ext cx="10515598"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Implementation summary</a:t>
            </a:r>
            <a:endParaRPr lang="en-CH" sz="1400" dirty="0"/>
          </a:p>
        </p:txBody>
      </p:sp>
    </p:spTree>
    <p:extLst>
      <p:ext uri="{BB962C8B-B14F-4D97-AF65-F5344CB8AC3E}">
        <p14:creationId xmlns:p14="http://schemas.microsoft.com/office/powerpoint/2010/main" val="114588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bserv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7B6-6B97-6EB6-C817-F3E611621239}"/>
              </a:ext>
            </a:extLst>
          </p:cNvPr>
          <p:cNvSpPr>
            <a:spLocks noGrp="1"/>
          </p:cNvSpPr>
          <p:nvPr>
            <p:ph type="title"/>
          </p:nvPr>
        </p:nvSpPr>
        <p:spPr>
          <a:xfrm>
            <a:off x="838200" y="365125"/>
            <a:ext cx="10515600" cy="544513"/>
          </a:xfrm>
          <a:ln>
            <a:noFill/>
          </a:ln>
        </p:spPr>
        <p:txBody>
          <a:bodyPr/>
          <a:lstStyle>
            <a:lvl1pPr>
              <a:defRPr>
                <a:solidFill>
                  <a:srgbClr val="86BC25"/>
                </a:solidFill>
              </a:defRPr>
            </a:lvl1pPr>
          </a:lstStyle>
          <a:p>
            <a:r>
              <a:rPr lang="en-US" dirty="0"/>
              <a:t>Click to edit Master title style</a:t>
            </a:r>
            <a:endParaRPr lang="en-CH" dirty="0"/>
          </a:p>
        </p:txBody>
      </p:sp>
      <p:sp>
        <p:nvSpPr>
          <p:cNvPr id="3" name="Content Placeholder 2">
            <a:extLst>
              <a:ext uri="{FF2B5EF4-FFF2-40B4-BE49-F238E27FC236}">
                <a16:creationId xmlns:a16="http://schemas.microsoft.com/office/drawing/2014/main" id="{4744B694-A3D9-A5A2-E86E-DA0F6FD7277F}"/>
              </a:ext>
            </a:extLst>
          </p:cNvPr>
          <p:cNvSpPr>
            <a:spLocks noGrp="1"/>
          </p:cNvSpPr>
          <p:nvPr>
            <p:ph idx="1"/>
          </p:nvPr>
        </p:nvSpPr>
        <p:spPr>
          <a:xfrm>
            <a:off x="838200" y="1354920"/>
            <a:ext cx="6251532" cy="4755433"/>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sp>
        <p:nvSpPr>
          <p:cNvPr id="8" name="Date Placeholder 7">
            <a:extLst>
              <a:ext uri="{FF2B5EF4-FFF2-40B4-BE49-F238E27FC236}">
                <a16:creationId xmlns:a16="http://schemas.microsoft.com/office/drawing/2014/main" id="{CCC251E4-6A30-586A-E0CE-60451D3EBC71}"/>
              </a:ext>
            </a:extLst>
          </p:cNvPr>
          <p:cNvSpPr>
            <a:spLocks noGrp="1"/>
          </p:cNvSpPr>
          <p:nvPr>
            <p:ph type="dt" sz="half" idx="10"/>
          </p:nvPr>
        </p:nvSpPr>
        <p:spPr/>
        <p:txBody>
          <a:bodyPr/>
          <a:lstStyle/>
          <a:p>
            <a:fld id="{95DC32B3-4CC6-41D5-9051-FAB97CCC264E}" type="datetimeFigureOut">
              <a:rPr lang="en-CH" smtClean="0"/>
              <a:t>20/07/2025</a:t>
            </a:fld>
            <a:endParaRPr lang="en-CH"/>
          </a:p>
        </p:txBody>
      </p:sp>
      <p:sp>
        <p:nvSpPr>
          <p:cNvPr id="9" name="Footer Placeholder 8">
            <a:extLst>
              <a:ext uri="{FF2B5EF4-FFF2-40B4-BE49-F238E27FC236}">
                <a16:creationId xmlns:a16="http://schemas.microsoft.com/office/drawing/2014/main" id="{3A42BAE8-1696-CB49-2598-549BEEBDF066}"/>
              </a:ext>
            </a:extLst>
          </p:cNvPr>
          <p:cNvSpPr>
            <a:spLocks noGrp="1"/>
          </p:cNvSpPr>
          <p:nvPr>
            <p:ph type="ftr" sz="quarter" idx="11"/>
          </p:nvPr>
        </p:nvSpPr>
        <p:spPr/>
        <p:txBody>
          <a:bodyPr/>
          <a:lstStyle/>
          <a:p>
            <a:endParaRPr lang="en-CH"/>
          </a:p>
        </p:txBody>
      </p:sp>
      <p:sp>
        <p:nvSpPr>
          <p:cNvPr id="10" name="Slide Number Placeholder 9">
            <a:extLst>
              <a:ext uri="{FF2B5EF4-FFF2-40B4-BE49-F238E27FC236}">
                <a16:creationId xmlns:a16="http://schemas.microsoft.com/office/drawing/2014/main" id="{9F142D48-121D-4DDF-B06C-2CDB4FE7ADF8}"/>
              </a:ext>
            </a:extLst>
          </p:cNvPr>
          <p:cNvSpPr>
            <a:spLocks noGrp="1"/>
          </p:cNvSpPr>
          <p:nvPr>
            <p:ph type="sldNum" sz="quarter" idx="12"/>
          </p:nvPr>
        </p:nvSpPr>
        <p:spPr/>
        <p:txBody>
          <a:bodyPr/>
          <a:lstStyle/>
          <a:p>
            <a:fld id="{779C2BE0-65D7-4D0B-8C4D-733698A5A055}" type="slidenum">
              <a:rPr lang="en-CH" smtClean="0"/>
              <a:t>‹#›</a:t>
            </a:fld>
            <a:endParaRPr lang="en-CH"/>
          </a:p>
        </p:txBody>
      </p:sp>
      <p:sp>
        <p:nvSpPr>
          <p:cNvPr id="6" name="Rectangle 5">
            <a:extLst>
              <a:ext uri="{FF2B5EF4-FFF2-40B4-BE49-F238E27FC236}">
                <a16:creationId xmlns:a16="http://schemas.microsoft.com/office/drawing/2014/main" id="{6A03AA40-A5AA-AD92-26F6-FBA7021D20C1}"/>
              </a:ext>
            </a:extLst>
          </p:cNvPr>
          <p:cNvSpPr/>
          <p:nvPr userDrawn="1"/>
        </p:nvSpPr>
        <p:spPr>
          <a:xfrm>
            <a:off x="838200" y="1045586"/>
            <a:ext cx="6251532"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Observations</a:t>
            </a:r>
            <a:endParaRPr lang="en-CH" sz="1400" dirty="0"/>
          </a:p>
        </p:txBody>
      </p:sp>
      <p:sp>
        <p:nvSpPr>
          <p:cNvPr id="11" name="Rectangle 10">
            <a:extLst>
              <a:ext uri="{FF2B5EF4-FFF2-40B4-BE49-F238E27FC236}">
                <a16:creationId xmlns:a16="http://schemas.microsoft.com/office/drawing/2014/main" id="{77C389ED-FAF0-ADB8-CB6D-BE288112DDF8}"/>
              </a:ext>
            </a:extLst>
          </p:cNvPr>
          <p:cNvSpPr/>
          <p:nvPr userDrawn="1"/>
        </p:nvSpPr>
        <p:spPr>
          <a:xfrm>
            <a:off x="7239000" y="1053206"/>
            <a:ext cx="4114800" cy="252000"/>
          </a:xfrm>
          <a:prstGeom prst="rect">
            <a:avLst/>
          </a:prstGeom>
          <a:solidFill>
            <a:srgbClr val="86BC2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Risks</a:t>
            </a:r>
            <a:endParaRPr lang="en-CH" sz="1400" dirty="0"/>
          </a:p>
        </p:txBody>
      </p:sp>
      <p:sp>
        <p:nvSpPr>
          <p:cNvPr id="13" name="Text Placeholder 12">
            <a:extLst>
              <a:ext uri="{FF2B5EF4-FFF2-40B4-BE49-F238E27FC236}">
                <a16:creationId xmlns:a16="http://schemas.microsoft.com/office/drawing/2014/main" id="{C54AA00C-FC56-7582-0AFF-6A3B7B7B378E}"/>
              </a:ext>
            </a:extLst>
          </p:cNvPr>
          <p:cNvSpPr>
            <a:spLocks noGrp="1"/>
          </p:cNvSpPr>
          <p:nvPr>
            <p:ph type="body" sz="quarter" idx="13"/>
          </p:nvPr>
        </p:nvSpPr>
        <p:spPr>
          <a:xfrm>
            <a:off x="7239000" y="1354921"/>
            <a:ext cx="4114800" cy="4755432"/>
          </a:xfrm>
          <a:solidFill>
            <a:schemeClr val="bg1">
              <a:lumMod val="95000"/>
            </a:schemeClr>
          </a:solidFill>
        </p:spPr>
        <p:txBody>
          <a:bodyPr>
            <a:normAutofit/>
          </a:bodyPr>
          <a:lstStyle>
            <a:lvl1pPr marL="0" indent="0">
              <a:spcBef>
                <a:spcPts val="0"/>
              </a:spcBef>
              <a:buNone/>
              <a:defRPr sz="1100">
                <a:latin typeface="Aptos" panose="020B0004020202020204" pitchFamily="34" charset="0"/>
              </a:defRPr>
            </a:lvl1pPr>
          </a:lstStyle>
          <a:p>
            <a:pPr lvl="0"/>
            <a:endParaRPr lang="en-CH" dirty="0"/>
          </a:p>
        </p:txBody>
      </p:sp>
      <p:graphicFrame>
        <p:nvGraphicFramePr>
          <p:cNvPr id="14" name="Table 13">
            <a:extLst>
              <a:ext uri="{FF2B5EF4-FFF2-40B4-BE49-F238E27FC236}">
                <a16:creationId xmlns:a16="http://schemas.microsoft.com/office/drawing/2014/main" id="{4E43A406-9512-2022-E02D-12F6C9980236}"/>
              </a:ext>
            </a:extLst>
          </p:cNvPr>
          <p:cNvGraphicFramePr>
            <a:graphicFrameLocks noGrp="1"/>
          </p:cNvGraphicFramePr>
          <p:nvPr userDrawn="1">
            <p:extLst>
              <p:ext uri="{D42A27DB-BD31-4B8C-83A1-F6EECF244321}">
                <p14:modId xmlns:p14="http://schemas.microsoft.com/office/powerpoint/2010/main" val="1181120617"/>
              </p:ext>
            </p:extLst>
          </p:nvPr>
        </p:nvGraphicFramePr>
        <p:xfrm>
          <a:off x="0" y="1509"/>
          <a:ext cx="3108960" cy="243840"/>
        </p:xfrm>
        <a:graphic>
          <a:graphicData uri="http://schemas.openxmlformats.org/drawingml/2006/table">
            <a:tbl>
              <a:tblPr firstRow="1" bandRow="1">
                <a:tableStyleId>{93296810-A885-4BE3-A3E7-6D5BEEA58F35}</a:tableStyleId>
              </a:tblPr>
              <a:tblGrid>
                <a:gridCol w="274320">
                  <a:extLst>
                    <a:ext uri="{9D8B030D-6E8A-4147-A177-3AD203B41FA5}">
                      <a16:colId xmlns:a16="http://schemas.microsoft.com/office/drawing/2014/main" val="1588424270"/>
                    </a:ext>
                  </a:extLst>
                </a:gridCol>
                <a:gridCol w="2834640">
                  <a:extLst>
                    <a:ext uri="{9D8B030D-6E8A-4147-A177-3AD203B41FA5}">
                      <a16:colId xmlns:a16="http://schemas.microsoft.com/office/drawing/2014/main" val="3202644444"/>
                    </a:ext>
                  </a:extLst>
                </a:gridCol>
              </a:tblGrid>
              <a:tr h="182880">
                <a:tc>
                  <a:txBody>
                    <a:bodyPr/>
                    <a:lstStyle/>
                    <a:p>
                      <a:pPr algn="ctr"/>
                      <a:r>
                        <a:rPr lang="en-US" sz="1000" b="0" dirty="0"/>
                        <a:t>1.</a:t>
                      </a:r>
                      <a:endParaRPr lang="en-US" sz="1000" b="0" dirty="0">
                        <a:latin typeface="Calibri Light" panose="020F0302020204030204" pitchFamily="34" charset="0"/>
                        <a:ea typeface="Calibri Light" panose="020F0302020204030204" pitchFamily="34" charset="0"/>
                        <a:cs typeface="Calibri Light" panose="020F0302020204030204" pitchFamily="34" charset="0"/>
                      </a:endParaRPr>
                    </a:p>
                  </a:txBody>
                  <a:tcPr marL="0" marR="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86BC25"/>
                    </a:solidFill>
                  </a:tcPr>
                </a:tc>
                <a:tc>
                  <a:txBody>
                    <a:bodyPr/>
                    <a:lstStyle/>
                    <a:p>
                      <a:r>
                        <a:rPr lang="en-US" sz="1000" b="0" dirty="0">
                          <a:solidFill>
                            <a:schemeClr val="tx1"/>
                          </a:solidFill>
                        </a:rPr>
                        <a:t>Detailed observations</a:t>
                      </a:r>
                      <a:endParaRPr lang="en-US" sz="1000" b="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839878174"/>
                  </a:ext>
                </a:extLst>
              </a:tr>
            </a:tbl>
          </a:graphicData>
        </a:graphic>
      </p:graphicFrame>
    </p:spTree>
    <p:extLst>
      <p:ext uri="{BB962C8B-B14F-4D97-AF65-F5344CB8AC3E}">
        <p14:creationId xmlns:p14="http://schemas.microsoft.com/office/powerpoint/2010/main" val="197073780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93CD9C-4E05-4D83-0FA9-DFE47837CB96}"/>
              </a:ext>
            </a:extLst>
          </p:cNvPr>
          <p:cNvSpPr>
            <a:spLocks noGrp="1"/>
          </p:cNvSpPr>
          <p:nvPr>
            <p:ph type="title"/>
          </p:nvPr>
        </p:nvSpPr>
        <p:spPr>
          <a:xfrm>
            <a:off x="838200" y="365125"/>
            <a:ext cx="10515600" cy="1325563"/>
          </a:xfrm>
          <a:prstGeom prst="rect">
            <a:avLst/>
          </a:prstGeom>
          <a:ln w="9525" cap="flat" cmpd="sng" algn="ctr">
            <a:solidFill>
              <a:srgbClr val="046A38"/>
            </a:solidFill>
            <a:prstDash val="solid"/>
            <a:round/>
            <a:headEnd type="none" w="med" len="med"/>
            <a:tailEnd type="none" w="med" len="med"/>
          </a:ln>
        </p:spPr>
        <p:txBody>
          <a:bodyPr vert="horz" lIns="91440" tIns="45720" rIns="91440" bIns="45720" rtlCol="0" anchor="ctr">
            <a:normAutofit/>
          </a:bodyPr>
          <a:lstStyle/>
          <a:p>
            <a:r>
              <a:rPr lang="en-US" dirty="0"/>
              <a:t>Click to edit Master title style</a:t>
            </a:r>
            <a:endParaRPr lang="en-CH" dirty="0"/>
          </a:p>
        </p:txBody>
      </p:sp>
      <p:sp>
        <p:nvSpPr>
          <p:cNvPr id="3" name="Text Placeholder 2">
            <a:extLst>
              <a:ext uri="{FF2B5EF4-FFF2-40B4-BE49-F238E27FC236}">
                <a16:creationId xmlns:a16="http://schemas.microsoft.com/office/drawing/2014/main" id="{F75CD36C-0D70-2CF3-9388-F9CC8AE18C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C5473052-7195-105A-EA30-E09986F6F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C32B3-4CC6-41D5-9051-FAB97CCC264E}" type="datetimeFigureOut">
              <a:rPr lang="en-CH" smtClean="0"/>
              <a:t>20/07/2025</a:t>
            </a:fld>
            <a:endParaRPr lang="en-CH"/>
          </a:p>
        </p:txBody>
      </p:sp>
      <p:sp>
        <p:nvSpPr>
          <p:cNvPr id="5" name="Footer Placeholder 4">
            <a:extLst>
              <a:ext uri="{FF2B5EF4-FFF2-40B4-BE49-F238E27FC236}">
                <a16:creationId xmlns:a16="http://schemas.microsoft.com/office/drawing/2014/main" id="{A90F41E2-ACB3-9AB7-26A1-851B68D5C7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464E8CE4-DE9C-A03B-B54D-B991B55CBA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C2BE0-65D7-4D0B-8C4D-733698A5A055}" type="slidenum">
              <a:rPr lang="en-CH" smtClean="0"/>
              <a:t>‹#›</a:t>
            </a:fld>
            <a:endParaRPr lang="en-CH"/>
          </a:p>
        </p:txBody>
      </p:sp>
    </p:spTree>
    <p:extLst>
      <p:ext uri="{BB962C8B-B14F-4D97-AF65-F5344CB8AC3E}">
        <p14:creationId xmlns:p14="http://schemas.microsoft.com/office/powerpoint/2010/main" val="411558620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50"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NIS2 asessment</a:t>
            </a:r>
          </a:p>
        </p:txBody>
      </p:sp>
      <p:sp>
        <p:nvSpPr>
          <p:cNvPr id="3" name="Text Placeholder 2"/>
          <p:cNvSpPr>
            <a:spLocks noGrp="1"/>
          </p:cNvSpPr>
          <p:nvPr>
            <p:ph type="body" idx="10" sz="quarter"/>
          </p:nvPr>
        </p:nvSpPr>
        <p:spPr/>
        <p:txBody>
          <a:bodyPr/>
          <a:lstStyle/>
          <a:p>
            <a:r>
              <a:t>Draft report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11.5 IDENTIFICATION</a:t>
            </a:r>
          </a:p>
        </p:txBody>
      </p:sp>
      <p:sp>
        <p:nvSpPr>
          <p:cNvPr id="3" name="Content Placeholder 2"/>
          <p:cNvSpPr>
            <a:spLocks noGrp="1"/>
          </p:cNvSpPr>
          <p:nvPr>
            <p:ph idx="1"/>
          </p:nvPr>
        </p:nvSpPr>
        <p:spPr/>
        <p:txBody>
          <a:bodyPr/>
          <a:lstStyle/>
          <a:p>
            <a:r>
              <a:t>11.5.1. The relevant entities shall manage the full life cycle of identities of network and information systems and their users. 11.5.2. For that purpose, the relevant entities shall: (a) set up unique identities for network and information systems and their users; (b) link the identity of users to a single person; (c) ensure oversight of identities of network and information systems; (d) apply logging to the management of identities. 11.5.3. The relevant entities shall only permit identities assigned to multiple persons, such as shared identities, where they are necessary for business or operational reasons and are subject to an explicit approval process and documentation. The relevant entities shall take identities assigned to multiple persons into account in the cybersecurity risk management framework referred to in point 2.1. 11.5.4. The relevant entities shall regularly review the identities for network and information systems and their users and, if no longer needed, deactivate them without delay. </a:t>
            </a:r>
          </a:p>
        </p:txBody>
      </p:sp>
      <p:sp>
        <p:nvSpPr>
          <p:cNvPr id="4" name="Content Placeholder 3"/>
          <p:cNvSpPr>
            <a:spLocks noGrp="1"/>
          </p:cNvSpPr>
          <p:nvPr>
            <p:ph idx="13"/>
          </p:nvPr>
        </p:nvSpPr>
        <p:spPr/>
        <p:txBody>
          <a:bodyPr/>
          <a:lstStyle/>
          <a:p>
            <a:r>
              <a:t>Active Directory is employed to issue unique user accounts for general access and credentials for privileged accounts are centrally stored in the Keepass tool with access limited to system administrators, while the SOC team manages event monitoring to log identity-related activities. Missing information: oversight mechanisms for identities, an explicit approval process and documentation for shared identities, and regular review and deactivation of unneeded accounts.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11.5 IDENTIFICATION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11.6 AUTHENTICATION</a:t>
            </a:r>
          </a:p>
        </p:txBody>
      </p:sp>
      <p:sp>
        <p:nvSpPr>
          <p:cNvPr id="3" name="Content Placeholder 2"/>
          <p:cNvSpPr>
            <a:spLocks noGrp="1"/>
          </p:cNvSpPr>
          <p:nvPr>
            <p:ph idx="1"/>
          </p:nvPr>
        </p:nvSpPr>
        <p:spPr/>
        <p:txBody>
          <a:bodyPr/>
          <a:lstStyle/>
          <a:p>
            <a:r>
              <a:t>11.6.1. The relevant entities shall implement secure authentication procedures and technologies based on access restrictions and the policy on access control. 11.6.2. For that purpose, the relevant entities shall: (a) ensure the strength of authentication is appropriate to the classification of the asset to be accessed; (b) control the allocation to users and management of secret authentication information by a process that ensures the confidentiality of the information, including advising personnel on appropriate handling of authentication information; (c) require the change of authentication credentials initially, at predefined intervals and upon suspicion that the credentials were compromised; (d) require the reset of authentication credentials and the blocking of users after a predefined number of unsuccessful log-in attempts; (e) terminate inactive sessions after a predefined period of inactivity; and (f) require separate credentials to access privileged access or administrative accounts. (95) When implementing, the entity should take into account MFA fatigue, which can occur when users are overwhelmed when they receive numerous authentication prompts. Consider techniques to mitigate this, such as adaptive MFA, passkeys, MFA combined with SSO and short session timeouts. 11.6.3. The relevant entities shall to the extent feasible use state-of-the-art authentication methods, in accordance with the associated assessed risk and the classification of the asset to be accessed and unique authentication information. 11.6.4. The relevant entities shall regularly review the authentication procedures and technologies at planned intervals. </a:t>
            </a:r>
          </a:p>
        </p:txBody>
      </p:sp>
      <p:sp>
        <p:nvSpPr>
          <p:cNvPr id="4" name="Content Placeholder 3"/>
          <p:cNvSpPr>
            <a:spLocks noGrp="1"/>
          </p:cNvSpPr>
          <p:nvPr>
            <p:ph idx="13"/>
          </p:nvPr>
        </p:nvSpPr>
        <p:spPr/>
        <p:txBody>
          <a:bodyPr/>
          <a:lstStyle/>
          <a:p>
            <a:r>
              <a:t>Active Directory is used to manage individual user accounts and privileged credentials are stored in KeePass accessible only by system administrators; no access reviews are performed. Missing information: authentication strength alignment with asset classification; confidentiality controls and user guidance for secret credential management; policies for initial, periodic or event-driven credential changes; account lockout/reset on failed attempts; session termination after inactivity; use of state-of-the-art authentication methods; and periodic reviews of authentication procedures.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11.6 AUTHENTICATION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11.7 MULTI-FACTOR AUTHENTICATION</a:t>
            </a:r>
          </a:p>
        </p:txBody>
      </p:sp>
      <p:sp>
        <p:nvSpPr>
          <p:cNvPr id="3" name="Content Placeholder 2"/>
          <p:cNvSpPr>
            <a:spLocks noGrp="1"/>
          </p:cNvSpPr>
          <p:nvPr>
            <p:ph idx="1"/>
          </p:nvPr>
        </p:nvSpPr>
        <p:spPr/>
        <p:txBody>
          <a:bodyPr/>
          <a:lstStyle/>
          <a:p>
            <a:r>
              <a:t>11.7.1. The relevant entities shall ensure that users are authenticated by multiple authentication factors or continuous authentication mechanisms for accessing the entities’ network and information systems, where appropriate, in accordance with the classification of the asset to be accessed. 11.7.2. The relevant entities shall ensure that the strength of authentication is appropriate for the classification of the asset to be accessed. </a:t>
            </a:r>
          </a:p>
        </p:txBody>
      </p:sp>
      <p:sp>
        <p:nvSpPr>
          <p:cNvPr id="4" name="Content Placeholder 3"/>
          <p:cNvSpPr>
            <a:spLocks noGrp="1"/>
          </p:cNvSpPr>
          <p:nvPr>
            <p:ph idx="13"/>
          </p:nvPr>
        </p:nvSpPr>
        <p:spPr/>
        <p:txBody>
          <a:bodyPr/>
          <a:lstStyle/>
          <a:p>
            <a:r>
              <a:t>The organization employs Active Directory to manage general network access and issues named non-privileged accounts to each user, while privileged credentials are stored centrally in a KeePass tool accessible only to system administrators; however, no multi-factor or continuous authentication mechanisms are described, nor are there any access reviews to validate authentication strength against asset classifications. Missing information: implementation of multi-factor authentication, continuous authentication mechanisms, and measures ensuring authentication strength aligns with asset classification.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11.7 MULTI-FACTOR AUTHENTICATION</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11.1.1. For the purpose of Article 21(2), point (i) of Directive (EU) 2022/2555, the relevant entities shall establish, document and implement logical and physical access control policies for the access to their network and information systems, based on business requirements as well as network and information system security requirements. 11.1.2. The policies referred to in point 11.1.1. shall: (a) address access by persons, including staff, visitors and external entities such as suppliers and service providers; (b) address access by network and information system processes; (c) ensure that access is only granted to users that have been adequately authenticated. 11.1.3. The relevant entities shall review and, where appropriate, update the policies at planned intervals and when significant incidents or significant changes to operations or risks occur. </a:t>
            </a:r>
          </a:p>
        </p:txBody>
      </p:sp>
      <p:sp>
        <p:nvSpPr>
          <p:cNvPr id="4" name="Content Placeholder 3"/>
          <p:cNvSpPr>
            <a:spLocks noGrp="1"/>
          </p:cNvSpPr>
          <p:nvPr>
            <p:ph idx="13"/>
          </p:nvPr>
        </p:nvSpPr>
        <p:spPr/>
        <p:txBody>
          <a:bodyPr/>
          <a:lstStyle/>
          <a:p>
            <a:r>
              <a:t>Access to the network is managed centrally through Active Directory, with named general accounts issued to each user and privileged credentials stored in a KeePass tool accessible only to system administrators; event monitoring is performed by the SOC team. However, there is no evidence of periodic access reviews, and physical access controls or policies for visitors, suppliers or service providers are not described. Missing information: documented logical and physical access control policies based on business and security requirements; specific provisions for network and information system processes; assurance that all users are adequately authenticated; and procedures for reviewing and updating these policies at planned intervals or following significant incidents or operational changes.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11.1 ACCESS CONTROL POLICY</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11.2 MANAGEMENT OF ACCESS RIGHTS</a:t>
            </a:r>
          </a:p>
        </p:txBody>
      </p:sp>
      <p:sp>
        <p:nvSpPr>
          <p:cNvPr id="3" name="Content Placeholder 2"/>
          <p:cNvSpPr>
            <a:spLocks noGrp="1"/>
          </p:cNvSpPr>
          <p:nvPr>
            <p:ph idx="1"/>
          </p:nvPr>
        </p:nvSpPr>
        <p:spPr/>
        <p:txBody>
          <a:bodyPr/>
          <a:lstStyle/>
          <a:p>
            <a:r>
              <a:t>11.2.1. The relevant entities shall provide, modify, remove and document access rights to network and information systems in accordance with the access control policy referred to in point 11.1. 11.2.2. The relevant entities shall: (a) assign and revoke access rights based on the principles of need-to-know, least privilege and separation of duties; (b) ensure that access rights are modified accordingly upon termination or change of employment; (c) ensure that access to network and information systems is authorised by the relevant persons; (d) ensure that access rights appropriately address third-party access, such as visitors, suppliers and service providers, in particular by limiting access rights in scope and in duration; (e) maintain a register of access rights granted; (f) apply logging to the management of access rights. 11.2.3. The relevant entities shall review access rights at planned intervals and shall modify them based on organisational changes. The relevant entities shall document the results of the review including the necessary changes of access rights. </a:t>
            </a:r>
          </a:p>
        </p:txBody>
      </p:sp>
      <p:sp>
        <p:nvSpPr>
          <p:cNvPr id="4" name="Content Placeholder 3"/>
          <p:cNvSpPr>
            <a:spLocks noGrp="1"/>
          </p:cNvSpPr>
          <p:nvPr>
            <p:ph idx="13"/>
          </p:nvPr>
        </p:nvSpPr>
        <p:spPr/>
        <p:txBody>
          <a:bodyPr/>
          <a:lstStyle/>
          <a:p>
            <a:r>
              <a:t>The organization manages general network access through Active Directory by issuing named accounts for each user and stores credentials for privileged accounts in a KeePass tool accessible only to system administrators, with event monitoring of access management activities performed by the SOC team. Missing information: documentation of access rights provisioning, modification and removal; application of need-to-know, least privilege and separation-of-duties principles; modification of access rights upon termination or role changes; formal authorization processes; management and limitation of third-party access; maintenance of an access rights register; and periodic review of access rights.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11.2 MANAGEMENT OF ACCESS RIGHTS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11.3 PRIVILEGED ACCOUNTS AND SYSTEM ADMINISTRATION ACCOUNTS</a:t>
            </a:r>
          </a:p>
        </p:txBody>
      </p:sp>
      <p:sp>
        <p:nvSpPr>
          <p:cNvPr id="3" name="Content Placeholder 2"/>
          <p:cNvSpPr>
            <a:spLocks noGrp="1"/>
          </p:cNvSpPr>
          <p:nvPr>
            <p:ph idx="1"/>
          </p:nvPr>
        </p:nvSpPr>
        <p:spPr/>
        <p:txBody>
          <a:bodyPr/>
          <a:lstStyle/>
          <a:p>
            <a:r>
              <a:t>11.3.1. The relevant entities shall maintain policies for management of privileged accounts and system administration accounts as part of the access control policy referred to in point 11.1. 11.3.2. The policies referred to in point 11.3.1. shall: (a) establish strong identification, authentication such as multi-factor authentication and authorisation procedures for privileged accounts and system administration accounts; (b) set up specific accounts to be used for system administration operations exclusively, such as installation, configuration, management or maintenance; (c) individualise and restrict system administration privileges to the highest extent possible, (d) provide that system administration accounts are only used to connect to system administration systems. 11.3.3. The relevant entities shall review access rights of privileged accounts and system administration accounts at planned intervals and be modified based on organisational changes and shall document the results of the review, including the necessary changes of access rights. </a:t>
            </a:r>
          </a:p>
        </p:txBody>
      </p:sp>
      <p:sp>
        <p:nvSpPr>
          <p:cNvPr id="4" name="Content Placeholder 3"/>
          <p:cNvSpPr>
            <a:spLocks noGrp="1"/>
          </p:cNvSpPr>
          <p:nvPr>
            <p:ph idx="13"/>
          </p:nvPr>
        </p:nvSpPr>
        <p:spPr/>
        <p:txBody>
          <a:bodyPr/>
          <a:lstStyle/>
          <a:p>
            <a:r>
              <a:t>Privileged account access is managed via centralized Active Directory, with credentials for privileged and system administration accounts stored in a KeePass tool accessible only to system administrators, while general Active Directory accounts are individually named and issued to each user; however, no access reviews are performed. Missing information: formal policies for privileged and system administration account management, implementation of multi-factor authentication, use of dedicated system administration accounts exclusively for installation, configuration, management or maintenance, strict least-privilege enforcement, restriction of administration accounts to administration systems, and documentation of periodic access rights reviews.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11.3 PRIVILEGED ACCOUNTS AND SYSTEM ADMINISTRATION ACCOUNTS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11.4 ADMINISTRATION SYSTEMS</a:t>
            </a:r>
          </a:p>
        </p:txBody>
      </p:sp>
      <p:sp>
        <p:nvSpPr>
          <p:cNvPr id="3" name="Content Placeholder 2"/>
          <p:cNvSpPr>
            <a:spLocks noGrp="1"/>
          </p:cNvSpPr>
          <p:nvPr>
            <p:ph idx="1"/>
          </p:nvPr>
        </p:nvSpPr>
        <p:spPr/>
        <p:txBody>
          <a:bodyPr/>
          <a:lstStyle/>
          <a:p>
            <a:r>
              <a:t>11.4.1. The relevant entities shall restrict and control the use of system administration systems in accordance with the access control policy referred to in point 11.1. 11.4.2. For that purpose, the relevant entities shall: (a) only use system administration systems for system administration purposes and not for any other operations; (b) separate logically such systems from application software not used for system administrative purposes, (c) protect access to system administration systems through authentication and encryption. </a:t>
            </a:r>
          </a:p>
        </p:txBody>
      </p:sp>
      <p:sp>
        <p:nvSpPr>
          <p:cNvPr id="4" name="Content Placeholder 3"/>
          <p:cNvSpPr>
            <a:spLocks noGrp="1"/>
          </p:cNvSpPr>
          <p:nvPr>
            <p:ph idx="13"/>
          </p:nvPr>
        </p:nvSpPr>
        <p:spPr/>
        <p:txBody>
          <a:bodyPr/>
          <a:lstStyle/>
          <a:p>
            <a:r>
              <a:t>System administration systems access is controlled via Active Directory and credential management in the KeePass tool, with privileged account credentials stored centrally and accessible only to system administrators. Active Directory accounts are provisioned per user for non-privileged access, while group-level governance defines cybersecurity responsibilities across sites and the SOC team manages event monitoring. No periodic access reviews are performed. Missing information: explicit logical separation of system administration systems from non-administrative application software, use of encryption for access protection, confirmation that these systems are used solely for administrative purposes, and alignment with the formal access control policy.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600"/>
            </a:pPr>
            <a:r>
              <a:t>11.4 ADMINISTRATION SYSTEMS</a:t>
            </a:r>
          </a:p>
        </p:txBody>
      </p:sp>
      <p:sp>
        <p:nvSpPr>
          <p:cNvPr id="3" name="Content Placeholder 2"/>
          <p:cNvSpPr>
            <a:spLocks noGrp="1"/>
          </p:cNvSpPr>
          <p:nvPr>
            <p:ph idx="1"/>
          </p:nvPr>
        </p:nvSpPr>
        <p:spPr/>
        <p:txBody>
          <a:bodyPr/>
          <a:lstStyle/>
          <a:p>
            <a:r>
              <a:t>observations not requested</a:t>
            </a:r>
          </a:p>
        </p:txBody>
      </p:sp>
      <p:sp>
        <p:nvSpPr>
          <p:cNvPr id="4" name="Text Placeholder 3"/>
          <p:cNvSpPr>
            <a:spLocks noGrp="1"/>
          </p:cNvSpPr>
          <p:nvPr>
            <p:ph type="body" idx="13" sz="quarter"/>
          </p:nvPr>
        </p:nvSpPr>
        <p:spPr/>
        <p:txBody>
          <a:bodyPr/>
          <a:lstStyle/>
          <a:p>
            <a:r>
              <a:t>risks not requested</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NTAINEDIMAGEPATH" val="C:\Users\rdeveikis\AppData\Local\Templafy\AddIns\PowerPointVsto\SRcircuitboard.png"/>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0</vt:i4>
      </vt:variant>
    </vt:vector>
  </HeadingPairs>
  <TitlesOfParts>
    <vt:vector size="5" baseType="lpstr">
      <vt:lpstr>Aptos</vt:lpstr>
      <vt:lpstr>Arial</vt:lpstr>
      <vt:lpstr>Calibri</vt:lpstr>
      <vt:lpstr>Calibri Light</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Deveikis, Rokas</dc:creator>
  <cp:lastModifiedBy>Deveikis, Rokas</cp:lastModifiedBy>
  <cp:revision>13</cp:revision>
  <dcterms:created xsi:type="dcterms:W3CDTF">2025-05-27T06:30:38Z</dcterms:created>
  <dcterms:modified xsi:type="dcterms:W3CDTF">2025-07-20T10:28:15Z</dcterms:modified>
</cp:coreProperties>
</file>