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58" r:id="rId5"/>
    <p:sldId id="318" r:id="rId6"/>
    <p:sldId id="281" r:id="rId7"/>
    <p:sldId id="319" r:id="rId8"/>
    <p:sldId id="268" r:id="rId9"/>
    <p:sldId id="280" r:id="rId10"/>
    <p:sldId id="269" r:id="rId11"/>
    <p:sldId id="284" r:id="rId12"/>
    <p:sldId id="306" r:id="rId13"/>
    <p:sldId id="347" r:id="rId14"/>
    <p:sldId id="287" r:id="rId15"/>
    <p:sldId id="320" r:id="rId16"/>
    <p:sldId id="335" r:id="rId17"/>
    <p:sldId id="337" r:id="rId18"/>
    <p:sldId id="338" r:id="rId19"/>
    <p:sldId id="288" r:id="rId20"/>
    <p:sldId id="290" r:id="rId21"/>
    <p:sldId id="289" r:id="rId22"/>
    <p:sldId id="291" r:id="rId23"/>
    <p:sldId id="336" r:id="rId24"/>
    <p:sldId id="300" r:id="rId25"/>
    <p:sldId id="307" r:id="rId26"/>
    <p:sldId id="328" r:id="rId27"/>
    <p:sldId id="286" r:id="rId28"/>
    <p:sldId id="293" r:id="rId29"/>
    <p:sldId id="294" r:id="rId30"/>
    <p:sldId id="292" r:id="rId31"/>
    <p:sldId id="308" r:id="rId32"/>
    <p:sldId id="309" r:id="rId33"/>
    <p:sldId id="295" r:id="rId34"/>
    <p:sldId id="299" r:id="rId35"/>
    <p:sldId id="329" r:id="rId36"/>
    <p:sldId id="297" r:id="rId37"/>
    <p:sldId id="310" r:id="rId38"/>
    <p:sldId id="298" r:id="rId39"/>
    <p:sldId id="302" r:id="rId40"/>
    <p:sldId id="303" r:id="rId41"/>
    <p:sldId id="301" r:id="rId42"/>
    <p:sldId id="311" r:id="rId43"/>
    <p:sldId id="321" r:id="rId44"/>
    <p:sldId id="322" r:id="rId45"/>
    <p:sldId id="323" r:id="rId46"/>
    <p:sldId id="324" r:id="rId47"/>
    <p:sldId id="285" r:id="rId48"/>
    <p:sldId id="304" r:id="rId49"/>
    <p:sldId id="330" r:id="rId50"/>
    <p:sldId id="312" r:id="rId51"/>
    <p:sldId id="313" r:id="rId52"/>
    <p:sldId id="314" r:id="rId53"/>
    <p:sldId id="259" r:id="rId54"/>
    <p:sldId id="326" r:id="rId55"/>
    <p:sldId id="327" r:id="rId56"/>
    <p:sldId id="340" r:id="rId57"/>
    <p:sldId id="339" r:id="rId58"/>
    <p:sldId id="315" r:id="rId59"/>
    <p:sldId id="342" r:id="rId60"/>
    <p:sldId id="345" r:id="rId61"/>
    <p:sldId id="343" r:id="rId62"/>
    <p:sldId id="305" r:id="rId63"/>
    <p:sldId id="264" r:id="rId64"/>
    <p:sldId id="317" r:id="rId65"/>
    <p:sldId id="333" r:id="rId66"/>
    <p:sldId id="332" r:id="rId67"/>
    <p:sldId id="331" r:id="rId68"/>
    <p:sldId id="316" r:id="rId69"/>
    <p:sldId id="260" r:id="rId70"/>
    <p:sldId id="261" r:id="rId71"/>
    <p:sldId id="266" r:id="rId72"/>
    <p:sldId id="273" r:id="rId73"/>
    <p:sldId id="344" r:id="rId74"/>
    <p:sldId id="346" r:id="rId75"/>
    <p:sldId id="278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0045-1C06-4730-9D72-95FC82C5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2A26A-6F45-467F-9C90-CE649CDEB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CBCD-CDBF-4ADB-86C5-E38E8ED5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0427-9831-47D6-9271-6583609C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64F8-1E4A-4982-873B-8C16EB74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AABD-54D7-4E98-8DC2-416A866E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B4DF8-2DA0-4D51-A6A0-A9D4A240C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03F65-F706-4016-9E6A-66E7EBAF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F0442-F585-412C-9561-F73BA21D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E0D9-1841-4E83-B97D-850B59A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79152-7D3D-4011-89DD-B46E06E51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81AC4-F512-4EDF-B9AF-85392648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052E9-0BBD-4286-B962-AA4DE916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8F0E-4A28-4C86-A19B-42CBEB8E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FF3BE-4097-46F9-8F91-4E9A20F1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2F76-8FBC-4263-BEA3-50D2FC83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BD65-F9E8-47F9-9A7D-04483003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2A23-246B-4012-AED1-A7AB8B05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8719-7EAC-4BC4-9177-F40F4622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4127-61B9-42EA-A5FB-7B26ADFA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1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152B-F1D5-4010-BB21-26EA2EB1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3A656-021B-4EFA-A652-A08048A7E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98B39-D219-474D-A804-3A8A649E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18CA-C6D7-4CF4-AB28-0D9608E6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46A9-BAC7-43A4-AF67-83ECF21E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3CB3-21AE-4663-BAB6-BCA4BBBB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9CB0-9900-4C46-9D14-78A6F47A1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CA002-3060-4194-A154-8F7FA3FEC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E190-E099-4662-99CA-FB3DC2E3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FB61E-7EAE-4AF0-A50E-A6E62C57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69764-4842-48D6-AFEE-7A6AEB69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1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F5FA-04C7-44ED-8B92-CAA6B7E4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03877-1AC0-4045-BE04-D6266370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73626-1159-4D55-A6CE-89AC6D048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A12D-887A-44A2-8C36-43DDC331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3439F-E83A-4C41-BDEE-819172363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FC4C6-D128-4795-8309-A5C9FFD4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DD407-816F-4059-924F-F9FD257A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EC422-E38E-46FF-8153-99AC52C8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D086-2945-4C41-B391-F1868E75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8FF7A-9AF4-4D89-8106-A282906C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A7D8F-AAC7-49CD-9A0E-AAF515B7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5FD8A-B5B4-448B-B9BD-73878146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F92EB-0F38-4BC5-B444-EE54A47E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83A2D-025A-47C7-86BD-08683FE5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C0583-9134-46D3-B86C-5502022C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A4BA-F231-4828-BC65-9F380C8F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8C04-4E62-4109-BC07-1E8D423B0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CF8F5-1DFF-4A91-B34B-E853B87B4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DEF29-7FE7-4C34-9AF1-09264724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632A1-3F18-48DE-968C-ACA31373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E5933-85D0-4B52-94B2-EA863A0E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2722-6BC2-434D-8A8D-612AF061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5FF35-C283-46CA-B018-FE94FD632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55F9A-6480-4F1F-8CCC-E3B07D7EE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B29B1-A3FA-4980-B927-DD1D72CF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A45BF-ED4D-4C22-92C2-A21F4BC8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FB0E1-B214-4E1A-A7F8-ED9E7C02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C154-CE92-42F0-BD58-AC195E71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0A92-274A-4C02-9404-0491B276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93E9-AA2F-4AC0-9195-883727F9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AE31-A05B-423F-93B8-2D7110FD660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BFF2-5B6A-4D14-9CC8-3CDC9D322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E986-0E30-4848-B6E3-EE9333C51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B7F7-38EF-44AD-87B7-E61C5CB1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FF01-1ABC-4EB4-A0A9-DF6932564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482"/>
            <a:ext cx="9144000" cy="2387600"/>
          </a:xfrm>
        </p:spPr>
        <p:txBody>
          <a:bodyPr/>
          <a:lstStyle/>
          <a:p>
            <a:r>
              <a:rPr lang="lt-LT" dirty="0" err="1"/>
              <a:t>Multi-threading</a:t>
            </a:r>
            <a:r>
              <a:rPr lang="lt-LT" dirty="0"/>
              <a:t> </a:t>
            </a:r>
            <a:br>
              <a:rPr lang="lt-LT" dirty="0"/>
            </a:br>
            <a:r>
              <a:rPr lang="lt-LT" dirty="0" err="1"/>
              <a:t>your</a:t>
            </a:r>
            <a:r>
              <a:rPr lang="lt-LT" dirty="0"/>
              <a:t> </a:t>
            </a:r>
            <a:r>
              <a:rPr lang="lt-LT" dirty="0" err="1"/>
              <a:t>way</a:t>
            </a:r>
            <a:r>
              <a:rPr lang="lt-LT" dirty="0"/>
              <a:t> </a:t>
            </a:r>
            <a:r>
              <a:rPr lang="lt-LT" dirty="0" err="1"/>
              <a:t>out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DC560-AF74-4168-9E2A-8431A905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790" y="6318422"/>
            <a:ext cx="3921210" cy="539577"/>
          </a:xfrm>
        </p:spPr>
        <p:txBody>
          <a:bodyPr>
            <a:normAutofit/>
          </a:bodyPr>
          <a:lstStyle/>
          <a:p>
            <a:r>
              <a:rPr lang="en-US" sz="2800" dirty="0"/>
              <a:t>Rokas Antanas </a:t>
            </a:r>
            <a:r>
              <a:rPr lang="en-US" sz="2800" dirty="0" err="1"/>
              <a:t>Balevi</a:t>
            </a:r>
            <a:r>
              <a:rPr lang="lt-LT" sz="2800" dirty="0" err="1"/>
              <a:t>čius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435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779"/>
            <a:ext cx="12192000" cy="508444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Limit Compiler and Jit optimizations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Limit CPU optimizations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Do things 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5125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Part1: Memory barriers</a:t>
            </a:r>
          </a:p>
        </p:txBody>
      </p:sp>
    </p:spTree>
    <p:extLst>
      <p:ext uri="{BB962C8B-B14F-4D97-AF65-F5344CB8AC3E}">
        <p14:creationId xmlns:p14="http://schemas.microsoft.com/office/powerpoint/2010/main" val="376900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“I Think”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7AC95-6A20-43A0-96FE-5334BED74FE5}"/>
              </a:ext>
            </a:extLst>
          </p:cNvPr>
          <p:cNvSpPr txBox="1"/>
          <p:nvPr/>
        </p:nvSpPr>
        <p:spPr>
          <a:xfrm>
            <a:off x="7951993" y="5934670"/>
            <a:ext cx="4240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latin typeface="+mj-lt"/>
              </a:rPr>
              <a:t>- Linus</a:t>
            </a:r>
            <a:r>
              <a:rPr lang="en-US" b="1" i="1" dirty="0">
                <a:latin typeface="+mj-lt"/>
              </a:rPr>
              <a:t> </a:t>
            </a:r>
            <a:r>
              <a:rPr lang="en-US" sz="5400" b="1" i="1" dirty="0">
                <a:latin typeface="+mj-lt"/>
              </a:rPr>
              <a:t>Torvalds</a:t>
            </a:r>
          </a:p>
        </p:txBody>
      </p:sp>
    </p:spTree>
    <p:extLst>
      <p:ext uri="{BB962C8B-B14F-4D97-AF65-F5344CB8AC3E}">
        <p14:creationId xmlns:p14="http://schemas.microsoft.com/office/powerpoint/2010/main" val="272858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9502"/>
            <a:ext cx="12192000" cy="2141839"/>
          </a:xfrm>
        </p:spPr>
        <p:txBody>
          <a:bodyPr>
            <a:noAutofit/>
          </a:bodyPr>
          <a:lstStyle/>
          <a:p>
            <a:r>
              <a:rPr lang="en-US" sz="6000" b="1" dirty="0"/>
              <a:t>“In practice, however, they are informal prose documents” </a:t>
            </a:r>
            <a:endParaRPr 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909E8-7606-47A1-BF1B-641CB6F9057F}"/>
              </a:ext>
            </a:extLst>
          </p:cNvPr>
          <p:cNvSpPr txBox="1"/>
          <p:nvPr/>
        </p:nvSpPr>
        <p:spPr>
          <a:xfrm>
            <a:off x="1337747" y="5934670"/>
            <a:ext cx="10854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latin typeface="+mj-lt"/>
              </a:rPr>
              <a:t>- Smart people at Cambridge University</a:t>
            </a:r>
            <a:endParaRPr lang="en-US" sz="5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123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22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Everything goes through Cache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Reads are simple and pull based</a:t>
            </a:r>
            <a:br>
              <a:rPr lang="en-US" sz="6000" b="1" dirty="0"/>
            </a:b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2462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8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FF00"/>
                </a:solidFill>
              </a:rPr>
              <a:t>A</a:t>
            </a:r>
            <a:r>
              <a:rPr lang="en-US" sz="4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47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 dirty="0"/>
            </a:br>
            <a:br>
              <a:rPr lang="en-US" sz="6000" b="1" dirty="0"/>
            </a:br>
            <a:br>
              <a:rPr lang="en-US" sz="6000" b="1" dirty="0"/>
            </a:br>
            <a:br>
              <a:rPr lang="en-US" sz="6000" b="1" dirty="0"/>
            </a:br>
            <a:r>
              <a:rPr lang="en-US" sz="6700" b="1" dirty="0"/>
              <a:t>Writes are exclusive</a:t>
            </a:r>
            <a:br>
              <a:rPr lang="en-US" sz="6700" b="1" dirty="0"/>
            </a:br>
            <a:br>
              <a:rPr lang="en-US" sz="6700" b="1" dirty="0"/>
            </a:br>
            <a:r>
              <a:rPr lang="en-US" sz="6700" b="1" dirty="0"/>
              <a:t>Modern cache is write-back</a:t>
            </a:r>
            <a:br>
              <a:rPr lang="en-US" sz="6700" b="1" dirty="0"/>
            </a:br>
            <a:br>
              <a:rPr lang="en-US" sz="6700" b="1" dirty="0"/>
            </a:br>
            <a:r>
              <a:rPr lang="en-US" sz="6700" b="1" dirty="0"/>
              <a:t>Cache is coherent (MESI)</a:t>
            </a:r>
            <a:br>
              <a:rPr lang="en-US" sz="6000" b="1" dirty="0"/>
            </a:br>
            <a:br>
              <a:rPr lang="en-US" sz="6000" b="1" dirty="0"/>
            </a:br>
            <a:br>
              <a:rPr lang="en-US" sz="6000" b="1" dirty="0"/>
            </a:b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37367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chemeClr val="bg1"/>
                </a:solidFill>
              </a:rPr>
              <a:t>A</a:t>
            </a:r>
            <a:r>
              <a:rPr lang="en-US" sz="4000" dirty="0"/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6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Why we have “race conditions” 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44355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 (</a:t>
            </a:r>
            <a:r>
              <a:rPr lang="en-US" sz="4000" dirty="0">
                <a:solidFill>
                  <a:srgbClr val="FFFF00"/>
                </a:solidFill>
              </a:rPr>
              <a:t>A+</a:t>
            </a:r>
            <a:r>
              <a:rPr lang="en-US" sz="4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chemeClr val="bg1"/>
                </a:solidFill>
              </a:rPr>
              <a:t>A</a:t>
            </a:r>
            <a:r>
              <a:rPr lang="en-US" sz="4000" dirty="0"/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7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FF00"/>
                </a:solidFill>
              </a:rPr>
              <a:t>A+</a:t>
            </a:r>
            <a:r>
              <a:rPr lang="en-US" sz="4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5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(A+)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FF00"/>
                </a:solidFill>
              </a:rPr>
              <a:t>A+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5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Everything goes through Cache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Reads are pull based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Writes are exclusive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Cache is coherent (MESI)</a:t>
            </a:r>
          </a:p>
        </p:txBody>
      </p:sp>
    </p:spTree>
    <p:extLst>
      <p:ext uri="{BB962C8B-B14F-4D97-AF65-F5344CB8AC3E}">
        <p14:creationId xmlns:p14="http://schemas.microsoft.com/office/powerpoint/2010/main" val="1267381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Problem: idle on writes</a:t>
            </a:r>
          </a:p>
        </p:txBody>
      </p:sp>
    </p:spTree>
    <p:extLst>
      <p:ext uri="{BB962C8B-B14F-4D97-AF65-F5344CB8AC3E}">
        <p14:creationId xmlns:p14="http://schemas.microsoft.com/office/powerpoint/2010/main" val="1503259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Lets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6718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2" y="0"/>
            <a:ext cx="8093413" cy="68580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public void Thread1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a = 1;</a:t>
            </a:r>
            <a:br>
              <a:rPr lang="en-US" dirty="0"/>
            </a:br>
            <a:r>
              <a:rPr lang="en-US" dirty="0"/>
              <a:t>	b = 1;</a:t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void Thread2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while(b == 0) {continue;}</a:t>
            </a:r>
            <a:br>
              <a:rPr lang="en-US" dirty="0"/>
            </a:br>
            <a:r>
              <a:rPr lang="en-US" dirty="0"/>
              <a:t>	Assert(a == 1);</a:t>
            </a:r>
            <a:br>
              <a:rPr lang="en-US" dirty="0"/>
            </a:b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2147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(B, 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73656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02229" y="2736187"/>
            <a:ext cx="3021" cy="1147555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50F444-46B2-4A6B-ACFB-030ED0AF2C47}"/>
              </a:ext>
            </a:extLst>
          </p:cNvPr>
          <p:cNvCxnSpPr>
            <a:cxnSpLocks/>
          </p:cNvCxnSpPr>
          <p:nvPr/>
        </p:nvCxnSpPr>
        <p:spPr>
          <a:xfrm>
            <a:off x="280222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B2AED31-9A06-439B-81EC-A700A598837B}"/>
              </a:ext>
            </a:extLst>
          </p:cNvPr>
          <p:cNvSpPr/>
          <p:nvPr/>
        </p:nvSpPr>
        <p:spPr>
          <a:xfrm>
            <a:off x="725035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CD063-4255-4F16-9D62-BEB5DF3242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3852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23936-75AD-4AC8-92E7-E9D66C4DB2ED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93852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AEA55-7719-4236-82E0-B35B54C3E260}"/>
              </a:ext>
            </a:extLst>
          </p:cNvPr>
          <p:cNvCxnSpPr>
            <a:cxnSpLocks/>
          </p:cNvCxnSpPr>
          <p:nvPr/>
        </p:nvCxnSpPr>
        <p:spPr>
          <a:xfrm>
            <a:off x="9004189" y="2736187"/>
            <a:ext cx="3021" cy="1135369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37B830-0C0A-4F39-81B6-3411A51D6E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2668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4F8C4-30AD-4048-8B34-6F58CDC82E7C}"/>
              </a:ext>
            </a:extLst>
          </p:cNvPr>
          <p:cNvCxnSpPr>
            <a:cxnSpLocks/>
          </p:cNvCxnSpPr>
          <p:nvPr/>
        </p:nvCxnSpPr>
        <p:spPr>
          <a:xfrm>
            <a:off x="900418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59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(B, 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 (A+)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73656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02229" y="2736187"/>
            <a:ext cx="3021" cy="1147555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50F444-46B2-4A6B-ACFB-030ED0AF2C47}"/>
              </a:ext>
            </a:extLst>
          </p:cNvPr>
          <p:cNvCxnSpPr>
            <a:cxnSpLocks/>
          </p:cNvCxnSpPr>
          <p:nvPr/>
        </p:nvCxnSpPr>
        <p:spPr>
          <a:xfrm>
            <a:off x="280222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B2AED31-9A06-439B-81EC-A700A598837B}"/>
              </a:ext>
            </a:extLst>
          </p:cNvPr>
          <p:cNvSpPr/>
          <p:nvPr/>
        </p:nvSpPr>
        <p:spPr>
          <a:xfrm>
            <a:off x="725035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CD063-4255-4F16-9D62-BEB5DF3242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3852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23936-75AD-4AC8-92E7-E9D66C4DB2ED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93852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AEA55-7719-4236-82E0-B35B54C3E260}"/>
              </a:ext>
            </a:extLst>
          </p:cNvPr>
          <p:cNvCxnSpPr>
            <a:cxnSpLocks/>
          </p:cNvCxnSpPr>
          <p:nvPr/>
        </p:nvCxnSpPr>
        <p:spPr>
          <a:xfrm>
            <a:off x="9004189" y="2736187"/>
            <a:ext cx="3021" cy="1135369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37B830-0C0A-4F39-81B6-3411A51D6E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2668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4F8C4-30AD-4048-8B34-6F58CDC82E7C}"/>
              </a:ext>
            </a:extLst>
          </p:cNvPr>
          <p:cNvCxnSpPr>
            <a:cxnSpLocks/>
          </p:cNvCxnSpPr>
          <p:nvPr/>
        </p:nvCxnSpPr>
        <p:spPr>
          <a:xfrm>
            <a:off x="900418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21E6DEE-8C5D-4518-A288-EC5FF6FB79C2}"/>
              </a:ext>
            </a:extLst>
          </p:cNvPr>
          <p:cNvSpPr/>
          <p:nvPr/>
        </p:nvSpPr>
        <p:spPr>
          <a:xfrm>
            <a:off x="807395" y="3008614"/>
            <a:ext cx="1807653" cy="17217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1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FF00"/>
                </a:solidFill>
              </a:rPr>
              <a:t>B+</a:t>
            </a:r>
            <a:r>
              <a:rPr lang="en-US" sz="4000" dirty="0">
                <a:solidFill>
                  <a:schemeClr val="bg1"/>
                </a:solidFill>
              </a:rPr>
              <a:t>, 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 (A+)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73656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02229" y="2736187"/>
            <a:ext cx="3021" cy="1147555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50F444-46B2-4A6B-ACFB-030ED0AF2C47}"/>
              </a:ext>
            </a:extLst>
          </p:cNvPr>
          <p:cNvCxnSpPr>
            <a:cxnSpLocks/>
          </p:cNvCxnSpPr>
          <p:nvPr/>
        </p:nvCxnSpPr>
        <p:spPr>
          <a:xfrm>
            <a:off x="280222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B2AED31-9A06-439B-81EC-A700A598837B}"/>
              </a:ext>
            </a:extLst>
          </p:cNvPr>
          <p:cNvSpPr/>
          <p:nvPr/>
        </p:nvSpPr>
        <p:spPr>
          <a:xfrm>
            <a:off x="725035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CD063-4255-4F16-9D62-BEB5DF3242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3852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23936-75AD-4AC8-92E7-E9D66C4DB2ED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93852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AEA55-7719-4236-82E0-B35B54C3E260}"/>
              </a:ext>
            </a:extLst>
          </p:cNvPr>
          <p:cNvCxnSpPr>
            <a:cxnSpLocks/>
          </p:cNvCxnSpPr>
          <p:nvPr/>
        </p:nvCxnSpPr>
        <p:spPr>
          <a:xfrm>
            <a:off x="9004189" y="2736187"/>
            <a:ext cx="3021" cy="1135369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37B830-0C0A-4F39-81B6-3411A51D6E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2668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4F8C4-30AD-4048-8B34-6F58CDC82E7C}"/>
              </a:ext>
            </a:extLst>
          </p:cNvPr>
          <p:cNvCxnSpPr>
            <a:cxnSpLocks/>
          </p:cNvCxnSpPr>
          <p:nvPr/>
        </p:nvCxnSpPr>
        <p:spPr>
          <a:xfrm>
            <a:off x="900418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314C3E-6356-4FF0-9348-A20A0D374BC2}"/>
              </a:ext>
            </a:extLst>
          </p:cNvPr>
          <p:cNvSpPr/>
          <p:nvPr/>
        </p:nvSpPr>
        <p:spPr>
          <a:xfrm>
            <a:off x="1614615" y="1295401"/>
            <a:ext cx="2092411" cy="42671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774F4-F6E8-4557-AC24-FD1B92988A87}"/>
              </a:ext>
            </a:extLst>
          </p:cNvPr>
          <p:cNvSpPr/>
          <p:nvPr/>
        </p:nvSpPr>
        <p:spPr>
          <a:xfrm>
            <a:off x="4448432" y="1806153"/>
            <a:ext cx="914400" cy="32992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E317B-58EA-4B19-8346-6E26A3395016}"/>
              </a:ext>
            </a:extLst>
          </p:cNvPr>
          <p:cNvSpPr/>
          <p:nvPr/>
        </p:nvSpPr>
        <p:spPr>
          <a:xfrm>
            <a:off x="6104238" y="2485774"/>
            <a:ext cx="914400" cy="2024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68288-62CE-416D-AEB6-F965D4AF3DA9}"/>
              </a:ext>
            </a:extLst>
          </p:cNvPr>
          <p:cNvSpPr/>
          <p:nvPr/>
        </p:nvSpPr>
        <p:spPr>
          <a:xfrm>
            <a:off x="7760044" y="2489885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88943-5844-49BD-9AD1-5CED3E784A10}"/>
              </a:ext>
            </a:extLst>
          </p:cNvPr>
          <p:cNvSpPr/>
          <p:nvPr/>
        </p:nvSpPr>
        <p:spPr>
          <a:xfrm>
            <a:off x="9415850" y="2489885"/>
            <a:ext cx="110387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7DE57-372F-4A4E-8E30-51B94A68D651}"/>
              </a:ext>
            </a:extLst>
          </p:cNvPr>
          <p:cNvCxnSpPr/>
          <p:nvPr/>
        </p:nvCxnSpPr>
        <p:spPr>
          <a:xfrm>
            <a:off x="3707026" y="2016213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A05F-7504-4A63-A319-D93A3FE7CDBD}"/>
              </a:ext>
            </a:extLst>
          </p:cNvPr>
          <p:cNvCxnSpPr/>
          <p:nvPr/>
        </p:nvCxnSpPr>
        <p:spPr>
          <a:xfrm>
            <a:off x="5362832" y="2681419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74E659-A348-4619-B800-8785813B3328}"/>
              </a:ext>
            </a:extLst>
          </p:cNvPr>
          <p:cNvCxnSpPr/>
          <p:nvPr/>
        </p:nvCxnSpPr>
        <p:spPr>
          <a:xfrm>
            <a:off x="7018638" y="2681419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26E108-9EB7-4B81-ACB7-D2681F06676E}"/>
              </a:ext>
            </a:extLst>
          </p:cNvPr>
          <p:cNvCxnSpPr/>
          <p:nvPr/>
        </p:nvCxnSpPr>
        <p:spPr>
          <a:xfrm>
            <a:off x="8682684" y="2681419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667277-DCBE-4757-8944-7404A2A11904}"/>
              </a:ext>
            </a:extLst>
          </p:cNvPr>
          <p:cNvCxnSpPr>
            <a:cxnSpLocks/>
          </p:cNvCxnSpPr>
          <p:nvPr/>
        </p:nvCxnSpPr>
        <p:spPr>
          <a:xfrm flipH="1">
            <a:off x="8674444" y="3206581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DFAA23-84E2-44B6-A647-607B31FE67DC}"/>
              </a:ext>
            </a:extLst>
          </p:cNvPr>
          <p:cNvCxnSpPr>
            <a:cxnSpLocks/>
          </p:cNvCxnSpPr>
          <p:nvPr/>
        </p:nvCxnSpPr>
        <p:spPr>
          <a:xfrm flipH="1">
            <a:off x="7018638" y="3206581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1605E3-36DB-4484-AE57-FFDC15572C58}"/>
              </a:ext>
            </a:extLst>
          </p:cNvPr>
          <p:cNvCxnSpPr>
            <a:cxnSpLocks/>
          </p:cNvCxnSpPr>
          <p:nvPr/>
        </p:nvCxnSpPr>
        <p:spPr>
          <a:xfrm flipH="1">
            <a:off x="5362832" y="4304278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50AF6A-7093-424E-9B4A-C87D7C09EC99}"/>
              </a:ext>
            </a:extLst>
          </p:cNvPr>
          <p:cNvCxnSpPr>
            <a:cxnSpLocks/>
          </p:cNvCxnSpPr>
          <p:nvPr/>
        </p:nvCxnSpPr>
        <p:spPr>
          <a:xfrm flipH="1">
            <a:off x="3707026" y="4932408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9B7CEFF-7839-4286-854C-63F25284D7E5}"/>
              </a:ext>
            </a:extLst>
          </p:cNvPr>
          <p:cNvSpPr/>
          <p:nvPr/>
        </p:nvSpPr>
        <p:spPr>
          <a:xfrm>
            <a:off x="7760044" y="3595819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819EA-7DD6-454A-B828-F09267891BCB}"/>
              </a:ext>
            </a:extLst>
          </p:cNvPr>
          <p:cNvSpPr/>
          <p:nvPr/>
        </p:nvSpPr>
        <p:spPr>
          <a:xfrm>
            <a:off x="9415850" y="3595819"/>
            <a:ext cx="110387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801473-5C33-45BD-AD15-2677D389551E}"/>
              </a:ext>
            </a:extLst>
          </p:cNvPr>
          <p:cNvCxnSpPr/>
          <p:nvPr/>
        </p:nvCxnSpPr>
        <p:spPr>
          <a:xfrm>
            <a:off x="7018638" y="3787353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3EDB34-567B-4F37-AEE7-90A0C219E8F3}"/>
              </a:ext>
            </a:extLst>
          </p:cNvPr>
          <p:cNvCxnSpPr/>
          <p:nvPr/>
        </p:nvCxnSpPr>
        <p:spPr>
          <a:xfrm>
            <a:off x="8682684" y="3787353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85F61E-DB1B-45F3-8F14-6B0AA1F133D9}"/>
              </a:ext>
            </a:extLst>
          </p:cNvPr>
          <p:cNvCxnSpPr>
            <a:cxnSpLocks/>
          </p:cNvCxnSpPr>
          <p:nvPr/>
        </p:nvCxnSpPr>
        <p:spPr>
          <a:xfrm flipH="1">
            <a:off x="8674444" y="4312515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C73273-C047-4B2F-AB65-E216037E7EEE}"/>
              </a:ext>
            </a:extLst>
          </p:cNvPr>
          <p:cNvCxnSpPr>
            <a:cxnSpLocks/>
          </p:cNvCxnSpPr>
          <p:nvPr/>
        </p:nvCxnSpPr>
        <p:spPr>
          <a:xfrm flipH="1">
            <a:off x="7018638" y="4312515"/>
            <a:ext cx="741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46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(B+, 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 (A+)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73656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02229" y="2736187"/>
            <a:ext cx="3021" cy="1147555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(A, </a:t>
            </a:r>
            <a:r>
              <a:rPr lang="en-US" sz="4000" dirty="0">
                <a:solidFill>
                  <a:srgbClr val="FFFF00"/>
                </a:solidFill>
              </a:rPr>
              <a:t>B+</a:t>
            </a:r>
            <a:r>
              <a:rPr lang="en-US" sz="4000" dirty="0"/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50F444-46B2-4A6B-ACFB-030ED0AF2C47}"/>
              </a:ext>
            </a:extLst>
          </p:cNvPr>
          <p:cNvCxnSpPr>
            <a:cxnSpLocks/>
          </p:cNvCxnSpPr>
          <p:nvPr/>
        </p:nvCxnSpPr>
        <p:spPr>
          <a:xfrm>
            <a:off x="280222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B2AED31-9A06-439B-81EC-A700A598837B}"/>
              </a:ext>
            </a:extLst>
          </p:cNvPr>
          <p:cNvSpPr/>
          <p:nvPr/>
        </p:nvSpPr>
        <p:spPr>
          <a:xfrm>
            <a:off x="725035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CD063-4255-4F16-9D62-BEB5DF3242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3852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23936-75AD-4AC8-92E7-E9D66C4DB2ED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93852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AEA55-7719-4236-82E0-B35B54C3E260}"/>
              </a:ext>
            </a:extLst>
          </p:cNvPr>
          <p:cNvCxnSpPr>
            <a:cxnSpLocks/>
          </p:cNvCxnSpPr>
          <p:nvPr/>
        </p:nvCxnSpPr>
        <p:spPr>
          <a:xfrm>
            <a:off x="9004189" y="2736187"/>
            <a:ext cx="3021" cy="1135369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37B830-0C0A-4F39-81B6-3411A51D6E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2668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4F8C4-30AD-4048-8B34-6F58CDC82E7C}"/>
              </a:ext>
            </a:extLst>
          </p:cNvPr>
          <p:cNvCxnSpPr>
            <a:cxnSpLocks/>
          </p:cNvCxnSpPr>
          <p:nvPr/>
        </p:nvCxnSpPr>
        <p:spPr>
          <a:xfrm>
            <a:off x="900418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90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Boom!</a:t>
            </a:r>
          </a:p>
        </p:txBody>
      </p:sp>
    </p:spTree>
    <p:extLst>
      <p:ext uri="{BB962C8B-B14F-4D97-AF65-F5344CB8AC3E}">
        <p14:creationId xmlns:p14="http://schemas.microsoft.com/office/powerpoint/2010/main" val="1535817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96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CPU2 saw writes in different order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72A571-DFEB-47BA-9FBC-A7DD01065366}"/>
              </a:ext>
            </a:extLst>
          </p:cNvPr>
          <p:cNvSpPr txBox="1">
            <a:spLocks/>
          </p:cNvSpPr>
          <p:nvPr/>
        </p:nvSpPr>
        <p:spPr>
          <a:xfrm>
            <a:off x="0" y="367737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CPU1 did everything in order</a:t>
            </a:r>
          </a:p>
        </p:txBody>
      </p:sp>
    </p:spTree>
    <p:extLst>
      <p:ext uri="{BB962C8B-B14F-4D97-AF65-F5344CB8AC3E}">
        <p14:creationId xmlns:p14="http://schemas.microsoft.com/office/powerpoint/2010/main" val="2078366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FF00"/>
                </a:solidFill>
              </a:rPr>
              <a:t>A+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/>
              <a:t>B+)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73656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02229" y="2736187"/>
            <a:ext cx="3021" cy="1147555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FF00"/>
                </a:solidFill>
              </a:rPr>
              <a:t>A+</a:t>
            </a:r>
            <a:r>
              <a:rPr lang="en-US" sz="4000" dirty="0">
                <a:solidFill>
                  <a:schemeClr val="bg1"/>
                </a:solidFill>
              </a:rPr>
              <a:t>,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/>
              <a:t>B+)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50F444-46B2-4A6B-ACFB-030ED0AF2C47}"/>
              </a:ext>
            </a:extLst>
          </p:cNvPr>
          <p:cNvCxnSpPr>
            <a:cxnSpLocks/>
          </p:cNvCxnSpPr>
          <p:nvPr/>
        </p:nvCxnSpPr>
        <p:spPr>
          <a:xfrm>
            <a:off x="280222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B2AED31-9A06-439B-81EC-A700A598837B}"/>
              </a:ext>
            </a:extLst>
          </p:cNvPr>
          <p:cNvSpPr/>
          <p:nvPr/>
        </p:nvSpPr>
        <p:spPr>
          <a:xfrm>
            <a:off x="725035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CD063-4255-4F16-9D62-BEB5DF3242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3852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23936-75AD-4AC8-92E7-E9D66C4DB2ED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93852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AEA55-7719-4236-82E0-B35B54C3E260}"/>
              </a:ext>
            </a:extLst>
          </p:cNvPr>
          <p:cNvCxnSpPr>
            <a:cxnSpLocks/>
          </p:cNvCxnSpPr>
          <p:nvPr/>
        </p:nvCxnSpPr>
        <p:spPr>
          <a:xfrm>
            <a:off x="9004189" y="2736187"/>
            <a:ext cx="3021" cy="1135369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37B830-0C0A-4F39-81B6-3411A51D6E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2668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4F8C4-30AD-4048-8B34-6F58CDC82E7C}"/>
              </a:ext>
            </a:extLst>
          </p:cNvPr>
          <p:cNvCxnSpPr>
            <a:cxnSpLocks/>
          </p:cNvCxnSpPr>
          <p:nvPr/>
        </p:nvCxnSpPr>
        <p:spPr>
          <a:xfrm>
            <a:off x="900418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1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Write Memory Barrier</a:t>
            </a:r>
          </a:p>
        </p:txBody>
      </p:sp>
    </p:spTree>
    <p:extLst>
      <p:ext uri="{BB962C8B-B14F-4D97-AF65-F5344CB8AC3E}">
        <p14:creationId xmlns:p14="http://schemas.microsoft.com/office/powerpoint/2010/main" val="3620512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183" y="0"/>
            <a:ext cx="6389276" cy="6858000"/>
          </a:xfrm>
        </p:spPr>
        <p:txBody>
          <a:bodyPr anchor="t" anchorCtr="0"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public void Thread1 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	a = 1;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b="1" dirty="0" err="1">
                <a:solidFill>
                  <a:schemeClr val="accent1"/>
                </a:solidFill>
              </a:rPr>
              <a:t>Thread.MemoryBarrier</a:t>
            </a:r>
            <a:r>
              <a:rPr lang="en-US" sz="3600" b="1" dirty="0">
                <a:solidFill>
                  <a:schemeClr val="accent1"/>
                </a:solidFill>
              </a:rPr>
              <a:t>() ;</a:t>
            </a:r>
            <a:br>
              <a:rPr lang="en-US" sz="3600" dirty="0"/>
            </a:br>
            <a:r>
              <a:rPr lang="en-US" sz="3600" dirty="0"/>
              <a:t>	b = 1;</a:t>
            </a:r>
            <a:br>
              <a:rPr lang="en-US" sz="3600" dirty="0"/>
            </a:br>
            <a:r>
              <a:rPr lang="en-US" sz="3600" dirty="0"/>
              <a:t>}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public void Thread2 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	while(b == 0) {continue;}</a:t>
            </a:r>
            <a:br>
              <a:rPr lang="en-US" sz="3600" dirty="0"/>
            </a:br>
            <a:r>
              <a:rPr lang="en-US" sz="3600" dirty="0"/>
              <a:t>	Assert(a == 1);</a:t>
            </a:r>
            <a:br>
              <a:rPr lang="en-US" sz="3600" dirty="0"/>
            </a:br>
            <a:r>
              <a:rPr lang="en-US" sz="3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20264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(B, 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 (A+)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73656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02229" y="2736187"/>
            <a:ext cx="3021" cy="1147555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50F444-46B2-4A6B-ACFB-030ED0AF2C47}"/>
              </a:ext>
            </a:extLst>
          </p:cNvPr>
          <p:cNvCxnSpPr>
            <a:cxnSpLocks/>
          </p:cNvCxnSpPr>
          <p:nvPr/>
        </p:nvCxnSpPr>
        <p:spPr>
          <a:xfrm>
            <a:off x="280222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B2AED31-9A06-439B-81EC-A700A598837B}"/>
              </a:ext>
            </a:extLst>
          </p:cNvPr>
          <p:cNvSpPr/>
          <p:nvPr/>
        </p:nvSpPr>
        <p:spPr>
          <a:xfrm>
            <a:off x="725035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CD063-4255-4F16-9D62-BEB5DF3242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3852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23936-75AD-4AC8-92E7-E9D66C4DB2ED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93852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AEA55-7719-4236-82E0-B35B54C3E260}"/>
              </a:ext>
            </a:extLst>
          </p:cNvPr>
          <p:cNvCxnSpPr>
            <a:cxnSpLocks/>
          </p:cNvCxnSpPr>
          <p:nvPr/>
        </p:nvCxnSpPr>
        <p:spPr>
          <a:xfrm>
            <a:off x="9004189" y="2736187"/>
            <a:ext cx="3021" cy="1135369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37B830-0C0A-4F39-81B6-3411A51D6E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2668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4F8C4-30AD-4048-8B34-6F58CDC82E7C}"/>
              </a:ext>
            </a:extLst>
          </p:cNvPr>
          <p:cNvCxnSpPr>
            <a:cxnSpLocks/>
          </p:cNvCxnSpPr>
          <p:nvPr/>
        </p:nvCxnSpPr>
        <p:spPr>
          <a:xfrm>
            <a:off x="900418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79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(B, 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627676" y="3426542"/>
            <a:ext cx="1797053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 (A+, B+)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</p:cNvCxnSpPr>
          <p:nvPr/>
        </p:nvCxnSpPr>
        <p:spPr>
          <a:xfrm flipV="1">
            <a:off x="1841745" y="2736188"/>
            <a:ext cx="0" cy="690354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</p:cNvCxnSpPr>
          <p:nvPr/>
        </p:nvCxnSpPr>
        <p:spPr>
          <a:xfrm flipV="1">
            <a:off x="1736565" y="4340942"/>
            <a:ext cx="0" cy="705256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02229" y="2736187"/>
            <a:ext cx="3021" cy="1147555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50F444-46B2-4A6B-ACFB-030ED0AF2C47}"/>
              </a:ext>
            </a:extLst>
          </p:cNvPr>
          <p:cNvCxnSpPr>
            <a:cxnSpLocks/>
          </p:cNvCxnSpPr>
          <p:nvPr/>
        </p:nvCxnSpPr>
        <p:spPr>
          <a:xfrm>
            <a:off x="280222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B2AED31-9A06-439B-81EC-A700A598837B}"/>
              </a:ext>
            </a:extLst>
          </p:cNvPr>
          <p:cNvSpPr/>
          <p:nvPr/>
        </p:nvSpPr>
        <p:spPr>
          <a:xfrm>
            <a:off x="725035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CD063-4255-4F16-9D62-BEB5DF3242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3852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23936-75AD-4AC8-92E7-E9D66C4DB2ED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93852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AEA55-7719-4236-82E0-B35B54C3E260}"/>
              </a:ext>
            </a:extLst>
          </p:cNvPr>
          <p:cNvCxnSpPr>
            <a:cxnSpLocks/>
          </p:cNvCxnSpPr>
          <p:nvPr/>
        </p:nvCxnSpPr>
        <p:spPr>
          <a:xfrm>
            <a:off x="9004189" y="2736187"/>
            <a:ext cx="3021" cy="1135369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37B830-0C0A-4F39-81B6-3411A51D6E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2668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4F8C4-30AD-4048-8B34-6F58CDC82E7C}"/>
              </a:ext>
            </a:extLst>
          </p:cNvPr>
          <p:cNvCxnSpPr>
            <a:cxnSpLocks/>
          </p:cNvCxnSpPr>
          <p:nvPr/>
        </p:nvCxnSpPr>
        <p:spPr>
          <a:xfrm>
            <a:off x="900418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2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FF00"/>
                </a:solidFill>
              </a:rPr>
              <a:t>A+</a:t>
            </a:r>
            <a:r>
              <a:rPr lang="en-US" sz="4000" dirty="0"/>
              <a:t>, 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  (B+)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73656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02229" y="2736187"/>
            <a:ext cx="3021" cy="1147555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0000"/>
                </a:solidFill>
              </a:rPr>
              <a:t>A</a:t>
            </a:r>
            <a:r>
              <a:rPr lang="en-US" sz="4000" dirty="0"/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50F444-46B2-4A6B-ACFB-030ED0AF2C47}"/>
              </a:ext>
            </a:extLst>
          </p:cNvPr>
          <p:cNvCxnSpPr>
            <a:cxnSpLocks/>
          </p:cNvCxnSpPr>
          <p:nvPr/>
        </p:nvCxnSpPr>
        <p:spPr>
          <a:xfrm>
            <a:off x="280222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B2AED31-9A06-439B-81EC-A700A598837B}"/>
              </a:ext>
            </a:extLst>
          </p:cNvPr>
          <p:cNvSpPr/>
          <p:nvPr/>
        </p:nvSpPr>
        <p:spPr>
          <a:xfrm>
            <a:off x="725035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CD063-4255-4F16-9D62-BEB5DF3242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3852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23936-75AD-4AC8-92E7-E9D66C4DB2ED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93852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AEA55-7719-4236-82E0-B35B54C3E260}"/>
              </a:ext>
            </a:extLst>
          </p:cNvPr>
          <p:cNvCxnSpPr>
            <a:cxnSpLocks/>
          </p:cNvCxnSpPr>
          <p:nvPr/>
        </p:nvCxnSpPr>
        <p:spPr>
          <a:xfrm>
            <a:off x="9004189" y="2736187"/>
            <a:ext cx="3021" cy="1135369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37B830-0C0A-4F39-81B6-3411A51D6E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2668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4F8C4-30AD-4048-8B34-6F58CDC82E7C}"/>
              </a:ext>
            </a:extLst>
          </p:cNvPr>
          <p:cNvCxnSpPr>
            <a:cxnSpLocks/>
          </p:cNvCxnSpPr>
          <p:nvPr/>
        </p:nvCxnSpPr>
        <p:spPr>
          <a:xfrm>
            <a:off x="900418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33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(A+, </a:t>
            </a:r>
            <a:r>
              <a:rPr lang="en-US" sz="4000" dirty="0">
                <a:solidFill>
                  <a:srgbClr val="FFFF00"/>
                </a:solidFill>
              </a:rPr>
              <a:t>B+</a:t>
            </a:r>
            <a:r>
              <a:rPr lang="en-US" sz="4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73656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02229" y="2736187"/>
            <a:ext cx="3021" cy="1147555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0000"/>
                </a:solidFill>
              </a:rPr>
              <a:t>A, </a:t>
            </a:r>
            <a:r>
              <a:rPr lang="en-US" sz="4000" dirty="0">
                <a:solidFill>
                  <a:srgbClr val="FFFF00"/>
                </a:solidFill>
              </a:rPr>
              <a:t>B+</a:t>
            </a:r>
            <a:r>
              <a:rPr lang="en-US" sz="4000" dirty="0"/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50F444-46B2-4A6B-ACFB-030ED0AF2C47}"/>
              </a:ext>
            </a:extLst>
          </p:cNvPr>
          <p:cNvCxnSpPr>
            <a:cxnSpLocks/>
          </p:cNvCxnSpPr>
          <p:nvPr/>
        </p:nvCxnSpPr>
        <p:spPr>
          <a:xfrm>
            <a:off x="280222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B2AED31-9A06-439B-81EC-A700A598837B}"/>
              </a:ext>
            </a:extLst>
          </p:cNvPr>
          <p:cNvSpPr/>
          <p:nvPr/>
        </p:nvSpPr>
        <p:spPr>
          <a:xfrm>
            <a:off x="725035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CD063-4255-4F16-9D62-BEB5DF3242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3852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23936-75AD-4AC8-92E7-E9D66C4DB2ED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93852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AEA55-7719-4236-82E0-B35B54C3E260}"/>
              </a:ext>
            </a:extLst>
          </p:cNvPr>
          <p:cNvCxnSpPr>
            <a:cxnSpLocks/>
          </p:cNvCxnSpPr>
          <p:nvPr/>
        </p:nvCxnSpPr>
        <p:spPr>
          <a:xfrm>
            <a:off x="9004189" y="2736187"/>
            <a:ext cx="3021" cy="1135369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37B830-0C0A-4F39-81B6-3411A51D6E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2668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4F8C4-30AD-4048-8B34-6F58CDC82E7C}"/>
              </a:ext>
            </a:extLst>
          </p:cNvPr>
          <p:cNvCxnSpPr>
            <a:cxnSpLocks/>
          </p:cNvCxnSpPr>
          <p:nvPr/>
        </p:nvCxnSpPr>
        <p:spPr>
          <a:xfrm>
            <a:off x="900418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7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Out-of-order execution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54999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(A+, </a:t>
            </a:r>
            <a:r>
              <a:rPr lang="en-US" sz="4000" dirty="0">
                <a:solidFill>
                  <a:schemeClr val="bg1"/>
                </a:solidFill>
              </a:rPr>
              <a:t>B+</a:t>
            </a:r>
            <a:r>
              <a:rPr lang="en-US" sz="4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73656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02229" y="2736187"/>
            <a:ext cx="3021" cy="1147555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FF00"/>
                </a:solidFill>
              </a:rPr>
              <a:t>A+</a:t>
            </a:r>
            <a:r>
              <a:rPr lang="en-US" sz="4000" dirty="0">
                <a:solidFill>
                  <a:schemeClr val="bg1"/>
                </a:solidFill>
              </a:rPr>
              <a:t>,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B+</a:t>
            </a:r>
            <a:r>
              <a:rPr lang="en-US" sz="4000" dirty="0"/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50F444-46B2-4A6B-ACFB-030ED0AF2C47}"/>
              </a:ext>
            </a:extLst>
          </p:cNvPr>
          <p:cNvCxnSpPr>
            <a:cxnSpLocks/>
          </p:cNvCxnSpPr>
          <p:nvPr/>
        </p:nvCxnSpPr>
        <p:spPr>
          <a:xfrm>
            <a:off x="280222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B2AED31-9A06-439B-81EC-A700A598837B}"/>
              </a:ext>
            </a:extLst>
          </p:cNvPr>
          <p:cNvSpPr/>
          <p:nvPr/>
        </p:nvSpPr>
        <p:spPr>
          <a:xfrm>
            <a:off x="7250359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CD063-4255-4F16-9D62-BEB5DF3242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38524" y="2736187"/>
            <a:ext cx="0" cy="6903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23936-75AD-4AC8-92E7-E9D66C4DB2ED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938524" y="4340942"/>
            <a:ext cx="0" cy="70525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3AEA55-7719-4236-82E0-B35B54C3E260}"/>
              </a:ext>
            </a:extLst>
          </p:cNvPr>
          <p:cNvCxnSpPr>
            <a:cxnSpLocks/>
          </p:cNvCxnSpPr>
          <p:nvPr/>
        </p:nvCxnSpPr>
        <p:spPr>
          <a:xfrm>
            <a:off x="9004189" y="2736187"/>
            <a:ext cx="3021" cy="1135369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37B830-0C0A-4F39-81B6-3411A51D6E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626689" y="3883742"/>
            <a:ext cx="38052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4F8C4-30AD-4048-8B34-6F58CDC82E7C}"/>
              </a:ext>
            </a:extLst>
          </p:cNvPr>
          <p:cNvCxnSpPr>
            <a:cxnSpLocks/>
          </p:cNvCxnSpPr>
          <p:nvPr/>
        </p:nvCxnSpPr>
        <p:spPr>
          <a:xfrm>
            <a:off x="9004189" y="3871556"/>
            <a:ext cx="0" cy="1228142"/>
          </a:xfrm>
          <a:prstGeom prst="straightConnector1">
            <a:avLst/>
          </a:prstGeom>
          <a:ln w="63500">
            <a:tailEnd type="triangle"/>
          </a:ln>
          <a:effectLst>
            <a:glow rad="139700">
              <a:schemeClr val="accent2">
                <a:satMod val="175000"/>
                <a:alpha val="6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29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Acknowledging invalidates is slow</a:t>
            </a:r>
          </a:p>
        </p:txBody>
      </p:sp>
    </p:spTree>
    <p:extLst>
      <p:ext uri="{BB962C8B-B14F-4D97-AF65-F5344CB8AC3E}">
        <p14:creationId xmlns:p14="http://schemas.microsoft.com/office/powerpoint/2010/main" val="2778317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Lets improve performance again</a:t>
            </a:r>
          </a:p>
        </p:txBody>
      </p:sp>
    </p:spTree>
    <p:extLst>
      <p:ext uri="{BB962C8B-B14F-4D97-AF65-F5344CB8AC3E}">
        <p14:creationId xmlns:p14="http://schemas.microsoft.com/office/powerpoint/2010/main" val="152222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73B8B-08AA-4922-9C32-FC554046A17F}"/>
              </a:ext>
            </a:extLst>
          </p:cNvPr>
          <p:cNvSpPr/>
          <p:nvPr/>
        </p:nvSpPr>
        <p:spPr>
          <a:xfrm>
            <a:off x="3565310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</p:cNvCxnSpPr>
          <p:nvPr/>
        </p:nvCxnSpPr>
        <p:spPr>
          <a:xfrm flipV="1">
            <a:off x="1736564" y="4340942"/>
            <a:ext cx="0" cy="7174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5EF5E2-1A04-401C-86A4-2DDDDD8B3E5B}"/>
              </a:ext>
            </a:extLst>
          </p:cNvPr>
          <p:cNvCxnSpPr>
            <a:cxnSpLocks/>
          </p:cNvCxnSpPr>
          <p:nvPr/>
        </p:nvCxnSpPr>
        <p:spPr>
          <a:xfrm>
            <a:off x="4574190" y="2736187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99461A-59C4-4539-AE62-003D886CBDC0}"/>
              </a:ext>
            </a:extLst>
          </p:cNvPr>
          <p:cNvCxnSpPr>
            <a:cxnSpLocks/>
          </p:cNvCxnSpPr>
          <p:nvPr/>
        </p:nvCxnSpPr>
        <p:spPr>
          <a:xfrm flipV="1">
            <a:off x="3920777" y="2736188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D7241D-CDA4-40FB-9C7B-4B83A9D9828F}"/>
              </a:ext>
            </a:extLst>
          </p:cNvPr>
          <p:cNvSpPr/>
          <p:nvPr/>
        </p:nvSpPr>
        <p:spPr>
          <a:xfrm>
            <a:off x="7285502" y="3414356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80902-F2E9-4565-ABC8-2FAA9C0060D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973667" y="2724001"/>
            <a:ext cx="0" cy="690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04B369-E9EA-4689-A2C6-7FFBBC60DA07}"/>
              </a:ext>
            </a:extLst>
          </p:cNvPr>
          <p:cNvCxnSpPr>
            <a:cxnSpLocks/>
          </p:cNvCxnSpPr>
          <p:nvPr/>
        </p:nvCxnSpPr>
        <p:spPr>
          <a:xfrm flipV="1">
            <a:off x="7973667" y="4340942"/>
            <a:ext cx="0" cy="7052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8A417D-02E3-4C99-B159-B4DD215B4B7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661832" y="3871556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55EEBF-6701-4159-A6EF-A056DC01549B}"/>
              </a:ext>
            </a:extLst>
          </p:cNvPr>
          <p:cNvSpPr/>
          <p:nvPr/>
        </p:nvSpPr>
        <p:spPr>
          <a:xfrm>
            <a:off x="9802413" y="3414356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30C60A-DA0C-44F8-956F-96E8DD5407DC}"/>
              </a:ext>
            </a:extLst>
          </p:cNvPr>
          <p:cNvCxnSpPr>
            <a:cxnSpLocks/>
          </p:cNvCxnSpPr>
          <p:nvPr/>
        </p:nvCxnSpPr>
        <p:spPr>
          <a:xfrm>
            <a:off x="10811293" y="2724001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84C632-1D9A-4A34-A5EB-D7B02A5951BB}"/>
              </a:ext>
            </a:extLst>
          </p:cNvPr>
          <p:cNvCxnSpPr>
            <a:cxnSpLocks/>
          </p:cNvCxnSpPr>
          <p:nvPr/>
        </p:nvCxnSpPr>
        <p:spPr>
          <a:xfrm flipV="1">
            <a:off x="10157880" y="2724002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9E8E83-9C0A-4032-A4AD-8A85A1155D39}"/>
              </a:ext>
            </a:extLst>
          </p:cNvPr>
          <p:cNvCxnSpPr>
            <a:cxnSpLocks/>
          </p:cNvCxnSpPr>
          <p:nvPr/>
        </p:nvCxnSpPr>
        <p:spPr>
          <a:xfrm flipV="1">
            <a:off x="1736564" y="2763273"/>
            <a:ext cx="0" cy="6510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388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chemeClr val="bg1"/>
                </a:solidFill>
              </a:rPr>
              <a:t>A, B</a:t>
            </a:r>
            <a:r>
              <a:rPr lang="en-US" sz="4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533283" y="3426542"/>
            <a:ext cx="18914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 (A+, B+)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73B8B-08AA-4922-9C32-FC554046A17F}"/>
              </a:ext>
            </a:extLst>
          </p:cNvPr>
          <p:cNvSpPr/>
          <p:nvPr/>
        </p:nvSpPr>
        <p:spPr>
          <a:xfrm>
            <a:off x="3565310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</p:cNvCxnSpPr>
          <p:nvPr/>
        </p:nvCxnSpPr>
        <p:spPr>
          <a:xfrm flipV="1">
            <a:off x="1736564" y="2763273"/>
            <a:ext cx="0" cy="6510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</p:cNvCxnSpPr>
          <p:nvPr/>
        </p:nvCxnSpPr>
        <p:spPr>
          <a:xfrm flipV="1">
            <a:off x="1736564" y="4340942"/>
            <a:ext cx="0" cy="7174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5EF5E2-1A04-401C-86A4-2DDDDD8B3E5B}"/>
              </a:ext>
            </a:extLst>
          </p:cNvPr>
          <p:cNvCxnSpPr>
            <a:cxnSpLocks/>
          </p:cNvCxnSpPr>
          <p:nvPr/>
        </p:nvCxnSpPr>
        <p:spPr>
          <a:xfrm>
            <a:off x="4574190" y="2736187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99461A-59C4-4539-AE62-003D886CBDC0}"/>
              </a:ext>
            </a:extLst>
          </p:cNvPr>
          <p:cNvCxnSpPr>
            <a:cxnSpLocks/>
          </p:cNvCxnSpPr>
          <p:nvPr/>
        </p:nvCxnSpPr>
        <p:spPr>
          <a:xfrm flipV="1">
            <a:off x="3920777" y="2736188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D7241D-CDA4-40FB-9C7B-4B83A9D9828F}"/>
              </a:ext>
            </a:extLst>
          </p:cNvPr>
          <p:cNvSpPr/>
          <p:nvPr/>
        </p:nvSpPr>
        <p:spPr>
          <a:xfrm>
            <a:off x="7285502" y="3414356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80902-F2E9-4565-ABC8-2FAA9C0060D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973667" y="2724001"/>
            <a:ext cx="0" cy="690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04B369-E9EA-4689-A2C6-7FFBBC60DA07}"/>
              </a:ext>
            </a:extLst>
          </p:cNvPr>
          <p:cNvCxnSpPr>
            <a:cxnSpLocks/>
          </p:cNvCxnSpPr>
          <p:nvPr/>
        </p:nvCxnSpPr>
        <p:spPr>
          <a:xfrm flipV="1">
            <a:off x="7973667" y="4340942"/>
            <a:ext cx="0" cy="7052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8A417D-02E3-4C99-B159-B4DD215B4B7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661832" y="3871556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55EEBF-6701-4159-A6EF-A056DC01549B}"/>
              </a:ext>
            </a:extLst>
          </p:cNvPr>
          <p:cNvSpPr/>
          <p:nvPr/>
        </p:nvSpPr>
        <p:spPr>
          <a:xfrm>
            <a:off x="9802413" y="3414356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30C60A-DA0C-44F8-956F-96E8DD5407DC}"/>
              </a:ext>
            </a:extLst>
          </p:cNvPr>
          <p:cNvCxnSpPr>
            <a:cxnSpLocks/>
          </p:cNvCxnSpPr>
          <p:nvPr/>
        </p:nvCxnSpPr>
        <p:spPr>
          <a:xfrm>
            <a:off x="10811293" y="2724001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84C632-1D9A-4A34-A5EB-D7B02A5951BB}"/>
              </a:ext>
            </a:extLst>
          </p:cNvPr>
          <p:cNvCxnSpPr>
            <a:cxnSpLocks/>
          </p:cNvCxnSpPr>
          <p:nvPr/>
        </p:nvCxnSpPr>
        <p:spPr>
          <a:xfrm flipV="1">
            <a:off x="10157880" y="2724002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61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chemeClr val="bg1"/>
                </a:solidFill>
              </a:rPr>
              <a:t>A, B</a:t>
            </a:r>
            <a:r>
              <a:rPr lang="en-US" sz="4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533283" y="3426542"/>
            <a:ext cx="18914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 (A+, B+)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73B8B-08AA-4922-9C32-FC554046A17F}"/>
              </a:ext>
            </a:extLst>
          </p:cNvPr>
          <p:cNvSpPr/>
          <p:nvPr/>
        </p:nvSpPr>
        <p:spPr>
          <a:xfrm>
            <a:off x="3565310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</p:cNvCxnSpPr>
          <p:nvPr/>
        </p:nvCxnSpPr>
        <p:spPr>
          <a:xfrm flipV="1">
            <a:off x="1736564" y="2763273"/>
            <a:ext cx="0" cy="6510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</p:cNvCxnSpPr>
          <p:nvPr/>
        </p:nvCxnSpPr>
        <p:spPr>
          <a:xfrm flipV="1">
            <a:off x="1736564" y="4340942"/>
            <a:ext cx="0" cy="7174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5EF5E2-1A04-401C-86A4-2DDDDD8B3E5B}"/>
              </a:ext>
            </a:extLst>
          </p:cNvPr>
          <p:cNvCxnSpPr>
            <a:cxnSpLocks/>
          </p:cNvCxnSpPr>
          <p:nvPr/>
        </p:nvCxnSpPr>
        <p:spPr>
          <a:xfrm>
            <a:off x="4574190" y="2736187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99461A-59C4-4539-AE62-003D886CBDC0}"/>
              </a:ext>
            </a:extLst>
          </p:cNvPr>
          <p:cNvCxnSpPr>
            <a:cxnSpLocks/>
          </p:cNvCxnSpPr>
          <p:nvPr/>
        </p:nvCxnSpPr>
        <p:spPr>
          <a:xfrm flipV="1">
            <a:off x="3920777" y="2736188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D7241D-CDA4-40FB-9C7B-4B83A9D9828F}"/>
              </a:ext>
            </a:extLst>
          </p:cNvPr>
          <p:cNvSpPr/>
          <p:nvPr/>
        </p:nvSpPr>
        <p:spPr>
          <a:xfrm>
            <a:off x="7285502" y="3414356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80902-F2E9-4565-ABC8-2FAA9C0060D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973667" y="2724001"/>
            <a:ext cx="0" cy="690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04B369-E9EA-4689-A2C6-7FFBBC60DA07}"/>
              </a:ext>
            </a:extLst>
          </p:cNvPr>
          <p:cNvCxnSpPr>
            <a:cxnSpLocks/>
          </p:cNvCxnSpPr>
          <p:nvPr/>
        </p:nvCxnSpPr>
        <p:spPr>
          <a:xfrm flipV="1">
            <a:off x="7973667" y="4340942"/>
            <a:ext cx="0" cy="7052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8A417D-02E3-4C99-B159-B4DD215B4B7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661832" y="3871556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55EEBF-6701-4159-A6EF-A056DC01549B}"/>
              </a:ext>
            </a:extLst>
          </p:cNvPr>
          <p:cNvSpPr/>
          <p:nvPr/>
        </p:nvSpPr>
        <p:spPr>
          <a:xfrm>
            <a:off x="9802413" y="3414356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 (A)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30C60A-DA0C-44F8-956F-96E8DD5407DC}"/>
              </a:ext>
            </a:extLst>
          </p:cNvPr>
          <p:cNvCxnSpPr>
            <a:cxnSpLocks/>
          </p:cNvCxnSpPr>
          <p:nvPr/>
        </p:nvCxnSpPr>
        <p:spPr>
          <a:xfrm>
            <a:off x="10811293" y="2724001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84C632-1D9A-4A34-A5EB-D7B02A5951BB}"/>
              </a:ext>
            </a:extLst>
          </p:cNvPr>
          <p:cNvCxnSpPr>
            <a:cxnSpLocks/>
          </p:cNvCxnSpPr>
          <p:nvPr/>
        </p:nvCxnSpPr>
        <p:spPr>
          <a:xfrm flipV="1">
            <a:off x="10157880" y="2724002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290B6FC-72E7-47D9-89BC-B30E5780A58B}"/>
              </a:ext>
            </a:extLst>
          </p:cNvPr>
          <p:cNvSpPr/>
          <p:nvPr/>
        </p:nvSpPr>
        <p:spPr>
          <a:xfrm>
            <a:off x="9565490" y="3043863"/>
            <a:ext cx="1807653" cy="17217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7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FF00"/>
                </a:solidFill>
              </a:rPr>
              <a:t>A+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>
                <a:solidFill>
                  <a:srgbClr val="FFFF00"/>
                </a:solidFill>
              </a:rPr>
              <a:t>B+</a:t>
            </a:r>
            <a:r>
              <a:rPr lang="en-US" sz="4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73B8B-08AA-4922-9C32-FC554046A17F}"/>
              </a:ext>
            </a:extLst>
          </p:cNvPr>
          <p:cNvSpPr/>
          <p:nvPr/>
        </p:nvSpPr>
        <p:spPr>
          <a:xfrm>
            <a:off x="3565310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</p:cNvCxnSpPr>
          <p:nvPr/>
        </p:nvCxnSpPr>
        <p:spPr>
          <a:xfrm flipV="1">
            <a:off x="1736564" y="2763273"/>
            <a:ext cx="0" cy="6510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</p:cNvCxnSpPr>
          <p:nvPr/>
        </p:nvCxnSpPr>
        <p:spPr>
          <a:xfrm flipV="1">
            <a:off x="1736564" y="4340942"/>
            <a:ext cx="0" cy="7174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5EF5E2-1A04-401C-86A4-2DDDDD8B3E5B}"/>
              </a:ext>
            </a:extLst>
          </p:cNvPr>
          <p:cNvCxnSpPr>
            <a:cxnSpLocks/>
          </p:cNvCxnSpPr>
          <p:nvPr/>
        </p:nvCxnSpPr>
        <p:spPr>
          <a:xfrm>
            <a:off x="4574190" y="2736187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99461A-59C4-4539-AE62-003D886CBDC0}"/>
              </a:ext>
            </a:extLst>
          </p:cNvPr>
          <p:cNvCxnSpPr>
            <a:cxnSpLocks/>
          </p:cNvCxnSpPr>
          <p:nvPr/>
        </p:nvCxnSpPr>
        <p:spPr>
          <a:xfrm flipV="1">
            <a:off x="3920777" y="2736188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D7241D-CDA4-40FB-9C7B-4B83A9D9828F}"/>
              </a:ext>
            </a:extLst>
          </p:cNvPr>
          <p:cNvSpPr/>
          <p:nvPr/>
        </p:nvSpPr>
        <p:spPr>
          <a:xfrm>
            <a:off x="7285502" y="3414356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80902-F2E9-4565-ABC8-2FAA9C0060D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973667" y="2724001"/>
            <a:ext cx="0" cy="690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04B369-E9EA-4689-A2C6-7FFBBC60DA07}"/>
              </a:ext>
            </a:extLst>
          </p:cNvPr>
          <p:cNvCxnSpPr>
            <a:cxnSpLocks/>
          </p:cNvCxnSpPr>
          <p:nvPr/>
        </p:nvCxnSpPr>
        <p:spPr>
          <a:xfrm flipV="1">
            <a:off x="7973667" y="4340942"/>
            <a:ext cx="0" cy="7052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8A417D-02E3-4C99-B159-B4DD215B4B7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661832" y="3871556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55EEBF-6701-4159-A6EF-A056DC01549B}"/>
              </a:ext>
            </a:extLst>
          </p:cNvPr>
          <p:cNvSpPr/>
          <p:nvPr/>
        </p:nvSpPr>
        <p:spPr>
          <a:xfrm>
            <a:off x="9802413" y="3414356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 (A)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30C60A-DA0C-44F8-956F-96E8DD5407DC}"/>
              </a:ext>
            </a:extLst>
          </p:cNvPr>
          <p:cNvCxnSpPr>
            <a:cxnSpLocks/>
          </p:cNvCxnSpPr>
          <p:nvPr/>
        </p:nvCxnSpPr>
        <p:spPr>
          <a:xfrm>
            <a:off x="10811293" y="2724001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84C632-1D9A-4A34-A5EB-D7B02A5951BB}"/>
              </a:ext>
            </a:extLst>
          </p:cNvPr>
          <p:cNvCxnSpPr>
            <a:cxnSpLocks/>
          </p:cNvCxnSpPr>
          <p:nvPr/>
        </p:nvCxnSpPr>
        <p:spPr>
          <a:xfrm flipV="1">
            <a:off x="10157880" y="2724002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68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(A+, </a:t>
            </a:r>
            <a:r>
              <a:rPr lang="en-US" sz="4000" dirty="0">
                <a:solidFill>
                  <a:schemeClr val="bg1"/>
                </a:solidFill>
              </a:rPr>
              <a:t>B+</a:t>
            </a:r>
            <a:r>
              <a:rPr lang="en-US" sz="4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73B8B-08AA-4922-9C32-FC554046A17F}"/>
              </a:ext>
            </a:extLst>
          </p:cNvPr>
          <p:cNvSpPr/>
          <p:nvPr/>
        </p:nvSpPr>
        <p:spPr>
          <a:xfrm>
            <a:off x="3565310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</p:cNvCxnSpPr>
          <p:nvPr/>
        </p:nvCxnSpPr>
        <p:spPr>
          <a:xfrm flipV="1">
            <a:off x="1736564" y="4340942"/>
            <a:ext cx="0" cy="7174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5EF5E2-1A04-401C-86A4-2DDDDD8B3E5B}"/>
              </a:ext>
            </a:extLst>
          </p:cNvPr>
          <p:cNvCxnSpPr>
            <a:cxnSpLocks/>
          </p:cNvCxnSpPr>
          <p:nvPr/>
        </p:nvCxnSpPr>
        <p:spPr>
          <a:xfrm>
            <a:off x="4574190" y="2736187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99461A-59C4-4539-AE62-003D886CBDC0}"/>
              </a:ext>
            </a:extLst>
          </p:cNvPr>
          <p:cNvCxnSpPr>
            <a:cxnSpLocks/>
          </p:cNvCxnSpPr>
          <p:nvPr/>
        </p:nvCxnSpPr>
        <p:spPr>
          <a:xfrm flipV="1">
            <a:off x="3920777" y="2736188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(A, </a:t>
            </a:r>
            <a:r>
              <a:rPr lang="en-US" sz="4000" dirty="0">
                <a:solidFill>
                  <a:srgbClr val="FFFF00"/>
                </a:solidFill>
              </a:rPr>
              <a:t>B+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D7241D-CDA4-40FB-9C7B-4B83A9D9828F}"/>
              </a:ext>
            </a:extLst>
          </p:cNvPr>
          <p:cNvSpPr/>
          <p:nvPr/>
        </p:nvSpPr>
        <p:spPr>
          <a:xfrm>
            <a:off x="7285502" y="3414356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80902-F2E9-4565-ABC8-2FAA9C0060D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973667" y="2724001"/>
            <a:ext cx="0" cy="690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04B369-E9EA-4689-A2C6-7FFBBC60DA07}"/>
              </a:ext>
            </a:extLst>
          </p:cNvPr>
          <p:cNvCxnSpPr>
            <a:cxnSpLocks/>
          </p:cNvCxnSpPr>
          <p:nvPr/>
        </p:nvCxnSpPr>
        <p:spPr>
          <a:xfrm flipV="1">
            <a:off x="7973667" y="4340942"/>
            <a:ext cx="0" cy="7052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8A417D-02E3-4C99-B159-B4DD215B4B7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661832" y="3871556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55EEBF-6701-4159-A6EF-A056DC01549B}"/>
              </a:ext>
            </a:extLst>
          </p:cNvPr>
          <p:cNvSpPr/>
          <p:nvPr/>
        </p:nvSpPr>
        <p:spPr>
          <a:xfrm>
            <a:off x="9802413" y="3414356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 (A)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30C60A-DA0C-44F8-956F-96E8DD5407DC}"/>
              </a:ext>
            </a:extLst>
          </p:cNvPr>
          <p:cNvCxnSpPr>
            <a:cxnSpLocks/>
          </p:cNvCxnSpPr>
          <p:nvPr/>
        </p:nvCxnSpPr>
        <p:spPr>
          <a:xfrm>
            <a:off x="10811293" y="2724001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84C632-1D9A-4A34-A5EB-D7B02A5951BB}"/>
              </a:ext>
            </a:extLst>
          </p:cNvPr>
          <p:cNvCxnSpPr>
            <a:cxnSpLocks/>
          </p:cNvCxnSpPr>
          <p:nvPr/>
        </p:nvCxnSpPr>
        <p:spPr>
          <a:xfrm flipV="1">
            <a:off x="10157880" y="2724002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F566CC-5F7B-4DC5-BF0E-1EA59E18FEAE}"/>
              </a:ext>
            </a:extLst>
          </p:cNvPr>
          <p:cNvCxnSpPr>
            <a:cxnSpLocks/>
          </p:cNvCxnSpPr>
          <p:nvPr/>
        </p:nvCxnSpPr>
        <p:spPr>
          <a:xfrm flipV="1">
            <a:off x="1736564" y="2763273"/>
            <a:ext cx="0" cy="6510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05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Read Memory Barrier</a:t>
            </a:r>
          </a:p>
        </p:txBody>
      </p:sp>
    </p:spTree>
    <p:extLst>
      <p:ext uri="{BB962C8B-B14F-4D97-AF65-F5344CB8AC3E}">
        <p14:creationId xmlns:p14="http://schemas.microsoft.com/office/powerpoint/2010/main" val="2878300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183" y="0"/>
            <a:ext cx="6389276" cy="6858000"/>
          </a:xfrm>
        </p:spPr>
        <p:txBody>
          <a:bodyPr anchor="t" anchorCtr="0">
            <a:normAutofit/>
          </a:bodyPr>
          <a:lstStyle/>
          <a:p>
            <a:r>
              <a:rPr lang="en-US" sz="3600" dirty="0"/>
              <a:t>public void Thread1 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	a = 1;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 err="1"/>
              <a:t>Thread.MemoryBarrier</a:t>
            </a:r>
            <a:r>
              <a:rPr lang="en-US" sz="3600" dirty="0"/>
              <a:t>() ;</a:t>
            </a:r>
            <a:br>
              <a:rPr lang="en-US" sz="3600" dirty="0"/>
            </a:br>
            <a:r>
              <a:rPr lang="en-US" sz="3600" dirty="0"/>
              <a:t>	b = 1;</a:t>
            </a:r>
            <a:br>
              <a:rPr lang="en-US" sz="3600" dirty="0"/>
            </a:br>
            <a:r>
              <a:rPr lang="en-US" sz="3600" dirty="0"/>
              <a:t>}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public void Thread2 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	while(b == 0) {continue;}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b="1" dirty="0" err="1">
                <a:solidFill>
                  <a:schemeClr val="accent1"/>
                </a:solidFill>
              </a:rPr>
              <a:t>Thread.MemoryBarrier</a:t>
            </a:r>
            <a:r>
              <a:rPr lang="en-US" sz="3600" b="1" dirty="0">
                <a:solidFill>
                  <a:schemeClr val="accent1"/>
                </a:solidFill>
              </a:rPr>
              <a:t>() ;</a:t>
            </a:r>
            <a:br>
              <a:rPr lang="en-US" sz="3600" dirty="0"/>
            </a:br>
            <a:r>
              <a:rPr lang="en-US" sz="3600" dirty="0"/>
              <a:t>	Assert(a == 1);</a:t>
            </a:r>
            <a:br>
              <a:rPr lang="en-US" sz="3600" dirty="0"/>
            </a:br>
            <a:r>
              <a:rPr lang="en-US" sz="3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9027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0" y="0"/>
            <a:ext cx="5611633" cy="6858000"/>
          </a:xfrm>
        </p:spPr>
        <p:txBody>
          <a:bodyPr anchor="t" anchorCtr="0"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public void Thread1 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	a = 1;</a:t>
            </a:r>
            <a:br>
              <a:rPr lang="en-US" sz="3600" dirty="0"/>
            </a:br>
            <a:r>
              <a:rPr lang="en-US" sz="3600" dirty="0"/>
              <a:t>	b = 1;</a:t>
            </a:r>
            <a:br>
              <a:rPr lang="en-US" sz="3600" dirty="0"/>
            </a:br>
            <a:r>
              <a:rPr lang="en-US" sz="3600" dirty="0"/>
              <a:t>}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public void Thread2 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	while(b == 0) {continue;}</a:t>
            </a:r>
            <a:br>
              <a:rPr lang="en-US" sz="3600" dirty="0"/>
            </a:br>
            <a:r>
              <a:rPr lang="en-US" sz="3600" dirty="0"/>
              <a:t>	Assert(a == 1);</a:t>
            </a:r>
            <a:br>
              <a:rPr lang="en-US" sz="3600" dirty="0"/>
            </a:br>
            <a:r>
              <a:rPr lang="en-US" sz="3600" dirty="0"/>
              <a:t>}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4FC44B-B3AD-4ADC-825A-CA0896EECDE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5815914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/>
            </a:br>
            <a:r>
              <a:rPr lang="en-US" sz="3600" dirty="0"/>
              <a:t>public void Thread1 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solidFill>
                  <a:srgbClr val="FF0000"/>
                </a:solidFill>
              </a:rPr>
              <a:t>b = 1;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	a = 1;</a:t>
            </a:r>
            <a:br>
              <a:rPr lang="en-US" sz="3600" dirty="0"/>
            </a:br>
            <a:r>
              <a:rPr lang="en-US" sz="3600" dirty="0"/>
              <a:t>}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public void Thread2 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	while(b == 0) {continue;}</a:t>
            </a:r>
            <a:br>
              <a:rPr lang="en-US" sz="3600" dirty="0"/>
            </a:br>
            <a:r>
              <a:rPr lang="en-US" sz="3600" dirty="0"/>
              <a:t>	Assert(a == 1);</a:t>
            </a:r>
            <a:br>
              <a:rPr lang="en-US" sz="3600" dirty="0"/>
            </a:br>
            <a:r>
              <a:rPr lang="en-US" sz="3600" dirty="0"/>
              <a:t>}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017774-FD04-402A-9DE8-636A4326882B}"/>
              </a:ext>
            </a:extLst>
          </p:cNvPr>
          <p:cNvCxnSpPr>
            <a:cxnSpLocks/>
          </p:cNvCxnSpPr>
          <p:nvPr/>
        </p:nvCxnSpPr>
        <p:spPr>
          <a:xfrm>
            <a:off x="5815914" y="0"/>
            <a:ext cx="0" cy="6858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45E4F320-E4FC-4F12-A374-BF8E215A32AA}"/>
              </a:ext>
            </a:extLst>
          </p:cNvPr>
          <p:cNvSpPr/>
          <p:nvPr/>
        </p:nvSpPr>
        <p:spPr>
          <a:xfrm rot="5400000">
            <a:off x="8008295" y="1663433"/>
            <a:ext cx="668775" cy="746600"/>
          </a:xfrm>
          <a:prstGeom prst="arc">
            <a:avLst>
              <a:gd name="adj1" fmla="val 9840431"/>
              <a:gd name="adj2" fmla="val 0"/>
            </a:avLst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4665666-357B-45A4-A757-086AD1569EE5}"/>
              </a:ext>
            </a:extLst>
          </p:cNvPr>
          <p:cNvSpPr/>
          <p:nvPr/>
        </p:nvSpPr>
        <p:spPr>
          <a:xfrm rot="16200000">
            <a:off x="6480648" y="1663432"/>
            <a:ext cx="668775" cy="746600"/>
          </a:xfrm>
          <a:prstGeom prst="arc">
            <a:avLst>
              <a:gd name="adj1" fmla="val 9840431"/>
              <a:gd name="adj2" fmla="val 0"/>
            </a:avLst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60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(A+, </a:t>
            </a:r>
            <a:r>
              <a:rPr lang="en-US" sz="4000" dirty="0">
                <a:solidFill>
                  <a:srgbClr val="FFFF00"/>
                </a:solidFill>
              </a:rPr>
              <a:t>B+</a:t>
            </a:r>
            <a:r>
              <a:rPr lang="en-US" sz="4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73B8B-08AA-4922-9C32-FC554046A17F}"/>
              </a:ext>
            </a:extLst>
          </p:cNvPr>
          <p:cNvSpPr/>
          <p:nvPr/>
        </p:nvSpPr>
        <p:spPr>
          <a:xfrm>
            <a:off x="3565310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</p:cNvCxnSpPr>
          <p:nvPr/>
        </p:nvCxnSpPr>
        <p:spPr>
          <a:xfrm flipV="1">
            <a:off x="1736564" y="4340942"/>
            <a:ext cx="0" cy="7174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5EF5E2-1A04-401C-86A4-2DDDDD8B3E5B}"/>
              </a:ext>
            </a:extLst>
          </p:cNvPr>
          <p:cNvCxnSpPr>
            <a:cxnSpLocks/>
          </p:cNvCxnSpPr>
          <p:nvPr/>
        </p:nvCxnSpPr>
        <p:spPr>
          <a:xfrm>
            <a:off x="4574190" y="2736187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99461A-59C4-4539-AE62-003D886CBDC0}"/>
              </a:ext>
            </a:extLst>
          </p:cNvPr>
          <p:cNvCxnSpPr>
            <a:cxnSpLocks/>
          </p:cNvCxnSpPr>
          <p:nvPr/>
        </p:nvCxnSpPr>
        <p:spPr>
          <a:xfrm flipV="1">
            <a:off x="3920777" y="2736188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(A, </a:t>
            </a:r>
            <a:r>
              <a:rPr lang="en-US" sz="4000" dirty="0">
                <a:solidFill>
                  <a:srgbClr val="FFFF00"/>
                </a:solidFill>
              </a:rPr>
              <a:t>B+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D7241D-CDA4-40FB-9C7B-4B83A9D9828F}"/>
              </a:ext>
            </a:extLst>
          </p:cNvPr>
          <p:cNvSpPr/>
          <p:nvPr/>
        </p:nvSpPr>
        <p:spPr>
          <a:xfrm>
            <a:off x="7285502" y="3414356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80902-F2E9-4565-ABC8-2FAA9C0060D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973667" y="2724001"/>
            <a:ext cx="0" cy="690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04B369-E9EA-4689-A2C6-7FFBBC60DA07}"/>
              </a:ext>
            </a:extLst>
          </p:cNvPr>
          <p:cNvCxnSpPr>
            <a:cxnSpLocks/>
          </p:cNvCxnSpPr>
          <p:nvPr/>
        </p:nvCxnSpPr>
        <p:spPr>
          <a:xfrm flipV="1">
            <a:off x="7973667" y="4340942"/>
            <a:ext cx="0" cy="7052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8A417D-02E3-4C99-B159-B4DD215B4B7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661832" y="3871556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55EEBF-6701-4159-A6EF-A056DC01549B}"/>
              </a:ext>
            </a:extLst>
          </p:cNvPr>
          <p:cNvSpPr/>
          <p:nvPr/>
        </p:nvSpPr>
        <p:spPr>
          <a:xfrm>
            <a:off x="9802413" y="3414356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 (A)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30C60A-DA0C-44F8-956F-96E8DD5407DC}"/>
              </a:ext>
            </a:extLst>
          </p:cNvPr>
          <p:cNvCxnSpPr>
            <a:cxnSpLocks/>
          </p:cNvCxnSpPr>
          <p:nvPr/>
        </p:nvCxnSpPr>
        <p:spPr>
          <a:xfrm>
            <a:off x="10811293" y="2724001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84C632-1D9A-4A34-A5EB-D7B02A5951BB}"/>
              </a:ext>
            </a:extLst>
          </p:cNvPr>
          <p:cNvCxnSpPr>
            <a:cxnSpLocks/>
          </p:cNvCxnSpPr>
          <p:nvPr/>
        </p:nvCxnSpPr>
        <p:spPr>
          <a:xfrm flipV="1">
            <a:off x="10157880" y="2724002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07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(A+, </a:t>
            </a:r>
            <a:r>
              <a:rPr lang="en-US" sz="4000" dirty="0">
                <a:solidFill>
                  <a:schemeClr val="bg1"/>
                </a:solidFill>
              </a:rPr>
              <a:t>B+</a:t>
            </a:r>
            <a:r>
              <a:rPr lang="en-US" sz="4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73B8B-08AA-4922-9C32-FC554046A17F}"/>
              </a:ext>
            </a:extLst>
          </p:cNvPr>
          <p:cNvSpPr/>
          <p:nvPr/>
        </p:nvSpPr>
        <p:spPr>
          <a:xfrm>
            <a:off x="3565310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</p:cNvCxnSpPr>
          <p:nvPr/>
        </p:nvCxnSpPr>
        <p:spPr>
          <a:xfrm flipV="1">
            <a:off x="1736564" y="4340942"/>
            <a:ext cx="0" cy="7174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5EF5E2-1A04-401C-86A4-2DDDDD8B3E5B}"/>
              </a:ext>
            </a:extLst>
          </p:cNvPr>
          <p:cNvCxnSpPr>
            <a:cxnSpLocks/>
          </p:cNvCxnSpPr>
          <p:nvPr/>
        </p:nvCxnSpPr>
        <p:spPr>
          <a:xfrm>
            <a:off x="4574190" y="2736187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99461A-59C4-4539-AE62-003D886CBDC0}"/>
              </a:ext>
            </a:extLst>
          </p:cNvPr>
          <p:cNvCxnSpPr>
            <a:cxnSpLocks/>
          </p:cNvCxnSpPr>
          <p:nvPr/>
        </p:nvCxnSpPr>
        <p:spPr>
          <a:xfrm flipV="1">
            <a:off x="3920777" y="2736188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0000"/>
                </a:solidFill>
              </a:rPr>
              <a:t>A</a:t>
            </a:r>
            <a:r>
              <a:rPr lang="en-US" sz="4000" dirty="0"/>
              <a:t>, </a:t>
            </a:r>
            <a:r>
              <a:rPr lang="en-US" sz="4000" dirty="0">
                <a:solidFill>
                  <a:schemeClr val="bg1"/>
                </a:solidFill>
              </a:rPr>
              <a:t>B+)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D7241D-CDA4-40FB-9C7B-4B83A9D9828F}"/>
              </a:ext>
            </a:extLst>
          </p:cNvPr>
          <p:cNvSpPr/>
          <p:nvPr/>
        </p:nvSpPr>
        <p:spPr>
          <a:xfrm>
            <a:off x="7285502" y="3414356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80902-F2E9-4565-ABC8-2FAA9C0060D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973667" y="2724001"/>
            <a:ext cx="0" cy="690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04B369-E9EA-4689-A2C6-7FFBBC60DA07}"/>
              </a:ext>
            </a:extLst>
          </p:cNvPr>
          <p:cNvCxnSpPr>
            <a:cxnSpLocks/>
          </p:cNvCxnSpPr>
          <p:nvPr/>
        </p:nvCxnSpPr>
        <p:spPr>
          <a:xfrm flipV="1">
            <a:off x="7973667" y="4340942"/>
            <a:ext cx="0" cy="7052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8A417D-02E3-4C99-B159-B4DD215B4B7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661832" y="3871556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55EEBF-6701-4159-A6EF-A056DC01549B}"/>
              </a:ext>
            </a:extLst>
          </p:cNvPr>
          <p:cNvSpPr/>
          <p:nvPr/>
        </p:nvSpPr>
        <p:spPr>
          <a:xfrm>
            <a:off x="9802413" y="3414356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30C60A-DA0C-44F8-956F-96E8DD5407DC}"/>
              </a:ext>
            </a:extLst>
          </p:cNvPr>
          <p:cNvCxnSpPr>
            <a:cxnSpLocks/>
          </p:cNvCxnSpPr>
          <p:nvPr/>
        </p:nvCxnSpPr>
        <p:spPr>
          <a:xfrm>
            <a:off x="10811293" y="2724001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84C632-1D9A-4A34-A5EB-D7B02A5951BB}"/>
              </a:ext>
            </a:extLst>
          </p:cNvPr>
          <p:cNvCxnSpPr>
            <a:cxnSpLocks/>
          </p:cNvCxnSpPr>
          <p:nvPr/>
        </p:nvCxnSpPr>
        <p:spPr>
          <a:xfrm flipV="1">
            <a:off x="10157880" y="2724002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90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884D43-1FDB-431A-9AEC-6C0C32F3E285}"/>
              </a:ext>
            </a:extLst>
          </p:cNvPr>
          <p:cNvSpPr/>
          <p:nvPr/>
        </p:nvSpPr>
        <p:spPr>
          <a:xfrm>
            <a:off x="1091512" y="1821787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(A+, </a:t>
            </a:r>
            <a:r>
              <a:rPr lang="en-US" sz="4000" dirty="0">
                <a:solidFill>
                  <a:schemeClr val="bg1"/>
                </a:solidFill>
              </a:rPr>
              <a:t>B+</a:t>
            </a:r>
            <a:r>
              <a:rPr lang="en-US" sz="4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C146A-A174-4005-B1C1-01735C70F2C2}"/>
              </a:ext>
            </a:extLst>
          </p:cNvPr>
          <p:cNvSpPr/>
          <p:nvPr/>
        </p:nvSpPr>
        <p:spPr>
          <a:xfrm>
            <a:off x="1054442" y="5058383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28EEA-C008-4F5A-A890-B9E551F1BBFB}"/>
              </a:ext>
            </a:extLst>
          </p:cNvPr>
          <p:cNvSpPr/>
          <p:nvPr/>
        </p:nvSpPr>
        <p:spPr>
          <a:xfrm>
            <a:off x="1054443" y="605480"/>
            <a:ext cx="10124303" cy="55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CD8D2-B105-442B-886B-B235E9D36309}"/>
              </a:ext>
            </a:extLst>
          </p:cNvPr>
          <p:cNvSpPr/>
          <p:nvPr/>
        </p:nvSpPr>
        <p:spPr>
          <a:xfrm>
            <a:off x="1048399" y="3426542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73B8B-08AA-4922-9C32-FC554046A17F}"/>
              </a:ext>
            </a:extLst>
          </p:cNvPr>
          <p:cNvSpPr/>
          <p:nvPr/>
        </p:nvSpPr>
        <p:spPr>
          <a:xfrm>
            <a:off x="3565310" y="3426542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82FCB-63AC-4938-8EB4-64B5C0F51CDD}"/>
              </a:ext>
            </a:extLst>
          </p:cNvPr>
          <p:cNvCxnSpPr>
            <a:cxnSpLocks/>
          </p:cNvCxnSpPr>
          <p:nvPr/>
        </p:nvCxnSpPr>
        <p:spPr>
          <a:xfrm>
            <a:off x="1522948" y="1155750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B2ED3-90D7-4B0A-B549-215EB18D5F26}"/>
              </a:ext>
            </a:extLst>
          </p:cNvPr>
          <p:cNvCxnSpPr>
            <a:cxnSpLocks/>
          </p:cNvCxnSpPr>
          <p:nvPr/>
        </p:nvCxnSpPr>
        <p:spPr>
          <a:xfrm flipV="1">
            <a:off x="4495755" y="1143565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38424-BB18-48C5-B2A2-DC2F43E1D6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736564" y="2736187"/>
            <a:ext cx="0" cy="690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B338FE-65D9-4E1F-8FA1-203735592145}"/>
              </a:ext>
            </a:extLst>
          </p:cNvPr>
          <p:cNvCxnSpPr>
            <a:cxnSpLocks/>
          </p:cNvCxnSpPr>
          <p:nvPr/>
        </p:nvCxnSpPr>
        <p:spPr>
          <a:xfrm flipV="1">
            <a:off x="1736564" y="4340942"/>
            <a:ext cx="0" cy="7174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5FF0B-C39A-41C8-AF13-F7F154151560}"/>
              </a:ext>
            </a:extLst>
          </p:cNvPr>
          <p:cNvCxnSpPr>
            <a:cxnSpLocks/>
          </p:cNvCxnSpPr>
          <p:nvPr/>
        </p:nvCxnSpPr>
        <p:spPr>
          <a:xfrm>
            <a:off x="2811294" y="2736187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277267-5EC9-478B-B761-D5816867811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24729" y="3883742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3D6B10-01AA-4B19-A4CC-B280A7620477}"/>
              </a:ext>
            </a:extLst>
          </p:cNvPr>
          <p:cNvCxnSpPr>
            <a:cxnSpLocks/>
          </p:cNvCxnSpPr>
          <p:nvPr/>
        </p:nvCxnSpPr>
        <p:spPr>
          <a:xfrm flipV="1">
            <a:off x="3118231" y="2736188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5EF5E2-1A04-401C-86A4-2DDDDD8B3E5B}"/>
              </a:ext>
            </a:extLst>
          </p:cNvPr>
          <p:cNvCxnSpPr>
            <a:cxnSpLocks/>
          </p:cNvCxnSpPr>
          <p:nvPr/>
        </p:nvCxnSpPr>
        <p:spPr>
          <a:xfrm>
            <a:off x="4574190" y="2736187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99461A-59C4-4539-AE62-003D886CBDC0}"/>
              </a:ext>
            </a:extLst>
          </p:cNvPr>
          <p:cNvCxnSpPr>
            <a:cxnSpLocks/>
          </p:cNvCxnSpPr>
          <p:nvPr/>
        </p:nvCxnSpPr>
        <p:spPr>
          <a:xfrm flipV="1">
            <a:off x="3920777" y="2736188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F9560E-62CE-4D3A-83D5-9B45984B2E5C}"/>
              </a:ext>
            </a:extLst>
          </p:cNvPr>
          <p:cNvSpPr/>
          <p:nvPr/>
        </p:nvSpPr>
        <p:spPr>
          <a:xfrm>
            <a:off x="7328615" y="1809601"/>
            <a:ext cx="38501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L1 (</a:t>
            </a:r>
            <a:r>
              <a:rPr lang="en-US" sz="4000" dirty="0">
                <a:solidFill>
                  <a:srgbClr val="FFFF00"/>
                </a:solidFill>
              </a:rPr>
              <a:t>A+</a:t>
            </a:r>
            <a:r>
              <a:rPr lang="en-US" sz="4000" dirty="0"/>
              <a:t>, </a:t>
            </a:r>
            <a:r>
              <a:rPr lang="en-US" sz="4000" dirty="0">
                <a:solidFill>
                  <a:schemeClr val="bg1"/>
                </a:solidFill>
              </a:rPr>
              <a:t>B+)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076B23-2D3C-40C3-9A17-F28D7ED7A0DF}"/>
              </a:ext>
            </a:extLst>
          </p:cNvPr>
          <p:cNvSpPr/>
          <p:nvPr/>
        </p:nvSpPr>
        <p:spPr>
          <a:xfrm>
            <a:off x="7291545" y="5046197"/>
            <a:ext cx="3887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CPU2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D7241D-CDA4-40FB-9C7B-4B83A9D9828F}"/>
              </a:ext>
            </a:extLst>
          </p:cNvPr>
          <p:cNvSpPr/>
          <p:nvPr/>
        </p:nvSpPr>
        <p:spPr>
          <a:xfrm>
            <a:off x="7285502" y="3414356"/>
            <a:ext cx="1376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Buffer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3A6852-C2E8-42AD-9DA5-6B4F7B6A8B5D}"/>
              </a:ext>
            </a:extLst>
          </p:cNvPr>
          <p:cNvCxnSpPr>
            <a:cxnSpLocks/>
          </p:cNvCxnSpPr>
          <p:nvPr/>
        </p:nvCxnSpPr>
        <p:spPr>
          <a:xfrm>
            <a:off x="7760051" y="1143564"/>
            <a:ext cx="0" cy="6660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14FDB-54F3-46B0-A814-F890CA80E11C}"/>
              </a:ext>
            </a:extLst>
          </p:cNvPr>
          <p:cNvCxnSpPr>
            <a:cxnSpLocks/>
          </p:cNvCxnSpPr>
          <p:nvPr/>
        </p:nvCxnSpPr>
        <p:spPr>
          <a:xfrm flipV="1">
            <a:off x="10703675" y="1155751"/>
            <a:ext cx="0" cy="666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80902-F2E9-4565-ABC8-2FAA9C0060D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973667" y="2724001"/>
            <a:ext cx="0" cy="690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04B369-E9EA-4689-A2C6-7FFBBC60DA07}"/>
              </a:ext>
            </a:extLst>
          </p:cNvPr>
          <p:cNvCxnSpPr>
            <a:cxnSpLocks/>
          </p:cNvCxnSpPr>
          <p:nvPr/>
        </p:nvCxnSpPr>
        <p:spPr>
          <a:xfrm flipV="1">
            <a:off x="7973667" y="4340942"/>
            <a:ext cx="0" cy="7052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9FBEC0-CB78-4F13-82CB-7A735E5492F0}"/>
              </a:ext>
            </a:extLst>
          </p:cNvPr>
          <p:cNvCxnSpPr>
            <a:cxnSpLocks/>
          </p:cNvCxnSpPr>
          <p:nvPr/>
        </p:nvCxnSpPr>
        <p:spPr>
          <a:xfrm>
            <a:off x="9048397" y="2724001"/>
            <a:ext cx="0" cy="2322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8A417D-02E3-4C99-B159-B4DD215B4B7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661832" y="3871556"/>
            <a:ext cx="38052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CC72BB-2B0C-46B5-8E81-4B9F459295BF}"/>
              </a:ext>
            </a:extLst>
          </p:cNvPr>
          <p:cNvCxnSpPr>
            <a:cxnSpLocks/>
          </p:cNvCxnSpPr>
          <p:nvPr/>
        </p:nvCxnSpPr>
        <p:spPr>
          <a:xfrm flipV="1">
            <a:off x="9355334" y="2724002"/>
            <a:ext cx="0" cy="23221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55EEBF-6701-4159-A6EF-A056DC01549B}"/>
              </a:ext>
            </a:extLst>
          </p:cNvPr>
          <p:cNvSpPr/>
          <p:nvPr/>
        </p:nvSpPr>
        <p:spPr>
          <a:xfrm>
            <a:off x="9802413" y="3414356"/>
            <a:ext cx="13763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Invalidate Queue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30C60A-DA0C-44F8-956F-96E8DD5407DC}"/>
              </a:ext>
            </a:extLst>
          </p:cNvPr>
          <p:cNvCxnSpPr>
            <a:cxnSpLocks/>
          </p:cNvCxnSpPr>
          <p:nvPr/>
        </p:nvCxnSpPr>
        <p:spPr>
          <a:xfrm>
            <a:off x="10811293" y="2724001"/>
            <a:ext cx="0" cy="717441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84C632-1D9A-4A34-A5EB-D7B02A5951BB}"/>
              </a:ext>
            </a:extLst>
          </p:cNvPr>
          <p:cNvCxnSpPr>
            <a:cxnSpLocks/>
          </p:cNvCxnSpPr>
          <p:nvPr/>
        </p:nvCxnSpPr>
        <p:spPr>
          <a:xfrm flipV="1">
            <a:off x="10157880" y="2724002"/>
            <a:ext cx="0" cy="71744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14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Memory barriers also limit compiler and JIT optimizations</a:t>
            </a:r>
          </a:p>
        </p:txBody>
      </p:sp>
    </p:spTree>
    <p:extLst>
      <p:ext uri="{BB962C8B-B14F-4D97-AF65-F5344CB8AC3E}">
        <p14:creationId xmlns:p14="http://schemas.microsoft.com/office/powerpoint/2010/main" val="2544157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Full Memory Barrier</a:t>
            </a:r>
          </a:p>
        </p:txBody>
      </p:sp>
    </p:spTree>
    <p:extLst>
      <p:ext uri="{BB962C8B-B14F-4D97-AF65-F5344CB8AC3E}">
        <p14:creationId xmlns:p14="http://schemas.microsoft.com/office/powerpoint/2010/main" val="37003629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>
            <a:extLst>
              <a:ext uri="{FF2B5EF4-FFF2-40B4-BE49-F238E27FC236}">
                <a16:creationId xmlns:a16="http://schemas.microsoft.com/office/drawing/2014/main" id="{B771CE0D-9A88-46C5-97D9-C7F30310DD51}"/>
              </a:ext>
            </a:extLst>
          </p:cNvPr>
          <p:cNvSpPr/>
          <p:nvPr/>
        </p:nvSpPr>
        <p:spPr>
          <a:xfrm rot="16200000">
            <a:off x="4051546" y="5119004"/>
            <a:ext cx="628137" cy="593126"/>
          </a:xfrm>
          <a:prstGeom prst="arc">
            <a:avLst>
              <a:gd name="adj1" fmla="val 10487512"/>
              <a:gd name="adj2" fmla="val 711672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B5AB10D-28F4-4495-B0B5-27CEEAEB18BD}"/>
              </a:ext>
            </a:extLst>
          </p:cNvPr>
          <p:cNvSpPr/>
          <p:nvPr/>
        </p:nvSpPr>
        <p:spPr>
          <a:xfrm rot="5400000">
            <a:off x="7548424" y="5107037"/>
            <a:ext cx="628137" cy="593126"/>
          </a:xfrm>
          <a:prstGeom prst="arc">
            <a:avLst>
              <a:gd name="adj1" fmla="val 10487512"/>
              <a:gd name="adj2" fmla="val 727959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9F02321-333F-40D3-AA2D-BC3A9B3D2B84}"/>
              </a:ext>
            </a:extLst>
          </p:cNvPr>
          <p:cNvSpPr/>
          <p:nvPr/>
        </p:nvSpPr>
        <p:spPr>
          <a:xfrm rot="16200000">
            <a:off x="3991338" y="3099258"/>
            <a:ext cx="628137" cy="521093"/>
          </a:xfrm>
          <a:prstGeom prst="arc">
            <a:avLst>
              <a:gd name="adj1" fmla="val 10835417"/>
              <a:gd name="adj2" fmla="val 555926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C0A7E25C-DC9D-4CC7-816E-663E5418F564}"/>
              </a:ext>
            </a:extLst>
          </p:cNvPr>
          <p:cNvSpPr/>
          <p:nvPr/>
        </p:nvSpPr>
        <p:spPr>
          <a:xfrm rot="5400000">
            <a:off x="7524232" y="3053147"/>
            <a:ext cx="628137" cy="593126"/>
          </a:xfrm>
          <a:prstGeom prst="arc">
            <a:avLst>
              <a:gd name="adj1" fmla="val 10487512"/>
              <a:gd name="adj2" fmla="val 645104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8F3557-1E37-48F5-9ADF-2EA4DA9C409C}"/>
              </a:ext>
            </a:extLst>
          </p:cNvPr>
          <p:cNvSpPr/>
          <p:nvPr/>
        </p:nvSpPr>
        <p:spPr>
          <a:xfrm rot="5400000">
            <a:off x="7516506" y="1020361"/>
            <a:ext cx="628137" cy="593126"/>
          </a:xfrm>
          <a:prstGeom prst="arc">
            <a:avLst>
              <a:gd name="adj1" fmla="val 10487512"/>
              <a:gd name="adj2" fmla="val 727959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60787284-10F0-4A41-BA0E-8D28E55A3148}"/>
              </a:ext>
            </a:extLst>
          </p:cNvPr>
          <p:cNvSpPr/>
          <p:nvPr/>
        </p:nvSpPr>
        <p:spPr>
          <a:xfrm rot="16200000">
            <a:off x="4019627" y="1101294"/>
            <a:ext cx="628137" cy="593126"/>
          </a:xfrm>
          <a:prstGeom prst="arc">
            <a:avLst>
              <a:gd name="adj1" fmla="val 10487512"/>
              <a:gd name="adj2" fmla="val 711672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73DAB7-9814-4B0B-AED3-6704794A9778}"/>
              </a:ext>
            </a:extLst>
          </p:cNvPr>
          <p:cNvSpPr txBox="1"/>
          <p:nvPr/>
        </p:nvSpPr>
        <p:spPr>
          <a:xfrm>
            <a:off x="2854042" y="982358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58A943-8094-420C-B0CA-69BBFDBFAE70}"/>
              </a:ext>
            </a:extLst>
          </p:cNvPr>
          <p:cNvSpPr txBox="1"/>
          <p:nvPr/>
        </p:nvSpPr>
        <p:spPr>
          <a:xfrm>
            <a:off x="8410075" y="901425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5F6675-D401-4A78-8137-2C8F8D274284}"/>
              </a:ext>
            </a:extLst>
          </p:cNvPr>
          <p:cNvSpPr txBox="1"/>
          <p:nvPr/>
        </p:nvSpPr>
        <p:spPr>
          <a:xfrm>
            <a:off x="2861768" y="2934211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EC95C2-7C50-417F-923B-F67EBE6DD65D}"/>
              </a:ext>
            </a:extLst>
          </p:cNvPr>
          <p:cNvSpPr txBox="1"/>
          <p:nvPr/>
        </p:nvSpPr>
        <p:spPr>
          <a:xfrm>
            <a:off x="2878234" y="5000068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90DB2-28DE-40D5-BBAD-B7BE103E61A7}"/>
              </a:ext>
            </a:extLst>
          </p:cNvPr>
          <p:cNvSpPr txBox="1"/>
          <p:nvPr/>
        </p:nvSpPr>
        <p:spPr>
          <a:xfrm>
            <a:off x="8417802" y="2894052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3E8F3C-C143-489B-AC4C-1DBA7D6B0EB4}"/>
              </a:ext>
            </a:extLst>
          </p:cNvPr>
          <p:cNvSpPr txBox="1"/>
          <p:nvPr/>
        </p:nvSpPr>
        <p:spPr>
          <a:xfrm>
            <a:off x="8441994" y="4988101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11775B-87BE-496F-B18A-0B4A55FE878B}"/>
              </a:ext>
            </a:extLst>
          </p:cNvPr>
          <p:cNvSpPr/>
          <p:nvPr/>
        </p:nvSpPr>
        <p:spPr>
          <a:xfrm>
            <a:off x="3810000" y="2170578"/>
            <a:ext cx="4572000" cy="493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Memory</a:t>
            </a:r>
            <a:r>
              <a:rPr lang="en-US" sz="2800" dirty="0"/>
              <a:t> </a:t>
            </a:r>
            <a:r>
              <a:rPr lang="en-US" sz="2800" b="1" dirty="0"/>
              <a:t>Barrier</a:t>
            </a:r>
            <a:endParaRPr 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B076AD-67BA-47DC-8C47-A3E1D95CED6D}"/>
              </a:ext>
            </a:extLst>
          </p:cNvPr>
          <p:cNvSpPr/>
          <p:nvPr/>
        </p:nvSpPr>
        <p:spPr>
          <a:xfrm>
            <a:off x="4626067" y="2790476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4C8B86-E2C4-49D2-9905-5F6555A17F57}"/>
              </a:ext>
            </a:extLst>
          </p:cNvPr>
          <p:cNvSpPr/>
          <p:nvPr/>
        </p:nvSpPr>
        <p:spPr>
          <a:xfrm>
            <a:off x="4626067" y="3260033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B0378C-83BD-4F3A-A38C-EE2330DDCFEF}"/>
              </a:ext>
            </a:extLst>
          </p:cNvPr>
          <p:cNvSpPr/>
          <p:nvPr/>
        </p:nvSpPr>
        <p:spPr>
          <a:xfrm>
            <a:off x="4626067" y="3727530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D4D353-826D-4C11-A8F8-33863ED50BD2}"/>
              </a:ext>
            </a:extLst>
          </p:cNvPr>
          <p:cNvSpPr/>
          <p:nvPr/>
        </p:nvSpPr>
        <p:spPr>
          <a:xfrm>
            <a:off x="4618340" y="1067641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70E3F1-1AD1-4BFA-9434-57A895AF0E07}"/>
              </a:ext>
            </a:extLst>
          </p:cNvPr>
          <p:cNvSpPr/>
          <p:nvPr/>
        </p:nvSpPr>
        <p:spPr>
          <a:xfrm>
            <a:off x="4618340" y="1537198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D3256-8DE2-4E87-AFAB-915704BC2266}"/>
              </a:ext>
            </a:extLst>
          </p:cNvPr>
          <p:cNvSpPr/>
          <p:nvPr/>
        </p:nvSpPr>
        <p:spPr>
          <a:xfrm>
            <a:off x="4650259" y="5079144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9E9FF9-435D-4649-A10D-3A92F6B64541}"/>
              </a:ext>
            </a:extLst>
          </p:cNvPr>
          <p:cNvSpPr/>
          <p:nvPr/>
        </p:nvSpPr>
        <p:spPr>
          <a:xfrm>
            <a:off x="4650259" y="5548701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37AF3D-D9CE-4C01-9963-7218371B2A66}"/>
              </a:ext>
            </a:extLst>
          </p:cNvPr>
          <p:cNvSpPr/>
          <p:nvPr/>
        </p:nvSpPr>
        <p:spPr>
          <a:xfrm>
            <a:off x="3707174" y="4216652"/>
            <a:ext cx="4572000" cy="493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Memory</a:t>
            </a:r>
            <a:r>
              <a:rPr lang="en-US" sz="2800" dirty="0"/>
              <a:t> </a:t>
            </a:r>
            <a:r>
              <a:rPr lang="en-US" sz="2800" b="1" dirty="0"/>
              <a:t>Barrier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0089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811775B-87BE-496F-B18A-0B4A55FE878B}"/>
              </a:ext>
            </a:extLst>
          </p:cNvPr>
          <p:cNvSpPr/>
          <p:nvPr/>
        </p:nvSpPr>
        <p:spPr>
          <a:xfrm>
            <a:off x="3810000" y="2170578"/>
            <a:ext cx="4572000" cy="493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Memory</a:t>
            </a:r>
            <a:r>
              <a:rPr lang="en-US" sz="2800" dirty="0"/>
              <a:t> </a:t>
            </a:r>
            <a:r>
              <a:rPr lang="en-US" sz="2800" b="1" dirty="0"/>
              <a:t>Barrier</a:t>
            </a:r>
            <a:endParaRPr 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B076AD-67BA-47DC-8C47-A3E1D95CED6D}"/>
              </a:ext>
            </a:extLst>
          </p:cNvPr>
          <p:cNvSpPr/>
          <p:nvPr/>
        </p:nvSpPr>
        <p:spPr>
          <a:xfrm>
            <a:off x="4626067" y="2790476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4C8B86-E2C4-49D2-9905-5F6555A17F57}"/>
              </a:ext>
            </a:extLst>
          </p:cNvPr>
          <p:cNvSpPr/>
          <p:nvPr/>
        </p:nvSpPr>
        <p:spPr>
          <a:xfrm>
            <a:off x="4626067" y="3260033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B0378C-83BD-4F3A-A38C-EE2330DDCFEF}"/>
              </a:ext>
            </a:extLst>
          </p:cNvPr>
          <p:cNvSpPr/>
          <p:nvPr/>
        </p:nvSpPr>
        <p:spPr>
          <a:xfrm>
            <a:off x="4626067" y="3727530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D4D353-826D-4C11-A8F8-33863ED50BD2}"/>
              </a:ext>
            </a:extLst>
          </p:cNvPr>
          <p:cNvSpPr/>
          <p:nvPr/>
        </p:nvSpPr>
        <p:spPr>
          <a:xfrm>
            <a:off x="4618340" y="1067641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70E3F1-1AD1-4BFA-9434-57A895AF0E07}"/>
              </a:ext>
            </a:extLst>
          </p:cNvPr>
          <p:cNvSpPr/>
          <p:nvPr/>
        </p:nvSpPr>
        <p:spPr>
          <a:xfrm>
            <a:off x="4618340" y="1537198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BD3256-8DE2-4E87-AFAB-915704BC2266}"/>
              </a:ext>
            </a:extLst>
          </p:cNvPr>
          <p:cNvSpPr/>
          <p:nvPr/>
        </p:nvSpPr>
        <p:spPr>
          <a:xfrm>
            <a:off x="4650259" y="5079144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9E9FF9-435D-4649-A10D-3A92F6B64541}"/>
              </a:ext>
            </a:extLst>
          </p:cNvPr>
          <p:cNvSpPr/>
          <p:nvPr/>
        </p:nvSpPr>
        <p:spPr>
          <a:xfrm>
            <a:off x="4650259" y="5548701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37AF3D-D9CE-4C01-9963-7218371B2A66}"/>
              </a:ext>
            </a:extLst>
          </p:cNvPr>
          <p:cNvSpPr/>
          <p:nvPr/>
        </p:nvSpPr>
        <p:spPr>
          <a:xfrm>
            <a:off x="3707174" y="4216652"/>
            <a:ext cx="4572000" cy="493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Memory</a:t>
            </a:r>
            <a:r>
              <a:rPr lang="en-US" sz="2800" dirty="0"/>
              <a:t> </a:t>
            </a:r>
            <a:r>
              <a:rPr lang="en-US" sz="2800" b="1" dirty="0"/>
              <a:t>Barrier</a:t>
            </a:r>
            <a:endParaRPr lang="en-US" sz="2800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B85FC1E-4D5E-417A-8EAD-1A28BB05165D}"/>
              </a:ext>
            </a:extLst>
          </p:cNvPr>
          <p:cNvSpPr/>
          <p:nvPr/>
        </p:nvSpPr>
        <p:spPr>
          <a:xfrm rot="5400000">
            <a:off x="7208425" y="1314978"/>
            <a:ext cx="1941041" cy="1487750"/>
          </a:xfrm>
          <a:prstGeom prst="arc">
            <a:avLst>
              <a:gd name="adj1" fmla="val 10487512"/>
              <a:gd name="adj2" fmla="val 21593696"/>
            </a:avLst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524FED6-33EF-4BCF-BEFD-8B240CA5C089}"/>
              </a:ext>
            </a:extLst>
          </p:cNvPr>
          <p:cNvSpPr/>
          <p:nvPr/>
        </p:nvSpPr>
        <p:spPr>
          <a:xfrm rot="5400000">
            <a:off x="7208425" y="3740508"/>
            <a:ext cx="1941041" cy="1487750"/>
          </a:xfrm>
          <a:prstGeom prst="arc">
            <a:avLst>
              <a:gd name="adj1" fmla="val 10834467"/>
              <a:gd name="adj2" fmla="val 21593696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6F6217-C4E6-40B7-9E00-34C217613555}"/>
              </a:ext>
            </a:extLst>
          </p:cNvPr>
          <p:cNvSpPr txBox="1"/>
          <p:nvPr/>
        </p:nvSpPr>
        <p:spPr>
          <a:xfrm>
            <a:off x="9474296" y="1643354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NO!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9A44F1-A453-4174-B9AC-1D49F2985314}"/>
              </a:ext>
            </a:extLst>
          </p:cNvPr>
          <p:cNvSpPr txBox="1"/>
          <p:nvPr/>
        </p:nvSpPr>
        <p:spPr>
          <a:xfrm>
            <a:off x="9474296" y="4256808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NO!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788078F-7EA8-4622-98C1-F75039FF9369}"/>
              </a:ext>
            </a:extLst>
          </p:cNvPr>
          <p:cNvSpPr/>
          <p:nvPr/>
        </p:nvSpPr>
        <p:spPr>
          <a:xfrm rot="16200000">
            <a:off x="2770496" y="1294286"/>
            <a:ext cx="1941041" cy="1487750"/>
          </a:xfrm>
          <a:prstGeom prst="arc">
            <a:avLst>
              <a:gd name="adj1" fmla="val 10764248"/>
              <a:gd name="adj2" fmla="val 21593696"/>
            </a:avLst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BF6E8264-98FA-4E44-A21C-B6C5F6FF4127}"/>
              </a:ext>
            </a:extLst>
          </p:cNvPr>
          <p:cNvSpPr/>
          <p:nvPr/>
        </p:nvSpPr>
        <p:spPr>
          <a:xfrm rot="16200000">
            <a:off x="2770496" y="3719816"/>
            <a:ext cx="1941041" cy="1487750"/>
          </a:xfrm>
          <a:prstGeom prst="arc">
            <a:avLst>
              <a:gd name="adj1" fmla="val 10834467"/>
              <a:gd name="adj2" fmla="val 21593696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22014E-A0B1-48A5-B567-7CFA95B7E1F5}"/>
              </a:ext>
            </a:extLst>
          </p:cNvPr>
          <p:cNvSpPr txBox="1"/>
          <p:nvPr/>
        </p:nvSpPr>
        <p:spPr>
          <a:xfrm>
            <a:off x="1390547" y="4256808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NO!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98FB58-3C24-4628-8483-42CAF8C1B07D}"/>
              </a:ext>
            </a:extLst>
          </p:cNvPr>
          <p:cNvSpPr txBox="1"/>
          <p:nvPr/>
        </p:nvSpPr>
        <p:spPr>
          <a:xfrm>
            <a:off x="1425352" y="1656646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2992024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0961E5-3BC7-41BE-A6F7-C3579A7F112A}"/>
              </a:ext>
            </a:extLst>
          </p:cNvPr>
          <p:cNvSpPr txBox="1">
            <a:spLocks/>
          </p:cNvSpPr>
          <p:nvPr/>
        </p:nvSpPr>
        <p:spPr>
          <a:xfrm>
            <a:off x="0" y="276621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Barrier pairing</a:t>
            </a:r>
          </a:p>
        </p:txBody>
      </p:sp>
    </p:spTree>
    <p:extLst>
      <p:ext uri="{BB962C8B-B14F-4D97-AF65-F5344CB8AC3E}">
        <p14:creationId xmlns:p14="http://schemas.microsoft.com/office/powerpoint/2010/main" val="3663654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Part 2: Atomic operation</a:t>
            </a:r>
          </a:p>
        </p:txBody>
      </p:sp>
    </p:spTree>
    <p:extLst>
      <p:ext uri="{BB962C8B-B14F-4D97-AF65-F5344CB8AC3E}">
        <p14:creationId xmlns:p14="http://schemas.microsoft.com/office/powerpoint/2010/main" val="69729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LOCK CMPXCHG</a:t>
            </a:r>
          </a:p>
        </p:txBody>
      </p:sp>
    </p:spTree>
    <p:extLst>
      <p:ext uri="{BB962C8B-B14F-4D97-AF65-F5344CB8AC3E}">
        <p14:creationId xmlns:p14="http://schemas.microsoft.com/office/powerpoint/2010/main" val="245678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Compiler and JIT optimizations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51489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900" b="1" dirty="0"/>
              <a:t>int locker = 0;</a:t>
            </a:r>
            <a:br>
              <a:rPr lang="en-US" sz="4900" b="1" dirty="0"/>
            </a:br>
            <a:br>
              <a:rPr lang="en-US" b="1" dirty="0"/>
            </a:br>
            <a:r>
              <a:rPr lang="en-US" b="1" dirty="0" err="1"/>
              <a:t>Interlocked.CompareExchange</a:t>
            </a:r>
            <a:r>
              <a:rPr lang="en-US" b="1" dirty="0"/>
              <a:t>(ref locker, 1, 0) == 0</a:t>
            </a:r>
          </a:p>
        </p:txBody>
      </p:sp>
    </p:spTree>
    <p:extLst>
      <p:ext uri="{BB962C8B-B14F-4D97-AF65-F5344CB8AC3E}">
        <p14:creationId xmlns:p14="http://schemas.microsoft.com/office/powerpoint/2010/main" val="1995178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Solves preemption</a:t>
            </a:r>
          </a:p>
        </p:txBody>
      </p:sp>
    </p:spTree>
    <p:extLst>
      <p:ext uri="{BB962C8B-B14F-4D97-AF65-F5344CB8AC3E}">
        <p14:creationId xmlns:p14="http://schemas.microsoft.com/office/powerpoint/2010/main" val="7848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Time to get back to reality</a:t>
            </a:r>
          </a:p>
        </p:txBody>
      </p:sp>
    </p:spTree>
    <p:extLst>
      <p:ext uri="{BB962C8B-B14F-4D97-AF65-F5344CB8AC3E}">
        <p14:creationId xmlns:p14="http://schemas.microsoft.com/office/powerpoint/2010/main" val="797863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C# Thread vs OS Thread</a:t>
            </a:r>
          </a:p>
        </p:txBody>
      </p:sp>
    </p:spTree>
    <p:extLst>
      <p:ext uri="{BB962C8B-B14F-4D97-AF65-F5344CB8AC3E}">
        <p14:creationId xmlns:p14="http://schemas.microsoft.com/office/powerpoint/2010/main" val="36378187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High level critical sections</a:t>
            </a:r>
          </a:p>
        </p:txBody>
      </p:sp>
    </p:spTree>
    <p:extLst>
      <p:ext uri="{BB962C8B-B14F-4D97-AF65-F5344CB8AC3E}">
        <p14:creationId xmlns:p14="http://schemas.microsoft.com/office/powerpoint/2010/main" val="17297240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c 20">
            <a:extLst>
              <a:ext uri="{FF2B5EF4-FFF2-40B4-BE49-F238E27FC236}">
                <a16:creationId xmlns:a16="http://schemas.microsoft.com/office/drawing/2014/main" id="{25365387-8207-49E5-8F17-DA868B5DB667}"/>
              </a:ext>
            </a:extLst>
          </p:cNvPr>
          <p:cNvSpPr/>
          <p:nvPr/>
        </p:nvSpPr>
        <p:spPr>
          <a:xfrm rot="16200000">
            <a:off x="4027354" y="5559120"/>
            <a:ext cx="628137" cy="593126"/>
          </a:xfrm>
          <a:prstGeom prst="arc">
            <a:avLst>
              <a:gd name="adj1" fmla="val 10487512"/>
              <a:gd name="adj2" fmla="val 711672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F89805F8-D128-43FC-8C9F-C2BF3598CABA}"/>
              </a:ext>
            </a:extLst>
          </p:cNvPr>
          <p:cNvSpPr/>
          <p:nvPr/>
        </p:nvSpPr>
        <p:spPr>
          <a:xfrm rot="5400000">
            <a:off x="7524232" y="5547153"/>
            <a:ext cx="628137" cy="593126"/>
          </a:xfrm>
          <a:prstGeom prst="arc">
            <a:avLst>
              <a:gd name="adj1" fmla="val 10487512"/>
              <a:gd name="adj2" fmla="val 727959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C6FAEF1-EA60-4B5D-9248-359CD4D0E3D6}"/>
              </a:ext>
            </a:extLst>
          </p:cNvPr>
          <p:cNvSpPr/>
          <p:nvPr/>
        </p:nvSpPr>
        <p:spPr>
          <a:xfrm rot="16200000">
            <a:off x="3991338" y="3099258"/>
            <a:ext cx="628137" cy="521093"/>
          </a:xfrm>
          <a:prstGeom prst="arc">
            <a:avLst>
              <a:gd name="adj1" fmla="val 10835417"/>
              <a:gd name="adj2" fmla="val 555926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56B4470-5743-4E74-B7C8-8562343B2066}"/>
              </a:ext>
            </a:extLst>
          </p:cNvPr>
          <p:cNvSpPr/>
          <p:nvPr/>
        </p:nvSpPr>
        <p:spPr>
          <a:xfrm rot="5400000">
            <a:off x="7524232" y="3053147"/>
            <a:ext cx="628137" cy="593126"/>
          </a:xfrm>
          <a:prstGeom prst="arc">
            <a:avLst>
              <a:gd name="adj1" fmla="val 10487512"/>
              <a:gd name="adj2" fmla="val 645104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770C454D-F815-416D-BD97-DA316C18752A}"/>
              </a:ext>
            </a:extLst>
          </p:cNvPr>
          <p:cNvSpPr/>
          <p:nvPr/>
        </p:nvSpPr>
        <p:spPr>
          <a:xfrm rot="5400000">
            <a:off x="7524231" y="749221"/>
            <a:ext cx="628137" cy="593126"/>
          </a:xfrm>
          <a:prstGeom prst="arc">
            <a:avLst>
              <a:gd name="adj1" fmla="val 10487512"/>
              <a:gd name="adj2" fmla="val 727959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CAB52B3-DE90-4329-A11B-9D1145ACC79B}"/>
              </a:ext>
            </a:extLst>
          </p:cNvPr>
          <p:cNvSpPr/>
          <p:nvPr/>
        </p:nvSpPr>
        <p:spPr>
          <a:xfrm rot="16200000">
            <a:off x="4027354" y="749222"/>
            <a:ext cx="628137" cy="593126"/>
          </a:xfrm>
          <a:prstGeom prst="arc">
            <a:avLst>
              <a:gd name="adj1" fmla="val 10487512"/>
              <a:gd name="adj2" fmla="val 711672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07879-A792-4D1E-A209-917151FD2628}"/>
              </a:ext>
            </a:extLst>
          </p:cNvPr>
          <p:cNvSpPr txBox="1"/>
          <p:nvPr/>
        </p:nvSpPr>
        <p:spPr>
          <a:xfrm>
            <a:off x="2861769" y="630286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B3D6DD-EB89-4E73-A91B-AF3BE61B329C}"/>
              </a:ext>
            </a:extLst>
          </p:cNvPr>
          <p:cNvSpPr txBox="1"/>
          <p:nvPr/>
        </p:nvSpPr>
        <p:spPr>
          <a:xfrm>
            <a:off x="8417802" y="643095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DE57FD-33A2-4307-83B4-EBF0571955BB}"/>
              </a:ext>
            </a:extLst>
          </p:cNvPr>
          <p:cNvSpPr txBox="1"/>
          <p:nvPr/>
        </p:nvSpPr>
        <p:spPr>
          <a:xfrm>
            <a:off x="2861768" y="2934211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167EA5-F1EF-41AB-9C4A-B1BBF4591821}"/>
              </a:ext>
            </a:extLst>
          </p:cNvPr>
          <p:cNvSpPr txBox="1"/>
          <p:nvPr/>
        </p:nvSpPr>
        <p:spPr>
          <a:xfrm>
            <a:off x="2854042" y="5440184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EA0D8-ED20-4D91-98A4-5D125AFA9D0E}"/>
              </a:ext>
            </a:extLst>
          </p:cNvPr>
          <p:cNvSpPr txBox="1"/>
          <p:nvPr/>
        </p:nvSpPr>
        <p:spPr>
          <a:xfrm>
            <a:off x="8417802" y="2894052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A8407E-722A-4059-BC01-4664DF796FE2}"/>
              </a:ext>
            </a:extLst>
          </p:cNvPr>
          <p:cNvSpPr txBox="1"/>
          <p:nvPr/>
        </p:nvSpPr>
        <p:spPr>
          <a:xfrm>
            <a:off x="8417802" y="5428217"/>
            <a:ext cx="912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8CEE0C-D0FF-420B-93B2-A522F515B822}"/>
              </a:ext>
            </a:extLst>
          </p:cNvPr>
          <p:cNvSpPr/>
          <p:nvPr/>
        </p:nvSpPr>
        <p:spPr>
          <a:xfrm>
            <a:off x="4626067" y="1626878"/>
            <a:ext cx="2891481" cy="424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Atomic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809262-997D-4070-9203-7CA9A89BC4F1}"/>
              </a:ext>
            </a:extLst>
          </p:cNvPr>
          <p:cNvSpPr/>
          <p:nvPr/>
        </p:nvSpPr>
        <p:spPr>
          <a:xfrm>
            <a:off x="3810000" y="2170578"/>
            <a:ext cx="4572000" cy="493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Acquire</a:t>
            </a:r>
            <a:r>
              <a:rPr lang="en-US" sz="2800" dirty="0"/>
              <a:t> </a:t>
            </a:r>
            <a:r>
              <a:rPr lang="en-US" sz="2800" b="1" dirty="0"/>
              <a:t>Barrier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15E043-6EDC-41A3-9AAE-AAB2A94783EA}"/>
              </a:ext>
            </a:extLst>
          </p:cNvPr>
          <p:cNvSpPr/>
          <p:nvPr/>
        </p:nvSpPr>
        <p:spPr>
          <a:xfrm>
            <a:off x="4626067" y="2790476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4A3AD1-227E-4E8B-8A30-92F8556BB05A}"/>
              </a:ext>
            </a:extLst>
          </p:cNvPr>
          <p:cNvSpPr/>
          <p:nvPr/>
        </p:nvSpPr>
        <p:spPr>
          <a:xfrm>
            <a:off x="4626067" y="3260033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5A56BC-F799-458B-9E82-A47516A275EB}"/>
              </a:ext>
            </a:extLst>
          </p:cNvPr>
          <p:cNvSpPr/>
          <p:nvPr/>
        </p:nvSpPr>
        <p:spPr>
          <a:xfrm>
            <a:off x="4626067" y="3727530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763B5B-123B-4747-8E8C-5EB06722E061}"/>
              </a:ext>
            </a:extLst>
          </p:cNvPr>
          <p:cNvSpPr/>
          <p:nvPr/>
        </p:nvSpPr>
        <p:spPr>
          <a:xfrm>
            <a:off x="4626067" y="715569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F3F870-3EF2-45D0-B765-0D58E0266B75}"/>
              </a:ext>
            </a:extLst>
          </p:cNvPr>
          <p:cNvSpPr/>
          <p:nvPr/>
        </p:nvSpPr>
        <p:spPr>
          <a:xfrm>
            <a:off x="4626067" y="1185126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3ABC60-67FB-4528-90BD-CCEFE1E021E1}"/>
              </a:ext>
            </a:extLst>
          </p:cNvPr>
          <p:cNvSpPr/>
          <p:nvPr/>
        </p:nvSpPr>
        <p:spPr>
          <a:xfrm>
            <a:off x="4626067" y="5519260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27A5E8-C47B-46CB-97E4-673224C5A41E}"/>
              </a:ext>
            </a:extLst>
          </p:cNvPr>
          <p:cNvSpPr/>
          <p:nvPr/>
        </p:nvSpPr>
        <p:spPr>
          <a:xfrm>
            <a:off x="4626067" y="5988817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8AFEF7-DEDF-4352-B9E6-A79EA292244A}"/>
              </a:ext>
            </a:extLst>
          </p:cNvPr>
          <p:cNvSpPr/>
          <p:nvPr/>
        </p:nvSpPr>
        <p:spPr>
          <a:xfrm>
            <a:off x="4626067" y="4876193"/>
            <a:ext cx="2891481" cy="424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Atomic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2F9905-2C59-4684-85D5-8B1478F0F211}"/>
              </a:ext>
            </a:extLst>
          </p:cNvPr>
          <p:cNvSpPr/>
          <p:nvPr/>
        </p:nvSpPr>
        <p:spPr>
          <a:xfrm>
            <a:off x="3810000" y="4194182"/>
            <a:ext cx="4572000" cy="493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Release</a:t>
            </a:r>
            <a:r>
              <a:rPr lang="en-US" sz="2800" dirty="0"/>
              <a:t> </a:t>
            </a:r>
            <a:r>
              <a:rPr lang="en-US" sz="2800" b="1" dirty="0"/>
              <a:t>Barrier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0459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0BFCC3-C290-4D15-BD0D-CD9A671E88FE}"/>
              </a:ext>
            </a:extLst>
          </p:cNvPr>
          <p:cNvSpPr/>
          <p:nvPr/>
        </p:nvSpPr>
        <p:spPr>
          <a:xfrm>
            <a:off x="3977557" y="1556948"/>
            <a:ext cx="2891481" cy="424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Atomic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D13E8-AAFC-4BCB-8499-DF36595FE7D4}"/>
              </a:ext>
            </a:extLst>
          </p:cNvPr>
          <p:cNvSpPr/>
          <p:nvPr/>
        </p:nvSpPr>
        <p:spPr>
          <a:xfrm>
            <a:off x="3161490" y="2100648"/>
            <a:ext cx="4572000" cy="493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Acquire</a:t>
            </a:r>
            <a:r>
              <a:rPr lang="en-US" sz="2800" dirty="0"/>
              <a:t> </a:t>
            </a:r>
            <a:r>
              <a:rPr lang="en-US" sz="2800" b="1" dirty="0"/>
              <a:t>Barrier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6C7C5-B241-424C-98C1-460A819ACB0D}"/>
              </a:ext>
            </a:extLst>
          </p:cNvPr>
          <p:cNvSpPr/>
          <p:nvPr/>
        </p:nvSpPr>
        <p:spPr>
          <a:xfrm>
            <a:off x="3977557" y="2794609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D5636-9B4D-493E-8927-37C69937BB18}"/>
              </a:ext>
            </a:extLst>
          </p:cNvPr>
          <p:cNvSpPr/>
          <p:nvPr/>
        </p:nvSpPr>
        <p:spPr>
          <a:xfrm>
            <a:off x="3977557" y="3264166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DCB07D-3754-4862-8A7E-5CF5E00BB825}"/>
              </a:ext>
            </a:extLst>
          </p:cNvPr>
          <p:cNvSpPr/>
          <p:nvPr/>
        </p:nvSpPr>
        <p:spPr>
          <a:xfrm>
            <a:off x="3977557" y="3731663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3A2F0-3B7F-4767-9BD7-99F1BBDEA386}"/>
              </a:ext>
            </a:extLst>
          </p:cNvPr>
          <p:cNvSpPr/>
          <p:nvPr/>
        </p:nvSpPr>
        <p:spPr>
          <a:xfrm>
            <a:off x="3977557" y="645639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869742-6EFA-49CA-9260-166298492F3D}"/>
              </a:ext>
            </a:extLst>
          </p:cNvPr>
          <p:cNvSpPr/>
          <p:nvPr/>
        </p:nvSpPr>
        <p:spPr>
          <a:xfrm>
            <a:off x="3977557" y="1115196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224D5B-4CCB-4DAB-9369-00122478D9F7}"/>
              </a:ext>
            </a:extLst>
          </p:cNvPr>
          <p:cNvSpPr/>
          <p:nvPr/>
        </p:nvSpPr>
        <p:spPr>
          <a:xfrm>
            <a:off x="3977557" y="5449330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A0F97-13D6-450B-A133-FA6B3D8EC59E}"/>
              </a:ext>
            </a:extLst>
          </p:cNvPr>
          <p:cNvSpPr/>
          <p:nvPr/>
        </p:nvSpPr>
        <p:spPr>
          <a:xfrm>
            <a:off x="3977557" y="5918887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CA3A3BF9-F996-4F7B-8165-730C2F067F0B}"/>
              </a:ext>
            </a:extLst>
          </p:cNvPr>
          <p:cNvSpPr/>
          <p:nvPr/>
        </p:nvSpPr>
        <p:spPr>
          <a:xfrm rot="5400000">
            <a:off x="6401029" y="1356773"/>
            <a:ext cx="1941041" cy="1487750"/>
          </a:xfrm>
          <a:prstGeom prst="arc">
            <a:avLst>
              <a:gd name="adj1" fmla="val 10487512"/>
              <a:gd name="adj2" fmla="val 21593696"/>
            </a:avLst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5365387-8207-49E5-8F17-DA868B5DB667}"/>
              </a:ext>
            </a:extLst>
          </p:cNvPr>
          <p:cNvSpPr/>
          <p:nvPr/>
        </p:nvSpPr>
        <p:spPr>
          <a:xfrm rot="5400000">
            <a:off x="6401029" y="3782303"/>
            <a:ext cx="1941041" cy="1487750"/>
          </a:xfrm>
          <a:prstGeom prst="arc">
            <a:avLst>
              <a:gd name="adj1" fmla="val 10834467"/>
              <a:gd name="adj2" fmla="val 21593696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52D6C1-7E94-433D-AA49-C523FD500526}"/>
              </a:ext>
            </a:extLst>
          </p:cNvPr>
          <p:cNvSpPr txBox="1"/>
          <p:nvPr/>
        </p:nvSpPr>
        <p:spPr>
          <a:xfrm>
            <a:off x="8666900" y="1685149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NO!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BF9C1-B371-48E8-B84D-AD398BD830CC}"/>
              </a:ext>
            </a:extLst>
          </p:cNvPr>
          <p:cNvSpPr txBox="1"/>
          <p:nvPr/>
        </p:nvSpPr>
        <p:spPr>
          <a:xfrm>
            <a:off x="8666900" y="4298603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NO!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E2F5B-EA89-4267-851B-9967ED2A7E83}"/>
              </a:ext>
            </a:extLst>
          </p:cNvPr>
          <p:cNvSpPr/>
          <p:nvPr/>
        </p:nvSpPr>
        <p:spPr>
          <a:xfrm>
            <a:off x="3977557" y="4806263"/>
            <a:ext cx="2891481" cy="424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Atomic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4F0653-3EE2-4F1D-A7CB-7989BF3C3A43}"/>
              </a:ext>
            </a:extLst>
          </p:cNvPr>
          <p:cNvSpPr/>
          <p:nvPr/>
        </p:nvSpPr>
        <p:spPr>
          <a:xfrm>
            <a:off x="3137297" y="4197692"/>
            <a:ext cx="4572000" cy="493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Release</a:t>
            </a:r>
            <a:r>
              <a:rPr lang="en-US" sz="2800" dirty="0"/>
              <a:t> </a:t>
            </a:r>
            <a:r>
              <a:rPr lang="en-US" sz="2800" b="1" dirty="0"/>
              <a:t>Barrier</a:t>
            </a:r>
          </a:p>
        </p:txBody>
      </p:sp>
    </p:spTree>
    <p:extLst>
      <p:ext uri="{BB962C8B-B14F-4D97-AF65-F5344CB8AC3E}">
        <p14:creationId xmlns:p14="http://schemas.microsoft.com/office/powerpoint/2010/main" val="3707501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c 17">
            <a:extLst>
              <a:ext uri="{FF2B5EF4-FFF2-40B4-BE49-F238E27FC236}">
                <a16:creationId xmlns:a16="http://schemas.microsoft.com/office/drawing/2014/main" id="{CA3A3BF9-F996-4F7B-8165-730C2F067F0B}"/>
              </a:ext>
            </a:extLst>
          </p:cNvPr>
          <p:cNvSpPr/>
          <p:nvPr/>
        </p:nvSpPr>
        <p:spPr>
          <a:xfrm rot="16200000">
            <a:off x="3044780" y="1561068"/>
            <a:ext cx="2187152" cy="1487750"/>
          </a:xfrm>
          <a:prstGeom prst="arc">
            <a:avLst>
              <a:gd name="adj1" fmla="val 10487512"/>
              <a:gd name="adj2" fmla="val 21593696"/>
            </a:avLst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5365387-8207-49E5-8F17-DA868B5DB667}"/>
              </a:ext>
            </a:extLst>
          </p:cNvPr>
          <p:cNvSpPr/>
          <p:nvPr/>
        </p:nvSpPr>
        <p:spPr>
          <a:xfrm rot="16200000">
            <a:off x="3044777" y="4056610"/>
            <a:ext cx="2187154" cy="1487750"/>
          </a:xfrm>
          <a:prstGeom prst="arc">
            <a:avLst>
              <a:gd name="adj1" fmla="val 10729559"/>
              <a:gd name="adj2" fmla="val 255825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A8996-359B-410E-B867-260B9EDC9E77}"/>
              </a:ext>
            </a:extLst>
          </p:cNvPr>
          <p:cNvSpPr txBox="1"/>
          <p:nvPr/>
        </p:nvSpPr>
        <p:spPr>
          <a:xfrm>
            <a:off x="503000" y="1724687"/>
            <a:ext cx="2691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Kind of 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E7606-BA79-4056-AD94-9FE3F479DA83}"/>
              </a:ext>
            </a:extLst>
          </p:cNvPr>
          <p:cNvSpPr txBox="1"/>
          <p:nvPr/>
        </p:nvSpPr>
        <p:spPr>
          <a:xfrm>
            <a:off x="502999" y="4508043"/>
            <a:ext cx="2691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Kind of ok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B2125-BB1A-4A4C-A293-812901F7B5B0}"/>
              </a:ext>
            </a:extLst>
          </p:cNvPr>
          <p:cNvSpPr/>
          <p:nvPr/>
        </p:nvSpPr>
        <p:spPr>
          <a:xfrm>
            <a:off x="4794680" y="1765363"/>
            <a:ext cx="2891481" cy="424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Atomic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837751-B511-4020-8DA6-092F31762BA8}"/>
              </a:ext>
            </a:extLst>
          </p:cNvPr>
          <p:cNvSpPr/>
          <p:nvPr/>
        </p:nvSpPr>
        <p:spPr>
          <a:xfrm>
            <a:off x="3978613" y="2309063"/>
            <a:ext cx="4572000" cy="493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Acquire</a:t>
            </a:r>
            <a:r>
              <a:rPr lang="en-US" sz="2800" dirty="0"/>
              <a:t> </a:t>
            </a:r>
            <a:r>
              <a:rPr lang="en-US" sz="2800" b="1" dirty="0"/>
              <a:t>Barrier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EADBB-52EA-4BC0-BA0C-D2076CB1B4E3}"/>
              </a:ext>
            </a:extLst>
          </p:cNvPr>
          <p:cNvSpPr/>
          <p:nvPr/>
        </p:nvSpPr>
        <p:spPr>
          <a:xfrm>
            <a:off x="4794680" y="2928961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A2C2BE-52C8-437F-BC10-3C3F95667FB3}"/>
              </a:ext>
            </a:extLst>
          </p:cNvPr>
          <p:cNvSpPr/>
          <p:nvPr/>
        </p:nvSpPr>
        <p:spPr>
          <a:xfrm>
            <a:off x="4794680" y="3398518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BB3C82-56E4-42FF-B598-D4402CC780A2}"/>
              </a:ext>
            </a:extLst>
          </p:cNvPr>
          <p:cNvSpPr/>
          <p:nvPr/>
        </p:nvSpPr>
        <p:spPr>
          <a:xfrm>
            <a:off x="4794680" y="3866015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FBBDDC-1371-420B-BA42-6246ED845651}"/>
              </a:ext>
            </a:extLst>
          </p:cNvPr>
          <p:cNvSpPr/>
          <p:nvPr/>
        </p:nvSpPr>
        <p:spPr>
          <a:xfrm>
            <a:off x="4794680" y="854054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1A4148-85B0-4F2B-8A25-9B59C0DC7E5B}"/>
              </a:ext>
            </a:extLst>
          </p:cNvPr>
          <p:cNvSpPr/>
          <p:nvPr/>
        </p:nvSpPr>
        <p:spPr>
          <a:xfrm>
            <a:off x="4794680" y="1323611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1ED2CF-CFA8-407F-8C2B-638E92C3C695}"/>
              </a:ext>
            </a:extLst>
          </p:cNvPr>
          <p:cNvSpPr/>
          <p:nvPr/>
        </p:nvSpPr>
        <p:spPr>
          <a:xfrm>
            <a:off x="4794680" y="5657745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4C2B68-80EE-4787-81F9-E748B87620B6}"/>
              </a:ext>
            </a:extLst>
          </p:cNvPr>
          <p:cNvSpPr/>
          <p:nvPr/>
        </p:nvSpPr>
        <p:spPr>
          <a:xfrm>
            <a:off x="4794680" y="6127302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A096CE-E1E6-4481-9073-9E6C69B51AB5}"/>
              </a:ext>
            </a:extLst>
          </p:cNvPr>
          <p:cNvSpPr/>
          <p:nvPr/>
        </p:nvSpPr>
        <p:spPr>
          <a:xfrm>
            <a:off x="4794680" y="5014678"/>
            <a:ext cx="2891481" cy="424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Atomic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6677FC-FBD5-45FB-BC21-D218834DE6BB}"/>
              </a:ext>
            </a:extLst>
          </p:cNvPr>
          <p:cNvSpPr/>
          <p:nvPr/>
        </p:nvSpPr>
        <p:spPr>
          <a:xfrm>
            <a:off x="3875787" y="4355137"/>
            <a:ext cx="4572000" cy="493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Release</a:t>
            </a:r>
            <a:r>
              <a:rPr lang="en-US" sz="2800" dirty="0"/>
              <a:t> </a:t>
            </a:r>
            <a:r>
              <a:rPr lang="en-US" sz="2800" b="1" dirty="0"/>
              <a:t>Barrier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95007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ADB8AF-CC37-447F-A469-A0D5AF4A51B0}"/>
              </a:ext>
            </a:extLst>
          </p:cNvPr>
          <p:cNvSpPr/>
          <p:nvPr/>
        </p:nvSpPr>
        <p:spPr>
          <a:xfrm>
            <a:off x="2693773" y="1351005"/>
            <a:ext cx="3987113" cy="238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Barrier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BFCC3-C290-4D15-BD0D-CD9A671E88FE}"/>
              </a:ext>
            </a:extLst>
          </p:cNvPr>
          <p:cNvSpPr/>
          <p:nvPr/>
        </p:nvSpPr>
        <p:spPr>
          <a:xfrm>
            <a:off x="3286897" y="1705232"/>
            <a:ext cx="2891481" cy="238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D13E8-AAFC-4BCB-8499-DF36595FE7D4}"/>
              </a:ext>
            </a:extLst>
          </p:cNvPr>
          <p:cNvSpPr/>
          <p:nvPr/>
        </p:nvSpPr>
        <p:spPr>
          <a:xfrm>
            <a:off x="2693773" y="2059459"/>
            <a:ext cx="3987113" cy="238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Barrier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2E8C-3FDA-48F5-9996-63DE711EA026}"/>
              </a:ext>
            </a:extLst>
          </p:cNvPr>
          <p:cNvSpPr/>
          <p:nvPr/>
        </p:nvSpPr>
        <p:spPr>
          <a:xfrm>
            <a:off x="2693771" y="4318686"/>
            <a:ext cx="3987115" cy="238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Barrier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47076-A3F8-4DB2-84A5-FEEC104D356A}"/>
              </a:ext>
            </a:extLst>
          </p:cNvPr>
          <p:cNvSpPr/>
          <p:nvPr/>
        </p:nvSpPr>
        <p:spPr>
          <a:xfrm>
            <a:off x="3286895" y="4672913"/>
            <a:ext cx="2891481" cy="238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3B6D1-BF1D-4ACF-AC3E-55B41DE0CC28}"/>
              </a:ext>
            </a:extLst>
          </p:cNvPr>
          <p:cNvSpPr/>
          <p:nvPr/>
        </p:nvSpPr>
        <p:spPr>
          <a:xfrm>
            <a:off x="2693771" y="5027140"/>
            <a:ext cx="3987113" cy="238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Barrier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90794-4E82-438B-9E9A-AD11318CBF6F}"/>
              </a:ext>
            </a:extLst>
          </p:cNvPr>
          <p:cNvSpPr/>
          <p:nvPr/>
        </p:nvSpPr>
        <p:spPr>
          <a:xfrm>
            <a:off x="7018638" y="1351005"/>
            <a:ext cx="2957384" cy="94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C# Primitive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BD810-74AD-4C89-B019-A4FF8DB1BFEA}"/>
              </a:ext>
            </a:extLst>
          </p:cNvPr>
          <p:cNvSpPr/>
          <p:nvPr/>
        </p:nvSpPr>
        <p:spPr>
          <a:xfrm>
            <a:off x="7018638" y="4318685"/>
            <a:ext cx="2957384" cy="94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C# Primitive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6C7C5-B241-424C-98C1-460A819ACB0D}"/>
              </a:ext>
            </a:extLst>
          </p:cNvPr>
          <p:cNvSpPr/>
          <p:nvPr/>
        </p:nvSpPr>
        <p:spPr>
          <a:xfrm>
            <a:off x="3286894" y="2679357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D5636-9B4D-493E-8927-37C69937BB18}"/>
              </a:ext>
            </a:extLst>
          </p:cNvPr>
          <p:cNvSpPr/>
          <p:nvPr/>
        </p:nvSpPr>
        <p:spPr>
          <a:xfrm>
            <a:off x="3286894" y="3148914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DCB07D-3754-4862-8A7E-5CF5E00BB825}"/>
              </a:ext>
            </a:extLst>
          </p:cNvPr>
          <p:cNvSpPr/>
          <p:nvPr/>
        </p:nvSpPr>
        <p:spPr>
          <a:xfrm>
            <a:off x="3286894" y="3616411"/>
            <a:ext cx="2891481" cy="238897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3A2F0-3B7F-4767-9BD7-99F1BBDEA386}"/>
              </a:ext>
            </a:extLst>
          </p:cNvPr>
          <p:cNvSpPr/>
          <p:nvPr/>
        </p:nvSpPr>
        <p:spPr>
          <a:xfrm>
            <a:off x="3286894" y="170935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869742-6EFA-49CA-9260-166298492F3D}"/>
              </a:ext>
            </a:extLst>
          </p:cNvPr>
          <p:cNvSpPr/>
          <p:nvPr/>
        </p:nvSpPr>
        <p:spPr>
          <a:xfrm>
            <a:off x="3286894" y="640492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224D5B-4CCB-4DAB-9369-00122478D9F7}"/>
              </a:ext>
            </a:extLst>
          </p:cNvPr>
          <p:cNvSpPr/>
          <p:nvPr/>
        </p:nvSpPr>
        <p:spPr>
          <a:xfrm>
            <a:off x="3286894" y="5842685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A0F97-13D6-450B-A133-FA6B3D8EC59E}"/>
              </a:ext>
            </a:extLst>
          </p:cNvPr>
          <p:cNvSpPr/>
          <p:nvPr/>
        </p:nvSpPr>
        <p:spPr>
          <a:xfrm>
            <a:off x="3286894" y="6312242"/>
            <a:ext cx="2891481" cy="23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Line 2</a:t>
            </a:r>
          </a:p>
        </p:txBody>
      </p:sp>
    </p:spTree>
    <p:extLst>
      <p:ext uri="{BB962C8B-B14F-4D97-AF65-F5344CB8AC3E}">
        <p14:creationId xmlns:p14="http://schemas.microsoft.com/office/powerpoint/2010/main" val="31129921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Spinning</a:t>
            </a:r>
          </a:p>
        </p:txBody>
      </p:sp>
    </p:spTree>
    <p:extLst>
      <p:ext uri="{BB962C8B-B14F-4D97-AF65-F5344CB8AC3E}">
        <p14:creationId xmlns:p14="http://schemas.microsoft.com/office/powerpoint/2010/main" val="255876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CCE688-311C-4100-8A6F-B7B2C814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6" y="0"/>
            <a:ext cx="5611633" cy="6858000"/>
          </a:xfrm>
        </p:spPr>
        <p:txBody>
          <a:bodyPr anchor="t" anchorCtr="0">
            <a:normAutofit/>
          </a:bodyPr>
          <a:lstStyle/>
          <a:p>
            <a:r>
              <a:rPr lang="en-US" sz="3600" dirty="0"/>
              <a:t>var b = 0;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public void Thread1 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	b = 1;</a:t>
            </a:r>
            <a:br>
              <a:rPr lang="en-US" sz="3600" dirty="0"/>
            </a:br>
            <a:r>
              <a:rPr lang="en-US" sz="3600" dirty="0"/>
              <a:t>}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public void Thread2 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	while(b == 0) {continue;}</a:t>
            </a:r>
            <a:br>
              <a:rPr lang="en-US" sz="3600" dirty="0"/>
            </a:br>
            <a:r>
              <a:rPr lang="en-US" sz="3600" dirty="0"/>
              <a:t>	Foo();</a:t>
            </a:r>
            <a:br>
              <a:rPr lang="en-US" sz="3600" dirty="0"/>
            </a:br>
            <a:r>
              <a:rPr lang="en-US" sz="3600" dirty="0"/>
              <a:t>}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FC0DE8-3B04-45BE-A26F-927DD2C427DD}"/>
              </a:ext>
            </a:extLst>
          </p:cNvPr>
          <p:cNvSpPr txBox="1">
            <a:spLocks/>
          </p:cNvSpPr>
          <p:nvPr/>
        </p:nvSpPr>
        <p:spPr>
          <a:xfrm>
            <a:off x="6112215" y="0"/>
            <a:ext cx="6095998" cy="685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var b = 0;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public void Thread1 </a:t>
            </a:r>
            <a:br>
              <a:rPr lang="en-US" sz="3600" dirty="0"/>
            </a:b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	b = 1;</a:t>
            </a:r>
            <a:br>
              <a:rPr lang="en-US" sz="3600" dirty="0"/>
            </a:br>
            <a:r>
              <a:rPr lang="en-US" sz="3600" dirty="0"/>
              <a:t>}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public void Thread2 </a:t>
            </a:r>
            <a:br>
              <a:rPr lang="en-US" sz="3600" dirty="0"/>
            </a:br>
            <a:r>
              <a:rPr lang="en-US" sz="3600" dirty="0"/>
              <a:t>{</a:t>
            </a:r>
          </a:p>
          <a:p>
            <a:r>
              <a:rPr lang="en-US" sz="3600" dirty="0"/>
              <a:t>	</a:t>
            </a:r>
            <a:r>
              <a:rPr lang="en-US" sz="3600" dirty="0">
                <a:solidFill>
                  <a:srgbClr val="FF0000"/>
                </a:solidFill>
              </a:rPr>
              <a:t>if (b == 0)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	{</a:t>
            </a:r>
          </a:p>
          <a:p>
            <a:r>
              <a:rPr lang="en-US" sz="3600" dirty="0">
                <a:solidFill>
                  <a:srgbClr val="FF0000"/>
                </a:solidFill>
              </a:rPr>
              <a:t>	 	while(true) { continue; }</a:t>
            </a:r>
          </a:p>
          <a:p>
            <a:r>
              <a:rPr lang="en-US" sz="3600" dirty="0">
                <a:solidFill>
                  <a:srgbClr val="FF0000"/>
                </a:solidFill>
              </a:rPr>
              <a:t>	}</a:t>
            </a: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/>
            </a:br>
            <a:r>
              <a:rPr lang="en-US" sz="3600" dirty="0"/>
              <a:t>	Foo();</a:t>
            </a:r>
            <a:br>
              <a:rPr lang="en-US" sz="3600" dirty="0"/>
            </a:br>
            <a:r>
              <a:rPr lang="en-US" sz="3600" dirty="0"/>
              <a:t>}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5BD1F4-43F7-48B3-BD15-7CF1CE4B85DE}"/>
              </a:ext>
            </a:extLst>
          </p:cNvPr>
          <p:cNvCxnSpPr>
            <a:cxnSpLocks/>
          </p:cNvCxnSpPr>
          <p:nvPr/>
        </p:nvCxnSpPr>
        <p:spPr>
          <a:xfrm>
            <a:off x="5815914" y="0"/>
            <a:ext cx="0" cy="6858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2434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Blocking</a:t>
            </a:r>
          </a:p>
        </p:txBody>
      </p:sp>
    </p:spTree>
    <p:extLst>
      <p:ext uri="{BB962C8B-B14F-4D97-AF65-F5344CB8AC3E}">
        <p14:creationId xmlns:p14="http://schemas.microsoft.com/office/powerpoint/2010/main" val="3015990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Non blocking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2244452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It is all about Speculations</a:t>
            </a:r>
          </a:p>
        </p:txBody>
      </p:sp>
    </p:spTree>
    <p:extLst>
      <p:ext uri="{BB962C8B-B14F-4D97-AF65-F5344CB8AC3E}">
        <p14:creationId xmlns:p14="http://schemas.microsoft.com/office/powerpoint/2010/main" val="19338264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Usage and problems</a:t>
            </a:r>
          </a:p>
        </p:txBody>
      </p:sp>
    </p:spTree>
    <p:extLst>
      <p:ext uri="{BB962C8B-B14F-4D97-AF65-F5344CB8AC3E}">
        <p14:creationId xmlns:p14="http://schemas.microsoft.com/office/powerpoint/2010/main" val="2975911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Multithread GC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More non-blocking algorithms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Signaling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IO bound scenarios</a:t>
            </a:r>
            <a:br>
              <a:rPr lang="en-US" sz="6000" b="1" dirty="0"/>
            </a:br>
            <a:r>
              <a:rPr lang="en-US" sz="6000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699569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128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57-6DAC-4BD0-B758-2A9FD2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Preemption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541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7FBFD1-D255-49E2-8222-7245CB97EF39}"/>
              </a:ext>
            </a:extLst>
          </p:cNvPr>
          <p:cNvSpPr/>
          <p:nvPr/>
        </p:nvSpPr>
        <p:spPr>
          <a:xfrm>
            <a:off x="1005016" y="1584822"/>
            <a:ext cx="914400" cy="32992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3AB61-3BF9-4847-B017-0CB0DF932B91}"/>
              </a:ext>
            </a:extLst>
          </p:cNvPr>
          <p:cNvSpPr/>
          <p:nvPr/>
        </p:nvSpPr>
        <p:spPr>
          <a:xfrm>
            <a:off x="1989437" y="1584822"/>
            <a:ext cx="914400" cy="32992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DE3A0-52E5-4D5B-87F1-85A5A8F7C410}"/>
              </a:ext>
            </a:extLst>
          </p:cNvPr>
          <p:cNvSpPr/>
          <p:nvPr/>
        </p:nvSpPr>
        <p:spPr>
          <a:xfrm>
            <a:off x="2973858" y="1584821"/>
            <a:ext cx="914400" cy="32992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14F9A-0343-47F2-8E52-F08C19C93A12}"/>
              </a:ext>
            </a:extLst>
          </p:cNvPr>
          <p:cNvSpPr/>
          <p:nvPr/>
        </p:nvSpPr>
        <p:spPr>
          <a:xfrm>
            <a:off x="10383793" y="1584820"/>
            <a:ext cx="914400" cy="32992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F48F27-389B-4C8C-AD11-75D4526795D3}"/>
              </a:ext>
            </a:extLst>
          </p:cNvPr>
          <p:cNvCxnSpPr/>
          <p:nvPr/>
        </p:nvCxnSpPr>
        <p:spPr>
          <a:xfrm>
            <a:off x="4028303" y="3234444"/>
            <a:ext cx="6096000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422F175C-B15B-42BB-BDE2-9579FB62DEB6}"/>
              </a:ext>
            </a:extLst>
          </p:cNvPr>
          <p:cNvSpPr/>
          <p:nvPr/>
        </p:nvSpPr>
        <p:spPr>
          <a:xfrm rot="16200000">
            <a:off x="1289552" y="4754391"/>
            <a:ext cx="345330" cy="9144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4F16A82-A0C7-4578-B61A-31EF27C48EB6}"/>
              </a:ext>
            </a:extLst>
          </p:cNvPr>
          <p:cNvSpPr/>
          <p:nvPr/>
        </p:nvSpPr>
        <p:spPr>
          <a:xfrm rot="16200000">
            <a:off x="2273972" y="4754390"/>
            <a:ext cx="345330" cy="9144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2AAF4F8-EA29-4FA5-ACD1-FD47A1A9E256}"/>
              </a:ext>
            </a:extLst>
          </p:cNvPr>
          <p:cNvSpPr/>
          <p:nvPr/>
        </p:nvSpPr>
        <p:spPr>
          <a:xfrm rot="16200000">
            <a:off x="3258393" y="4754390"/>
            <a:ext cx="345330" cy="9144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4B9DC23-5448-4E97-A646-5334093E35FD}"/>
              </a:ext>
            </a:extLst>
          </p:cNvPr>
          <p:cNvSpPr/>
          <p:nvPr/>
        </p:nvSpPr>
        <p:spPr>
          <a:xfrm rot="16200000">
            <a:off x="10668329" y="4768979"/>
            <a:ext cx="345330" cy="9144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280F8-1D51-44B7-88A0-CF6178A21F3F}"/>
              </a:ext>
            </a:extLst>
          </p:cNvPr>
          <p:cNvSpPr txBox="1"/>
          <p:nvPr/>
        </p:nvSpPr>
        <p:spPr>
          <a:xfrm>
            <a:off x="968275" y="5539112"/>
            <a:ext cx="98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20 </a:t>
            </a:r>
            <a:r>
              <a:rPr lang="en-US" sz="2400" b="1" dirty="0" err="1"/>
              <a:t>ms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E1987-BC27-44B4-A375-53D8D4E0A648}"/>
              </a:ext>
            </a:extLst>
          </p:cNvPr>
          <p:cNvSpPr txBox="1"/>
          <p:nvPr/>
        </p:nvSpPr>
        <p:spPr>
          <a:xfrm>
            <a:off x="1985976" y="5543182"/>
            <a:ext cx="98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20 </a:t>
            </a:r>
            <a:r>
              <a:rPr lang="en-US" sz="2400" b="1" dirty="0" err="1"/>
              <a:t>ms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0C882-ADFE-42CC-84DD-C5947A6CCFDD}"/>
              </a:ext>
            </a:extLst>
          </p:cNvPr>
          <p:cNvSpPr txBox="1"/>
          <p:nvPr/>
        </p:nvSpPr>
        <p:spPr>
          <a:xfrm>
            <a:off x="2973857" y="5547254"/>
            <a:ext cx="104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20 </a:t>
            </a:r>
            <a:r>
              <a:rPr lang="en-US" sz="2400" b="1" dirty="0" err="1"/>
              <a:t>ms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56DEDB-BC2B-48A5-A0D5-4997E375D079}"/>
              </a:ext>
            </a:extLst>
          </p:cNvPr>
          <p:cNvSpPr txBox="1"/>
          <p:nvPr/>
        </p:nvSpPr>
        <p:spPr>
          <a:xfrm>
            <a:off x="10383793" y="5539111"/>
            <a:ext cx="104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20 </a:t>
            </a:r>
            <a:r>
              <a:rPr lang="en-US" sz="2400" b="1" dirty="0" err="1"/>
              <a:t>ms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295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845</Words>
  <Application>Microsoft Office PowerPoint</Application>
  <PresentationFormat>Widescreen</PresentationFormat>
  <Paragraphs>330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Office Theme</vt:lpstr>
      <vt:lpstr>Multi-threading  your way out</vt:lpstr>
      <vt:lpstr>Why we have “race conditions” ?</vt:lpstr>
      <vt:lpstr>PowerPoint Presentation</vt:lpstr>
      <vt:lpstr>Out-of-order execution</vt:lpstr>
      <vt:lpstr> public void Thread1  {  a = 1;  b = 1; }   public void Thread2  {  while(b == 0) {continue;}  Assert(a == 1); } </vt:lpstr>
      <vt:lpstr>Compiler and JIT optimizations</vt:lpstr>
      <vt:lpstr>var b = 0;  public void Thread1  {  b = 1; }   public void Thread2  {  while(b == 0) {continue;}  Foo(); } </vt:lpstr>
      <vt:lpstr>Preemption</vt:lpstr>
      <vt:lpstr>PowerPoint Presentation</vt:lpstr>
      <vt:lpstr>Limit Compiler and Jit optimizations  Limit CPU optimizations  Do things atomically</vt:lpstr>
      <vt:lpstr>Part1: Memory barriers</vt:lpstr>
      <vt:lpstr>“I Think” </vt:lpstr>
      <vt:lpstr>“In practice, however, they are informal prose documents” </vt:lpstr>
      <vt:lpstr>PowerPoint Presentation</vt:lpstr>
      <vt:lpstr>  Everything goes through Cache  Reads are simple and pull based  </vt:lpstr>
      <vt:lpstr>PowerPoint Presentation</vt:lpstr>
      <vt:lpstr>PowerPoint Presentation</vt:lpstr>
      <vt:lpstr>    Writes are exclusive  Modern cache is write-back  Cache is coherent (MESI)    </vt:lpstr>
      <vt:lpstr>PowerPoint Presentation</vt:lpstr>
      <vt:lpstr>PowerPoint Presentation</vt:lpstr>
      <vt:lpstr>PowerPoint Presentation</vt:lpstr>
      <vt:lpstr>PowerPoint Presentation</vt:lpstr>
      <vt:lpstr>Everything goes through Cache  Reads are pull based  Writes are exclusive  Cache is coherent (MESI)</vt:lpstr>
      <vt:lpstr>Problem: idle on writes</vt:lpstr>
      <vt:lpstr>Lets improve performance</vt:lpstr>
      <vt:lpstr>public void Thread1  {  a = 1;  b = 1; }   public void Thread2  {  while(b == 0) {continue;}  Assert(a == 1); } </vt:lpstr>
      <vt:lpstr>PowerPoint Presentation</vt:lpstr>
      <vt:lpstr>PowerPoint Presentation</vt:lpstr>
      <vt:lpstr>PowerPoint Presentation</vt:lpstr>
      <vt:lpstr>PowerPoint Presentation</vt:lpstr>
      <vt:lpstr>Boom!</vt:lpstr>
      <vt:lpstr>CPU2 saw writes in different order</vt:lpstr>
      <vt:lpstr>PowerPoint Presentation</vt:lpstr>
      <vt:lpstr>Write Memory Barrier</vt:lpstr>
      <vt:lpstr> public void Thread1  {  a = 1;  Thread.MemoryBarrier() ;  b = 1; }   public void Thread2  {  while(b == 0) {continue;}  Assert(a == 1); }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Acknowledging invalidates is slow</vt:lpstr>
      <vt:lpstr>Lets improve performance again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Memory Barrier</vt:lpstr>
      <vt:lpstr>public void Thread1  {  a = 1;  Thread.MemoryBarrier() ;  b = 1; }   public void Thread2  {  while(b == 0) {continue;}  Thread.MemoryBarrier() ;  Assert(a == 1); } </vt:lpstr>
      <vt:lpstr>PowerPoint Presentation</vt:lpstr>
      <vt:lpstr>PowerPoint Presentation</vt:lpstr>
      <vt:lpstr>PowerPoint Presentation</vt:lpstr>
      <vt:lpstr>Memory barriers also limit compiler and JIT optimizations</vt:lpstr>
      <vt:lpstr>Full Memory Barrier</vt:lpstr>
      <vt:lpstr>PowerPoint Presentation</vt:lpstr>
      <vt:lpstr>PowerPoint Presentation</vt:lpstr>
      <vt:lpstr>PowerPoint Presentation</vt:lpstr>
      <vt:lpstr>Part 2: Atomic operation</vt:lpstr>
      <vt:lpstr>LOCK CMPXCHG</vt:lpstr>
      <vt:lpstr>int locker = 0;  Interlocked.CompareExchange(ref locker, 1, 0) == 0</vt:lpstr>
      <vt:lpstr>Solves preemption</vt:lpstr>
      <vt:lpstr>Time to get back to reality</vt:lpstr>
      <vt:lpstr>C# Thread vs OS Thread</vt:lpstr>
      <vt:lpstr>High level critical sections</vt:lpstr>
      <vt:lpstr>PowerPoint Presentation</vt:lpstr>
      <vt:lpstr>PowerPoint Presentation</vt:lpstr>
      <vt:lpstr>PowerPoint Presentation</vt:lpstr>
      <vt:lpstr>PowerPoint Presentation</vt:lpstr>
      <vt:lpstr>Spinning</vt:lpstr>
      <vt:lpstr>Blocking</vt:lpstr>
      <vt:lpstr>Non blocking algorithms</vt:lpstr>
      <vt:lpstr>It is all about Speculations</vt:lpstr>
      <vt:lpstr>Usage and problems</vt:lpstr>
      <vt:lpstr>Multithread GC  More non-blocking algorithms  Signaling  IO bound scenarios ….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Multi-threading  your way out</dc:title>
  <dc:creator>Rokas Balevicius</dc:creator>
  <cp:lastModifiedBy>Rokas Balevicius</cp:lastModifiedBy>
  <cp:revision>88</cp:revision>
  <dcterms:created xsi:type="dcterms:W3CDTF">2019-04-24T07:49:58Z</dcterms:created>
  <dcterms:modified xsi:type="dcterms:W3CDTF">2019-05-20T13:54:14Z</dcterms:modified>
</cp:coreProperties>
</file>