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7" r:id="rId16"/>
    <p:sldId id="276" r:id="rId17"/>
    <p:sldId id="275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64757" autoAdjust="0"/>
  </p:normalViewPr>
  <p:slideViewPr>
    <p:cSldViewPr>
      <p:cViewPr varScale="1">
        <p:scale>
          <a:sx n="87" d="100"/>
          <a:sy n="87" d="100"/>
        </p:scale>
        <p:origin x="20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B16D0-D83F-413D-B520-8041E176358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536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220A5-7E89-4226-8C75-0C0FCCA2BF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/>
              <a:t>Single   round</a:t>
            </a:r>
          </a:p>
          <a:p>
            <a:r>
              <a:rPr lang="en-US" altLang="en-US" sz="1400"/>
              <a:t>R is expanded and permuted from 32 bits to 48 bits</a:t>
            </a:r>
          </a:p>
          <a:p>
            <a:r>
              <a:rPr lang="en-US" altLang="en-US" sz="1400"/>
              <a:t>  each 4 bit sequence is expanded by adding bit on either side</a:t>
            </a:r>
          </a:p>
          <a:p>
            <a:r>
              <a:rPr lang="en-US" altLang="en-US" sz="1400"/>
              <a:t>  that bit is taken from blocks to left and right</a:t>
            </a:r>
          </a:p>
          <a:p>
            <a:r>
              <a:rPr lang="en-US" altLang="en-US" sz="1400"/>
              <a:t>S-box is substitution that produces 32 bits.  S-box is sequence of S minor S-boxes, each of which takes 6 input bits and produces 4 bits.</a:t>
            </a:r>
          </a:p>
          <a:p>
            <a:endParaRPr lang="en-US" altLang="en-US" sz="1400"/>
          </a:p>
          <a:p>
            <a:r>
              <a:rPr lang="en-US" altLang="en-US" sz="1400"/>
              <a:t>Each small S-box has a table that is r rows and 16 columns.</a:t>
            </a:r>
          </a:p>
          <a:p>
            <a:r>
              <a:rPr lang="en-US" altLang="en-US" sz="1400"/>
              <a:t>    First and last bit select row; middle 4 bits select column</a:t>
            </a:r>
          </a:p>
          <a:p>
            <a:r>
              <a:rPr lang="en-US" altLang="en-US" sz="1400"/>
              <a:t>    output is bit representation in range 0:16</a:t>
            </a:r>
          </a:p>
          <a:p>
            <a:endParaRPr lang="en-US" altLang="en-US" sz="1400"/>
          </a:p>
          <a:p>
            <a:r>
              <a:rPr lang="en-US" altLang="en-US" sz="1400"/>
              <a:t>Now have 32 bits coming into permutation</a:t>
            </a:r>
          </a:p>
          <a:p>
            <a:r>
              <a:rPr lang="en-US" altLang="en-US" sz="1400"/>
              <a:t>Permutation diffuses output so that in the next round each (small) S-box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275811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DB5DF-B03C-4E6A-B42F-404A49DA0B2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25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5A0EE-54BC-4BB2-A6D3-846B1CEF503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 dirty="0"/>
              <a:t>Initial permutation (and inverse) are defined by tables</a:t>
            </a:r>
          </a:p>
          <a:p>
            <a:r>
              <a:rPr lang="en-US" altLang="en-US" sz="1400" dirty="0"/>
              <a:t>  Even bits to left and odd bits to right</a:t>
            </a:r>
          </a:p>
          <a:p>
            <a:endParaRPr lang="en-US" altLang="en-US" sz="1400" dirty="0"/>
          </a:p>
          <a:p>
            <a:r>
              <a:rPr lang="en-US" altLang="en-US" sz="1400" dirty="0"/>
              <a:t>Each round has permutation and substitution</a:t>
            </a:r>
          </a:p>
          <a:p>
            <a:endParaRPr lang="en-US" altLang="en-US" sz="1400" dirty="0"/>
          </a:p>
          <a:p>
            <a:r>
              <a:rPr lang="en-US" altLang="en-US" sz="1400" dirty="0"/>
              <a:t>Key generator</a:t>
            </a:r>
          </a:p>
          <a:p>
            <a:r>
              <a:rPr lang="en-US" altLang="en-US" sz="1400" dirty="0"/>
              <a:t>   left shifts are 1 and two bits long  (actual size is 28 bits)  </a:t>
            </a:r>
          </a:p>
          <a:p>
            <a:r>
              <a:rPr lang="en-US" altLang="en-US" sz="1400" dirty="0"/>
              <a:t>   shifts are governed by a table</a:t>
            </a:r>
          </a:p>
          <a:p>
            <a:r>
              <a:rPr lang="en-US" altLang="en-US" sz="1400" dirty="0"/>
              <a:t>   each perm is the same</a:t>
            </a:r>
          </a:p>
        </p:txBody>
      </p:sp>
    </p:spTree>
    <p:extLst>
      <p:ext uri="{BB962C8B-B14F-4D97-AF65-F5344CB8AC3E}">
        <p14:creationId xmlns:p14="http://schemas.microsoft.com/office/powerpoint/2010/main" val="180608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5E8B8B-B39C-4E05-A130-879F7E190594}" type="slidenum">
              <a:rPr lang="en-AU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AU" alt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9753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4BAAB-7CD9-472F-BF03-701972B0E87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37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47F73-B298-4661-AAD7-06536ECFD32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E(2) </a:t>
            </a:r>
            <a:r>
              <a:rPr lang="en-US" altLang="en-US">
                <a:sym typeface="Wingdings" panose="05000000000000000000" pitchFamily="2" charset="2"/>
              </a:rPr>
              <a:t> 6        Note that mapping can be reversed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80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879ED-EAFE-4367-A9DE-C7B106329F7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Wingdings" panose="05000000000000000000" pitchFamily="2" charset="2"/>
              </a:rPr>
              <a:t>Note that mapping can be reversed</a:t>
            </a: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4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42732-CFA5-44D9-9376-13B310423B1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35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EE4EA-4BF2-4FF5-A159-BDC01BCBDA9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91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B5DA9-1EFE-4427-9A2B-9B0AD712433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5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C4663-CE23-42CE-9893-7F48477BF7E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19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5B6BD-8DC4-4B1F-BC3A-295CD77B2E6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5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5670128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smtClean="0"/>
              <a:t>Security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 smtClean="0"/>
              <a:t>Lecture</a:t>
            </a:r>
            <a:r>
              <a:rPr lang="da-DK" dirty="0" smtClean="0"/>
              <a:t> 2: Block </a:t>
            </a:r>
            <a:r>
              <a:rPr lang="da-DK" dirty="0" err="1" smtClean="0"/>
              <a:t>Ciphers</a:t>
            </a:r>
            <a:endParaRPr lang="da-DK" dirty="0" smtClean="0"/>
          </a:p>
          <a:p>
            <a:pPr eaLnBrk="1" hangingPunct="1">
              <a:buFont typeface="Wingdings" pitchFamily="-1" charset="2"/>
              <a:buNone/>
            </a:pPr>
            <a:endParaRPr lang="en-US" dirty="0"/>
          </a:p>
          <a:p>
            <a:pPr eaLnBrk="1" hangingPunct="1">
              <a:buFont typeface="Wingdings" pitchFamily="-1" charset="2"/>
              <a:buNone/>
            </a:pPr>
            <a:r>
              <a:rPr lang="en-US" dirty="0" smtClean="0"/>
              <a:t>R. Brooks	</a:t>
            </a:r>
          </a:p>
          <a:p>
            <a:pPr eaLnBrk="1" hangingPunct="1">
              <a:buFont typeface="Wingdings" pitchFamily="-1" charset="2"/>
              <a:buNone/>
            </a:pPr>
            <a:endParaRPr lang="en-US" dirty="0" smtClean="0"/>
          </a:p>
        </p:txBody>
      </p:sp>
      <p:pic>
        <p:nvPicPr>
          <p:cNvPr id="7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895600" y="60960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955925" y="192088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plaintext (2w bits)</a:t>
            </a:r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2514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267200" y="914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2879725" y="9509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w bits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4860925" y="9509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w bits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2117725" y="954088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6400800" y="9144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</a:t>
            </a:r>
            <a:r>
              <a:rPr lang="en-US" altLang="en-US" baseline="-25000"/>
              <a:t>0</a:t>
            </a:r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990600" y="990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990600" y="99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9906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212725" y="20208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Round 1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667000" y="12954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400800" y="1295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6400800" y="243840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816" name="Group 64"/>
          <p:cNvGrpSpPr>
            <a:grpSpLocks/>
          </p:cNvGrpSpPr>
          <p:nvPr/>
        </p:nvGrpSpPr>
        <p:grpSpPr bwMode="auto">
          <a:xfrm>
            <a:off x="2057400" y="1295400"/>
            <a:ext cx="5741988" cy="1981200"/>
            <a:chOff x="1296" y="816"/>
            <a:chExt cx="3617" cy="1248"/>
          </a:xfrm>
        </p:grpSpPr>
        <p:sp>
          <p:nvSpPr>
            <p:cNvPr id="74768" name="Text Box 16"/>
            <p:cNvSpPr txBox="1">
              <a:spLocks noChangeArrowheads="1"/>
            </p:cNvSpPr>
            <p:nvPr/>
          </p:nvSpPr>
          <p:spPr bwMode="auto">
            <a:xfrm>
              <a:off x="4598" y="937"/>
              <a:ext cx="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1296" y="1728"/>
              <a:ext cx="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128" y="1728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1488" y="110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688" y="1152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>
              <a:off x="1680" y="8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flipH="1">
              <a:off x="3072" y="134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flipH="1">
              <a:off x="1872" y="134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1680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2880" y="9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2880" y="96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Text Box 17"/>
            <p:cNvSpPr txBox="1">
              <a:spLocks noChangeArrowheads="1"/>
            </p:cNvSpPr>
            <p:nvPr/>
          </p:nvSpPr>
          <p:spPr bwMode="auto">
            <a:xfrm>
              <a:off x="2784" y="120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F</a:t>
              </a:r>
            </a:p>
          </p:txBody>
        </p:sp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1584" y="1104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>
              <a:off x="1680" y="1632"/>
              <a:ext cx="235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680" y="1584"/>
              <a:ext cx="235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1680" y="182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>
              <a:off x="4032" y="17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818" name="Text Box 66"/>
          <p:cNvSpPr txBox="1">
            <a:spLocks noChangeArrowheads="1"/>
          </p:cNvSpPr>
          <p:nvPr/>
        </p:nvSpPr>
        <p:spPr bwMode="auto">
          <a:xfrm>
            <a:off x="7299325" y="3773488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  <a:r>
              <a:rPr lang="en-US" altLang="en-US" baseline="-25000"/>
              <a:t>n</a:t>
            </a:r>
            <a:endParaRPr lang="en-US" altLang="en-US"/>
          </a:p>
        </p:txBody>
      </p:sp>
      <p:sp>
        <p:nvSpPr>
          <p:cNvPr id="74819" name="Text Box 67"/>
          <p:cNvSpPr txBox="1">
            <a:spLocks noChangeArrowheads="1"/>
          </p:cNvSpPr>
          <p:nvPr/>
        </p:nvSpPr>
        <p:spPr bwMode="auto">
          <a:xfrm>
            <a:off x="2057400" y="50292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n</a:t>
            </a:r>
          </a:p>
        </p:txBody>
      </p:sp>
      <p:sp>
        <p:nvSpPr>
          <p:cNvPr id="74820" name="Text Box 68"/>
          <p:cNvSpPr txBox="1">
            <a:spLocks noChangeArrowheads="1"/>
          </p:cNvSpPr>
          <p:nvPr/>
        </p:nvSpPr>
        <p:spPr bwMode="auto">
          <a:xfrm>
            <a:off x="6553200" y="50292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baseline="-25000"/>
              <a:t>n</a:t>
            </a:r>
          </a:p>
        </p:txBody>
      </p:sp>
      <p:sp>
        <p:nvSpPr>
          <p:cNvPr id="74821" name="Rectangle 69"/>
          <p:cNvSpPr>
            <a:spLocks noChangeArrowheads="1"/>
          </p:cNvSpPr>
          <p:nvPr/>
        </p:nvSpPr>
        <p:spPr bwMode="auto">
          <a:xfrm>
            <a:off x="2362200" y="40386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2" name="Rectangle 70"/>
          <p:cNvSpPr>
            <a:spLocks noChangeArrowheads="1"/>
          </p:cNvSpPr>
          <p:nvPr/>
        </p:nvSpPr>
        <p:spPr bwMode="auto">
          <a:xfrm>
            <a:off x="4267200" y="411480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3" name="Line 71"/>
          <p:cNvSpPr>
            <a:spLocks noChangeShapeType="1"/>
          </p:cNvSpPr>
          <p:nvPr/>
        </p:nvSpPr>
        <p:spPr bwMode="auto">
          <a:xfrm>
            <a:off x="2667000" y="3581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4" name="Line 72"/>
          <p:cNvSpPr>
            <a:spLocks noChangeShapeType="1"/>
          </p:cNvSpPr>
          <p:nvPr/>
        </p:nvSpPr>
        <p:spPr bwMode="auto">
          <a:xfrm flipH="1">
            <a:off x="4876800" y="44196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5" name="Line 73"/>
          <p:cNvSpPr>
            <a:spLocks noChangeShapeType="1"/>
          </p:cNvSpPr>
          <p:nvPr/>
        </p:nvSpPr>
        <p:spPr bwMode="auto">
          <a:xfrm flipH="1">
            <a:off x="2971800" y="4419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6" name="Line 74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7" name="Line 75"/>
          <p:cNvSpPr>
            <a:spLocks noChangeShapeType="1"/>
          </p:cNvSpPr>
          <p:nvPr/>
        </p:nvSpPr>
        <p:spPr bwMode="auto">
          <a:xfrm>
            <a:off x="45720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8" name="Line 76"/>
          <p:cNvSpPr>
            <a:spLocks noChangeShapeType="1"/>
          </p:cNvSpPr>
          <p:nvPr/>
        </p:nvSpPr>
        <p:spPr bwMode="auto">
          <a:xfrm>
            <a:off x="4572000" y="38100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29" name="Text Box 77"/>
          <p:cNvSpPr txBox="1">
            <a:spLocks noChangeArrowheads="1"/>
          </p:cNvSpPr>
          <p:nvPr/>
        </p:nvSpPr>
        <p:spPr bwMode="auto">
          <a:xfrm>
            <a:off x="4419600" y="4191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74830" name="Text Box 78"/>
          <p:cNvSpPr txBox="1">
            <a:spLocks noChangeArrowheads="1"/>
          </p:cNvSpPr>
          <p:nvPr/>
        </p:nvSpPr>
        <p:spPr bwMode="auto">
          <a:xfrm>
            <a:off x="2514600" y="40386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74831" name="Line 79"/>
          <p:cNvSpPr>
            <a:spLocks noChangeShapeType="1"/>
          </p:cNvSpPr>
          <p:nvPr/>
        </p:nvSpPr>
        <p:spPr bwMode="auto">
          <a:xfrm>
            <a:off x="2667000" y="4876800"/>
            <a:ext cx="3733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2" name="Line 80"/>
          <p:cNvSpPr>
            <a:spLocks noChangeShapeType="1"/>
          </p:cNvSpPr>
          <p:nvPr/>
        </p:nvSpPr>
        <p:spPr bwMode="auto">
          <a:xfrm flipV="1">
            <a:off x="2667000" y="4800600"/>
            <a:ext cx="3733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3" name="Line 81"/>
          <p:cNvSpPr>
            <a:spLocks noChangeShapeType="1"/>
          </p:cNvSpPr>
          <p:nvPr/>
        </p:nvSpPr>
        <p:spPr bwMode="auto">
          <a:xfrm>
            <a:off x="26670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4" name="Line 82"/>
          <p:cNvSpPr>
            <a:spLocks noChangeShapeType="1"/>
          </p:cNvSpPr>
          <p:nvPr/>
        </p:nvSpPr>
        <p:spPr bwMode="auto">
          <a:xfrm>
            <a:off x="64008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5" name="Oval 83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6" name="Line 84"/>
          <p:cNvSpPr>
            <a:spLocks noChangeShapeType="1"/>
          </p:cNvSpPr>
          <p:nvPr/>
        </p:nvSpPr>
        <p:spPr bwMode="auto">
          <a:xfrm>
            <a:off x="6400800" y="3505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7" name="Line 85"/>
          <p:cNvSpPr>
            <a:spLocks noChangeShapeType="1"/>
          </p:cNvSpPr>
          <p:nvPr/>
        </p:nvSpPr>
        <p:spPr bwMode="auto">
          <a:xfrm flipV="1">
            <a:off x="2438400" y="3200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8" name="Line 86"/>
          <p:cNvSpPr>
            <a:spLocks noChangeShapeType="1"/>
          </p:cNvSpPr>
          <p:nvPr/>
        </p:nvSpPr>
        <p:spPr bwMode="auto">
          <a:xfrm flipV="1">
            <a:off x="2438400" y="3505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39" name="Line 87"/>
          <p:cNvSpPr>
            <a:spLocks noChangeShapeType="1"/>
          </p:cNvSpPr>
          <p:nvPr/>
        </p:nvSpPr>
        <p:spPr bwMode="auto">
          <a:xfrm flipV="1">
            <a:off x="6172200" y="3200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0" name="Line 88"/>
          <p:cNvSpPr>
            <a:spLocks noChangeShapeType="1"/>
          </p:cNvSpPr>
          <p:nvPr/>
        </p:nvSpPr>
        <p:spPr bwMode="auto">
          <a:xfrm flipV="1">
            <a:off x="6172200" y="3429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1" name="Text Box 89"/>
          <p:cNvSpPr txBox="1">
            <a:spLocks noChangeArrowheads="1"/>
          </p:cNvSpPr>
          <p:nvPr/>
        </p:nvSpPr>
        <p:spPr bwMode="auto">
          <a:xfrm>
            <a:off x="288925" y="4230688"/>
            <a:ext cx="133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Round n</a:t>
            </a:r>
          </a:p>
        </p:txBody>
      </p:sp>
      <p:sp>
        <p:nvSpPr>
          <p:cNvPr id="74842" name="Text Box 90"/>
          <p:cNvSpPr txBox="1">
            <a:spLocks noChangeArrowheads="1"/>
          </p:cNvSpPr>
          <p:nvPr/>
        </p:nvSpPr>
        <p:spPr bwMode="auto">
          <a:xfrm>
            <a:off x="517525" y="2941638"/>
            <a:ext cx="1373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.  .  .</a:t>
            </a:r>
            <a:endParaRPr lang="en-US" altLang="en-US"/>
          </a:p>
        </p:txBody>
      </p:sp>
      <p:sp>
        <p:nvSpPr>
          <p:cNvPr id="74843" name="Text Box 91"/>
          <p:cNvSpPr txBox="1">
            <a:spLocks noChangeArrowheads="1"/>
          </p:cNvSpPr>
          <p:nvPr/>
        </p:nvSpPr>
        <p:spPr bwMode="auto">
          <a:xfrm>
            <a:off x="3870325" y="2789238"/>
            <a:ext cx="1373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.  .  .</a:t>
            </a:r>
          </a:p>
        </p:txBody>
      </p:sp>
      <p:sp>
        <p:nvSpPr>
          <p:cNvPr id="74844" name="Line 92"/>
          <p:cNvSpPr>
            <a:spLocks noChangeShapeType="1"/>
          </p:cNvSpPr>
          <p:nvPr/>
        </p:nvSpPr>
        <p:spPr bwMode="auto">
          <a:xfrm>
            <a:off x="990600" y="3886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5" name="Line 93"/>
          <p:cNvSpPr>
            <a:spLocks noChangeShapeType="1"/>
          </p:cNvSpPr>
          <p:nvPr/>
        </p:nvSpPr>
        <p:spPr bwMode="auto">
          <a:xfrm>
            <a:off x="990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6" name="Line 94"/>
          <p:cNvSpPr>
            <a:spLocks noChangeShapeType="1"/>
          </p:cNvSpPr>
          <p:nvPr/>
        </p:nvSpPr>
        <p:spPr bwMode="auto">
          <a:xfrm>
            <a:off x="990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7" name="Line 95"/>
          <p:cNvSpPr>
            <a:spLocks noChangeShapeType="1"/>
          </p:cNvSpPr>
          <p:nvPr/>
        </p:nvSpPr>
        <p:spPr bwMode="auto">
          <a:xfrm>
            <a:off x="6400800" y="4343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8" name="Line 96"/>
          <p:cNvSpPr>
            <a:spLocks noChangeShapeType="1"/>
          </p:cNvSpPr>
          <p:nvPr/>
        </p:nvSpPr>
        <p:spPr bwMode="auto">
          <a:xfrm flipV="1">
            <a:off x="2667000" y="5562600"/>
            <a:ext cx="3733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49" name="Line 97"/>
          <p:cNvSpPr>
            <a:spLocks noChangeShapeType="1"/>
          </p:cNvSpPr>
          <p:nvPr/>
        </p:nvSpPr>
        <p:spPr bwMode="auto">
          <a:xfrm>
            <a:off x="2667000" y="5562600"/>
            <a:ext cx="3733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0" name="Rectangle 98"/>
          <p:cNvSpPr>
            <a:spLocks noChangeArrowheads="1"/>
          </p:cNvSpPr>
          <p:nvPr/>
        </p:nvSpPr>
        <p:spPr bwMode="auto">
          <a:xfrm>
            <a:off x="2971800" y="6248400"/>
            <a:ext cx="2743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1" name="Line 99"/>
          <p:cNvSpPr>
            <a:spLocks noChangeShapeType="1"/>
          </p:cNvSpPr>
          <p:nvPr/>
        </p:nvSpPr>
        <p:spPr bwMode="auto">
          <a:xfrm>
            <a:off x="2667000" y="6019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2" name="Line 100"/>
          <p:cNvSpPr>
            <a:spLocks noChangeShapeType="1"/>
          </p:cNvSpPr>
          <p:nvPr/>
        </p:nvSpPr>
        <p:spPr bwMode="auto">
          <a:xfrm>
            <a:off x="2667000" y="579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3" name="Line 101"/>
          <p:cNvSpPr>
            <a:spLocks noChangeShapeType="1"/>
          </p:cNvSpPr>
          <p:nvPr/>
        </p:nvSpPr>
        <p:spPr bwMode="auto">
          <a:xfrm>
            <a:off x="6400800" y="5791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4" name="Line 102"/>
          <p:cNvSpPr>
            <a:spLocks noChangeShapeType="1"/>
          </p:cNvSpPr>
          <p:nvPr/>
        </p:nvSpPr>
        <p:spPr bwMode="auto">
          <a:xfrm>
            <a:off x="4343400" y="601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1660525" y="5754688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n+1</a:t>
            </a:r>
          </a:p>
        </p:txBody>
      </p:sp>
      <p:sp>
        <p:nvSpPr>
          <p:cNvPr id="74857" name="Text Box 105"/>
          <p:cNvSpPr txBox="1">
            <a:spLocks noChangeArrowheads="1"/>
          </p:cNvSpPr>
          <p:nvPr/>
        </p:nvSpPr>
        <p:spPr bwMode="auto">
          <a:xfrm>
            <a:off x="6537325" y="575468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baseline="-25000"/>
              <a:t>n+1</a:t>
            </a:r>
          </a:p>
        </p:txBody>
      </p:sp>
      <p:sp>
        <p:nvSpPr>
          <p:cNvPr id="74858" name="Text Box 106"/>
          <p:cNvSpPr txBox="1">
            <a:spLocks noChangeArrowheads="1"/>
          </p:cNvSpPr>
          <p:nvPr/>
        </p:nvSpPr>
        <p:spPr bwMode="auto">
          <a:xfrm>
            <a:off x="3108325" y="621188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ciphertext (2w bits)</a:t>
            </a:r>
          </a:p>
        </p:txBody>
      </p:sp>
    </p:spTree>
    <p:extLst>
      <p:ext uri="{BB962C8B-B14F-4D97-AF65-F5344CB8AC3E}">
        <p14:creationId xmlns:p14="http://schemas.microsoft.com/office/powerpoint/2010/main" val="902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2209800"/>
          </a:xfrm>
        </p:spPr>
        <p:txBody>
          <a:bodyPr/>
          <a:lstStyle/>
          <a:p>
            <a:r>
              <a:rPr lang="en-US" altLang="en-US" sz="3600"/>
              <a:t>Multiple rounds</a:t>
            </a:r>
          </a:p>
          <a:p>
            <a:r>
              <a:rPr lang="en-US" altLang="en-US" sz="3600"/>
              <a:t>round i input is L</a:t>
            </a:r>
            <a:r>
              <a:rPr lang="en-US" altLang="en-US" sz="3600" baseline="-25000"/>
              <a:t>i-1</a:t>
            </a:r>
            <a:r>
              <a:rPr lang="en-US" altLang="en-US" sz="3600"/>
              <a:t>, R</a:t>
            </a:r>
            <a:r>
              <a:rPr lang="en-US" altLang="en-US" sz="3600" baseline="-25000"/>
              <a:t>i-1</a:t>
            </a:r>
          </a:p>
          <a:p>
            <a:endParaRPr lang="en-US" altLang="en-US" sz="3600" baseline="-25000"/>
          </a:p>
          <a:p>
            <a:endParaRPr lang="en-US" altLang="en-US" baseline="-25000"/>
          </a:p>
          <a:p>
            <a:endParaRPr lang="en-US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2057400" y="3200400"/>
            <a:ext cx="52451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L</a:t>
            </a:r>
            <a:r>
              <a:rPr lang="en-US" altLang="en-US" sz="3600" baseline="-25000"/>
              <a:t>i</a:t>
            </a:r>
            <a:r>
              <a:rPr lang="en-US" altLang="en-US" sz="3600"/>
              <a:t>  = R</a:t>
            </a:r>
            <a:r>
              <a:rPr lang="en-US" altLang="en-US" sz="3600" baseline="-25000"/>
              <a:t>i-1</a:t>
            </a:r>
            <a:endParaRPr lang="en-US" altLang="en-US" sz="3600"/>
          </a:p>
          <a:p>
            <a:r>
              <a:rPr lang="en-US" altLang="en-US" sz="3600"/>
              <a:t>R</a:t>
            </a:r>
            <a:r>
              <a:rPr lang="en-US" altLang="en-US" sz="3600" baseline="-25000"/>
              <a:t>i</a:t>
            </a:r>
            <a:r>
              <a:rPr lang="en-US" altLang="en-US" sz="3600"/>
              <a:t> = (L</a:t>
            </a:r>
            <a:r>
              <a:rPr lang="en-US" altLang="en-US" sz="3600" baseline="-25000"/>
              <a:t>i-1 </a:t>
            </a:r>
            <a:r>
              <a:rPr lang="en-US" altLang="en-US" sz="3600"/>
              <a:t> </a:t>
            </a:r>
            <a:r>
              <a:rPr lang="en-US" altLang="en-US" sz="2800"/>
              <a:t>XOR</a:t>
            </a:r>
            <a:r>
              <a:rPr lang="en-US" altLang="en-US" sz="3600"/>
              <a:t>  F(R</a:t>
            </a:r>
            <a:r>
              <a:rPr lang="en-US" altLang="en-US" sz="3600" baseline="-25000"/>
              <a:t>i-1</a:t>
            </a:r>
            <a:r>
              <a:rPr lang="en-US" altLang="en-US" sz="3600"/>
              <a:t> , K</a:t>
            </a:r>
            <a:r>
              <a:rPr lang="en-US" altLang="en-US" sz="3600" baseline="-25000"/>
              <a:t>i</a:t>
            </a:r>
            <a:r>
              <a:rPr lang="en-US" altLang="en-US" sz="3600"/>
              <a:t>))</a:t>
            </a:r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62000" y="5105400"/>
            <a:ext cx="4895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 – left portion of intermediate data</a:t>
            </a:r>
          </a:p>
          <a:p>
            <a:r>
              <a:rPr lang="en-US" altLang="en-US"/>
              <a:t>R – right …..</a:t>
            </a:r>
          </a:p>
        </p:txBody>
      </p:sp>
    </p:spTree>
    <p:extLst>
      <p:ext uri="{BB962C8B-B14F-4D97-AF65-F5344CB8AC3E}">
        <p14:creationId xmlns:p14="http://schemas.microsoft.com/office/powerpoint/2010/main" val="12843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 dependencies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171950"/>
          </a:xfrm>
        </p:spPr>
        <p:txBody>
          <a:bodyPr/>
          <a:lstStyle/>
          <a:p>
            <a:r>
              <a:rPr lang="en-US" altLang="en-US"/>
              <a:t>block size </a:t>
            </a:r>
            <a:r>
              <a:rPr kumimoji="0" lang="en-US" altLang="en-US"/>
              <a:t>–</a:t>
            </a:r>
            <a:r>
              <a:rPr lang="en-US" altLang="en-US"/>
              <a:t> increasing size increases security </a:t>
            </a:r>
            <a:r>
              <a:rPr kumimoji="0" lang="en-US" altLang="en-US"/>
              <a:t>–</a:t>
            </a:r>
            <a:r>
              <a:rPr lang="en-US" altLang="en-US"/>
              <a:t> 64 bits common</a:t>
            </a:r>
          </a:p>
          <a:p>
            <a:r>
              <a:rPr lang="en-US" altLang="en-US"/>
              <a:t>key size </a:t>
            </a:r>
            <a:r>
              <a:rPr kumimoji="0" lang="en-US" altLang="en-US"/>
              <a:t>–</a:t>
            </a:r>
            <a:r>
              <a:rPr lang="en-US" altLang="en-US"/>
              <a:t> increasing size improves security, </a:t>
            </a:r>
            <a:r>
              <a:rPr kumimoji="0" lang="en-US" altLang="en-US"/>
              <a:t>–</a:t>
            </a:r>
            <a:r>
              <a:rPr lang="en-US" altLang="en-US"/>
              <a:t> 128 bits common</a:t>
            </a:r>
          </a:p>
          <a:p>
            <a:r>
              <a:rPr lang="en-US" altLang="en-US"/>
              <a:t>number of rounds </a:t>
            </a:r>
            <a:r>
              <a:rPr kumimoji="0" lang="en-US" altLang="en-US"/>
              <a:t>–</a:t>
            </a:r>
            <a:r>
              <a:rPr lang="en-US" altLang="en-US"/>
              <a:t> 16 is typical</a:t>
            </a:r>
          </a:p>
          <a:p>
            <a:r>
              <a:rPr lang="en-US" altLang="en-US"/>
              <a:t>subkey generation </a:t>
            </a:r>
            <a:r>
              <a:rPr kumimoji="0" lang="en-US" altLang="en-US"/>
              <a:t>–</a:t>
            </a:r>
            <a:r>
              <a:rPr lang="en-US" altLang="en-US"/>
              <a:t> complex generation  makes cryptanalysis harder</a:t>
            </a:r>
          </a:p>
          <a:p>
            <a:r>
              <a:rPr lang="en-US" altLang="en-US"/>
              <a:t>round function </a:t>
            </a:r>
            <a:r>
              <a:rPr kumimoji="0" lang="en-US" altLang="en-US"/>
              <a:t>–</a:t>
            </a:r>
            <a:r>
              <a:rPr lang="en-US" altLang="en-US"/>
              <a:t> complex function is stronger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057400" y="5867400"/>
            <a:ext cx="613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 but all increases slow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00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decryption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78800" cy="4171950"/>
          </a:xfrm>
        </p:spPr>
        <p:txBody>
          <a:bodyPr/>
          <a:lstStyle/>
          <a:p>
            <a:r>
              <a:rPr lang="en-US" altLang="en-US"/>
              <a:t>same as encryption, except</a:t>
            </a:r>
          </a:p>
          <a:p>
            <a:r>
              <a:rPr lang="en-US" altLang="en-US"/>
              <a:t>ciphertext is input</a:t>
            </a:r>
          </a:p>
          <a:p>
            <a:r>
              <a:rPr lang="en-US" altLang="en-US"/>
              <a:t>use keys in reverse order</a:t>
            </a:r>
          </a:p>
          <a:p>
            <a:r>
              <a:rPr lang="en-US" altLang="en-US"/>
              <a:t>at each round the output is equal to the corresponding value of the encryption process with the two halves of the value swapped</a:t>
            </a:r>
          </a:p>
          <a:p>
            <a:r>
              <a:rPr lang="en-US" altLang="en-US"/>
              <a:t>final permutation (swap) realigns 2 halves</a:t>
            </a:r>
          </a:p>
        </p:txBody>
      </p:sp>
    </p:spTree>
    <p:extLst>
      <p:ext uri="{BB962C8B-B14F-4D97-AF65-F5344CB8AC3E}">
        <p14:creationId xmlns:p14="http://schemas.microsoft.com/office/powerpoint/2010/main" val="42542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 Characteristics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171950"/>
          </a:xfrm>
        </p:spPr>
        <p:txBody>
          <a:bodyPr/>
          <a:lstStyle/>
          <a:p>
            <a:r>
              <a:rPr lang="en-US" altLang="en-US"/>
              <a:t>Plaintext is 64 bits long</a:t>
            </a:r>
          </a:p>
          <a:p>
            <a:r>
              <a:rPr lang="en-US" altLang="en-US"/>
              <a:t>16 rounds</a:t>
            </a:r>
          </a:p>
          <a:p>
            <a:r>
              <a:rPr lang="en-US" altLang="en-US"/>
              <a:t>Key length is 56 bits</a:t>
            </a:r>
          </a:p>
          <a:p>
            <a:pPr lvl="1"/>
            <a:r>
              <a:rPr lang="en-US" altLang="en-US"/>
              <a:t>16 sub-keys generated, one used in each round</a:t>
            </a:r>
          </a:p>
          <a:p>
            <a:r>
              <a:rPr lang="en-US" altLang="en-US"/>
              <a:t>DES algorithm is a variant of the Feistel algorithm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4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990600" y="9144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0" y="381000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&lt;----32 bits------&gt;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600200" y="91440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i-1</a:t>
            </a: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800600" y="1371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810000" y="16764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3810000" y="1676400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 exp/perm to 48</a:t>
            </a: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5105400" y="2743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4800600" y="3048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810000" y="3352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267200" y="3429000"/>
            <a:ext cx="917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 S-box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3886200" y="4114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3886200" y="5715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Text Box 23"/>
          <p:cNvSpPr txBox="1">
            <a:spLocks noChangeArrowheads="1"/>
          </p:cNvSpPr>
          <p:nvPr/>
        </p:nvSpPr>
        <p:spPr bwMode="auto">
          <a:xfrm>
            <a:off x="4038600" y="4114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permutation</a:t>
            </a: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48006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48006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4800600" y="2133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3810000" y="9144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Text Box 57"/>
          <p:cNvSpPr txBox="1">
            <a:spLocks noChangeArrowheads="1"/>
          </p:cNvSpPr>
          <p:nvPr/>
        </p:nvSpPr>
        <p:spPr bwMode="auto">
          <a:xfrm>
            <a:off x="4419600" y="914400"/>
            <a:ext cx="63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baseline="-25000"/>
              <a:t>i-1</a:t>
            </a:r>
            <a:endParaRPr lang="en-US" altLang="en-US"/>
          </a:p>
        </p:txBody>
      </p:sp>
      <p:sp>
        <p:nvSpPr>
          <p:cNvPr id="96314" name="Text Box 58"/>
          <p:cNvSpPr txBox="1">
            <a:spLocks noChangeArrowheads="1"/>
          </p:cNvSpPr>
          <p:nvPr/>
        </p:nvSpPr>
        <p:spPr bwMode="auto">
          <a:xfrm>
            <a:off x="3733800" y="381000"/>
            <a:ext cx="2068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&lt;----32 bits------&gt;</a:t>
            </a:r>
          </a:p>
        </p:txBody>
      </p:sp>
      <p:sp>
        <p:nvSpPr>
          <p:cNvPr id="96316" name="Text Box 60"/>
          <p:cNvSpPr txBox="1">
            <a:spLocks noChangeArrowheads="1"/>
          </p:cNvSpPr>
          <p:nvPr/>
        </p:nvSpPr>
        <p:spPr bwMode="auto">
          <a:xfrm>
            <a:off x="4572000" y="2286000"/>
            <a:ext cx="488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x</a:t>
            </a:r>
            <a:endParaRPr lang="en-US" altLang="en-US" sz="5400"/>
          </a:p>
        </p:txBody>
      </p:sp>
      <p:sp>
        <p:nvSpPr>
          <p:cNvPr id="96317" name="Text Box 61"/>
          <p:cNvSpPr txBox="1">
            <a:spLocks noChangeArrowheads="1"/>
          </p:cNvSpPr>
          <p:nvPr/>
        </p:nvSpPr>
        <p:spPr bwMode="auto">
          <a:xfrm>
            <a:off x="5927725" y="24384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K</a:t>
            </a:r>
            <a:r>
              <a:rPr lang="en-US" altLang="en-US" baseline="-25000"/>
              <a:t>i</a:t>
            </a:r>
            <a:endParaRPr lang="en-US" altLang="en-US"/>
          </a:p>
        </p:txBody>
      </p:sp>
      <p:sp>
        <p:nvSpPr>
          <p:cNvPr id="96318" name="Oval 62"/>
          <p:cNvSpPr>
            <a:spLocks noChangeArrowheads="1"/>
          </p:cNvSpPr>
          <p:nvPr/>
        </p:nvSpPr>
        <p:spPr bwMode="auto">
          <a:xfrm>
            <a:off x="45720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9" name="Oval 63"/>
          <p:cNvSpPr>
            <a:spLocks noChangeArrowheads="1"/>
          </p:cNvSpPr>
          <p:nvPr/>
        </p:nvSpPr>
        <p:spPr bwMode="auto">
          <a:xfrm>
            <a:off x="4495800" y="2438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0" name="Text Box 64"/>
          <p:cNvSpPr txBox="1">
            <a:spLocks noChangeArrowheads="1"/>
          </p:cNvSpPr>
          <p:nvPr/>
        </p:nvSpPr>
        <p:spPr bwMode="auto">
          <a:xfrm>
            <a:off x="4648200" y="4724400"/>
            <a:ext cx="488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x</a:t>
            </a:r>
          </a:p>
        </p:txBody>
      </p:sp>
      <p:sp>
        <p:nvSpPr>
          <p:cNvPr id="96321" name="Line 65"/>
          <p:cNvSpPr>
            <a:spLocks noChangeShapeType="1"/>
          </p:cNvSpPr>
          <p:nvPr/>
        </p:nvSpPr>
        <p:spPr bwMode="auto">
          <a:xfrm>
            <a:off x="4876800" y="548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2" name="Rectangle 66"/>
          <p:cNvSpPr>
            <a:spLocks noChangeArrowheads="1"/>
          </p:cNvSpPr>
          <p:nvPr/>
        </p:nvSpPr>
        <p:spPr bwMode="auto">
          <a:xfrm>
            <a:off x="1066800" y="5715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3" name="Text Box 67"/>
          <p:cNvSpPr txBox="1">
            <a:spLocks noChangeArrowheads="1"/>
          </p:cNvSpPr>
          <p:nvPr/>
        </p:nvSpPr>
        <p:spPr bwMode="auto">
          <a:xfrm>
            <a:off x="1676400" y="571500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i</a:t>
            </a:r>
          </a:p>
        </p:txBody>
      </p: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4403725" y="567848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baseline="-25000"/>
              <a:t>i</a:t>
            </a:r>
          </a:p>
        </p:txBody>
      </p:sp>
      <p:sp>
        <p:nvSpPr>
          <p:cNvPr id="96325" name="Line 69"/>
          <p:cNvSpPr>
            <a:spLocks noChangeShapeType="1"/>
          </p:cNvSpPr>
          <p:nvPr/>
        </p:nvSpPr>
        <p:spPr bwMode="auto">
          <a:xfrm flipH="1">
            <a:off x="2819400" y="1524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6" name="Line 70"/>
          <p:cNvSpPr>
            <a:spLocks noChangeShapeType="1"/>
          </p:cNvSpPr>
          <p:nvPr/>
        </p:nvSpPr>
        <p:spPr bwMode="auto">
          <a:xfrm flipH="1">
            <a:off x="1905000" y="1524000"/>
            <a:ext cx="91440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7" name="Line 71"/>
          <p:cNvSpPr>
            <a:spLocks noChangeShapeType="1"/>
          </p:cNvSpPr>
          <p:nvPr/>
        </p:nvSpPr>
        <p:spPr bwMode="auto">
          <a:xfrm>
            <a:off x="1905000" y="13716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8" name="Line 72"/>
          <p:cNvSpPr>
            <a:spLocks noChangeShapeType="1"/>
          </p:cNvSpPr>
          <p:nvPr/>
        </p:nvSpPr>
        <p:spPr bwMode="auto">
          <a:xfrm>
            <a:off x="1905000" y="5105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29" name="Text Box 73"/>
          <p:cNvSpPr txBox="1">
            <a:spLocks noChangeArrowheads="1"/>
          </p:cNvSpPr>
          <p:nvPr/>
        </p:nvSpPr>
        <p:spPr bwMode="auto">
          <a:xfrm>
            <a:off x="6765925" y="1992313"/>
            <a:ext cx="12541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--- 48 bits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--- 48 bits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--- 32 bits</a:t>
            </a:r>
          </a:p>
          <a:p>
            <a:endParaRPr lang="en-US" altLang="en-US" sz="2000"/>
          </a:p>
          <a:p>
            <a:r>
              <a:rPr lang="en-US" altLang="en-US" sz="2000"/>
              <a:t>--- 32 bits</a:t>
            </a:r>
            <a:endParaRPr lang="en-US" altLang="en-US"/>
          </a:p>
        </p:txBody>
      </p:sp>
      <p:sp>
        <p:nvSpPr>
          <p:cNvPr id="96330" name="Text Box 74"/>
          <p:cNvSpPr txBox="1">
            <a:spLocks noChangeArrowheads="1"/>
          </p:cNvSpPr>
          <p:nvPr/>
        </p:nvSpPr>
        <p:spPr bwMode="auto">
          <a:xfrm>
            <a:off x="6232525" y="39688"/>
            <a:ext cx="245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One DES Round</a:t>
            </a:r>
          </a:p>
        </p:txBody>
      </p:sp>
    </p:spTree>
    <p:extLst>
      <p:ext uri="{BB962C8B-B14F-4D97-AF65-F5344CB8AC3E}">
        <p14:creationId xmlns:p14="http://schemas.microsoft.com/office/powerpoint/2010/main" val="14540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 cipher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685800"/>
          </a:xfrm>
        </p:spPr>
        <p:txBody>
          <a:bodyPr/>
          <a:lstStyle/>
          <a:p>
            <a:r>
              <a:rPr lang="en-US" altLang="en-US"/>
              <a:t>round i input is L</a:t>
            </a:r>
            <a:r>
              <a:rPr lang="en-US" altLang="en-US" baseline="-25000"/>
              <a:t>i-1</a:t>
            </a:r>
            <a:r>
              <a:rPr lang="en-US" altLang="en-US"/>
              <a:t>, R</a:t>
            </a:r>
            <a:r>
              <a:rPr lang="en-US" altLang="en-US" baseline="-25000"/>
              <a:t>i-1</a:t>
            </a:r>
          </a:p>
          <a:p>
            <a:endParaRPr lang="en-US" altLang="en-US" baseline="-25000"/>
          </a:p>
          <a:p>
            <a:endParaRPr lang="en-US" altLang="en-US" baseline="-25000"/>
          </a:p>
          <a:p>
            <a:endParaRPr lang="en-US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52292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/>
              <a:t>L</a:t>
            </a:r>
            <a:r>
              <a:rPr lang="en-US" altLang="en-US" sz="3600" baseline="-25000"/>
              <a:t>i</a:t>
            </a:r>
            <a:r>
              <a:rPr lang="en-US" altLang="en-US" sz="3600"/>
              <a:t>  = R</a:t>
            </a:r>
            <a:r>
              <a:rPr lang="en-US" altLang="en-US" sz="3600" baseline="-25000"/>
              <a:t>i-1</a:t>
            </a:r>
            <a:endParaRPr lang="en-US" altLang="en-US" sz="3600"/>
          </a:p>
          <a:p>
            <a:r>
              <a:rPr lang="en-US" altLang="en-US" sz="3600"/>
              <a:t>R</a:t>
            </a:r>
            <a:r>
              <a:rPr lang="en-US" altLang="en-US" sz="3600" baseline="-25000"/>
              <a:t>i</a:t>
            </a:r>
            <a:r>
              <a:rPr lang="en-US" altLang="en-US" sz="3600"/>
              <a:t> = (L</a:t>
            </a:r>
            <a:r>
              <a:rPr lang="en-US" altLang="en-US" sz="3600" baseline="-25000"/>
              <a:t>i-1 </a:t>
            </a:r>
            <a:r>
              <a:rPr lang="en-US" altLang="en-US" sz="3600"/>
              <a:t> </a:t>
            </a:r>
            <a:r>
              <a:rPr lang="en-US" altLang="en-US" sz="3200"/>
              <a:t>XOR</a:t>
            </a:r>
            <a:r>
              <a:rPr lang="en-US" altLang="en-US" sz="3600"/>
              <a:t>  F(R</a:t>
            </a:r>
            <a:r>
              <a:rPr lang="en-US" altLang="en-US" sz="3600" baseline="-25000"/>
              <a:t>i-1</a:t>
            </a:r>
            <a:r>
              <a:rPr lang="en-US" altLang="en-US" sz="3600"/>
              <a:t> ,K</a:t>
            </a:r>
            <a:r>
              <a:rPr lang="en-US" altLang="en-US" sz="3600" baseline="-25000"/>
              <a:t>i</a:t>
            </a:r>
            <a:r>
              <a:rPr lang="en-US" altLang="en-US" sz="3600"/>
              <a:t>))</a:t>
            </a:r>
            <a:endParaRPr lang="en-US" altLang="en-US">
              <a:latin typeface="Times New Roman" panose="02020603050405020304" pitchFamily="18" charset="0"/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5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447800" y="1143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438400" y="685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371600" y="457200"/>
            <a:ext cx="211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plaintext (64 bits)</a:t>
            </a:r>
            <a:endParaRPr lang="en-US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508125" y="1154113"/>
            <a:ext cx="191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init permutation</a:t>
            </a:r>
            <a:endParaRPr lang="en-US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2438400" y="1600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7800" y="1905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828800" y="19812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 round 1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038600" y="16764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K1</a:t>
            </a:r>
            <a:endParaRPr lang="en-US" alt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2438400" y="2362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1447800" y="2667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1828800" y="27432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 round 2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3429000" y="2895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4038600" y="24384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K2</a:t>
            </a:r>
            <a:endParaRPr lang="en-US" alt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25146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1524000" y="4114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1905000" y="41910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 round n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4114800" y="38862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Kn</a:t>
            </a:r>
            <a:endParaRPr lang="en-US" altLang="en-US"/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1524000" y="4876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1539875" y="5627688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1600200" y="5638800"/>
            <a:ext cx="241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inverse permutation</a:t>
            </a:r>
            <a:endParaRPr lang="en-US" alt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1584325" y="6183313"/>
            <a:ext cx="227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ciphertext (64 bits)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1828800" y="4953000"/>
            <a:ext cx="146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32 bit swap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6324600" y="457200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56 bit key</a:t>
            </a:r>
          </a:p>
        </p:txBody>
      </p:sp>
      <p:sp>
        <p:nvSpPr>
          <p:cNvPr id="93214" name="Line 30"/>
          <p:cNvSpPr>
            <a:spLocks noChangeShapeType="1"/>
          </p:cNvSpPr>
          <p:nvPr/>
        </p:nvSpPr>
        <p:spPr bwMode="auto">
          <a:xfrm>
            <a:off x="2514600" y="457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Line 31"/>
          <p:cNvSpPr>
            <a:spLocks noChangeShapeType="1"/>
          </p:cNvSpPr>
          <p:nvPr/>
        </p:nvSpPr>
        <p:spPr bwMode="auto">
          <a:xfrm>
            <a:off x="2514600" y="5334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2514600" y="601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>
            <a:off x="2514600" y="3124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1889125" y="3017838"/>
            <a:ext cx="1373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.  .  .</a:t>
            </a:r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6934200" y="762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0" name="Text Box 36"/>
          <p:cNvSpPr txBox="1">
            <a:spLocks noChangeArrowheads="1"/>
          </p:cNvSpPr>
          <p:nvPr/>
        </p:nvSpPr>
        <p:spPr bwMode="auto">
          <a:xfrm>
            <a:off x="6553200" y="1066800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permute</a:t>
            </a:r>
            <a:endParaRPr lang="en-US" altLang="en-US"/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096000" y="1066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>
            <a:off x="7010400" y="1524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1" name="Line 47"/>
          <p:cNvSpPr>
            <a:spLocks noChangeShapeType="1"/>
          </p:cNvSpPr>
          <p:nvPr/>
        </p:nvSpPr>
        <p:spPr bwMode="auto">
          <a:xfrm>
            <a:off x="3429000" y="2133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2" name="Text Box 48"/>
          <p:cNvSpPr txBox="1">
            <a:spLocks noChangeArrowheads="1"/>
          </p:cNvSpPr>
          <p:nvPr/>
        </p:nvSpPr>
        <p:spPr bwMode="auto">
          <a:xfrm>
            <a:off x="6172200" y="1905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left circ shift</a:t>
            </a:r>
            <a:endParaRPr lang="en-US" alt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6019800" y="1905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4" name="Line 50"/>
          <p:cNvSpPr>
            <a:spLocks noChangeShapeType="1"/>
          </p:cNvSpPr>
          <p:nvPr/>
        </p:nvSpPr>
        <p:spPr bwMode="auto">
          <a:xfrm>
            <a:off x="7010400" y="2362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5029200" y="1905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6" name="Text Box 52"/>
          <p:cNvSpPr txBox="1">
            <a:spLocks noChangeArrowheads="1"/>
          </p:cNvSpPr>
          <p:nvPr/>
        </p:nvSpPr>
        <p:spPr bwMode="auto">
          <a:xfrm>
            <a:off x="4953000" y="1905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perm</a:t>
            </a:r>
            <a:endParaRPr lang="en-US" altLang="en-US"/>
          </a:p>
        </p:txBody>
      </p:sp>
      <p:sp>
        <p:nvSpPr>
          <p:cNvPr id="93237" name="Line 53"/>
          <p:cNvSpPr>
            <a:spLocks noChangeShapeType="1"/>
          </p:cNvSpPr>
          <p:nvPr/>
        </p:nvSpPr>
        <p:spPr bwMode="auto">
          <a:xfrm flipH="1">
            <a:off x="5715000" y="2133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8" name="Line 54"/>
          <p:cNvSpPr>
            <a:spLocks noChangeShapeType="1"/>
          </p:cNvSpPr>
          <p:nvPr/>
        </p:nvSpPr>
        <p:spPr bwMode="auto">
          <a:xfrm>
            <a:off x="3429000" y="2895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9" name="Text Box 55"/>
          <p:cNvSpPr txBox="1">
            <a:spLocks noChangeArrowheads="1"/>
          </p:cNvSpPr>
          <p:nvPr/>
        </p:nvSpPr>
        <p:spPr bwMode="auto">
          <a:xfrm>
            <a:off x="6172200" y="2667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left circ shift</a:t>
            </a:r>
            <a:endParaRPr lang="en-US" altLang="en-US"/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019800" y="26670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7010400" y="3124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5029200" y="2667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3" name="Text Box 59"/>
          <p:cNvSpPr txBox="1">
            <a:spLocks noChangeArrowheads="1"/>
          </p:cNvSpPr>
          <p:nvPr/>
        </p:nvSpPr>
        <p:spPr bwMode="auto">
          <a:xfrm>
            <a:off x="4953000" y="2667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perm</a:t>
            </a:r>
            <a:endParaRPr lang="en-US" altLang="en-US"/>
          </a:p>
        </p:txBody>
      </p:sp>
      <p:sp>
        <p:nvSpPr>
          <p:cNvPr id="93244" name="Line 60"/>
          <p:cNvSpPr>
            <a:spLocks noChangeShapeType="1"/>
          </p:cNvSpPr>
          <p:nvPr/>
        </p:nvSpPr>
        <p:spPr bwMode="auto">
          <a:xfrm flipH="1">
            <a:off x="5715000" y="2895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5" name="Line 61"/>
          <p:cNvSpPr>
            <a:spLocks noChangeShapeType="1"/>
          </p:cNvSpPr>
          <p:nvPr/>
        </p:nvSpPr>
        <p:spPr bwMode="auto">
          <a:xfrm>
            <a:off x="3505200" y="43434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6" name="Text Box 62"/>
          <p:cNvSpPr txBox="1">
            <a:spLocks noChangeArrowheads="1"/>
          </p:cNvSpPr>
          <p:nvPr/>
        </p:nvSpPr>
        <p:spPr bwMode="auto">
          <a:xfrm>
            <a:off x="6324600" y="4114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left circ shift</a:t>
            </a:r>
            <a:endParaRPr lang="en-US" altLang="en-US"/>
          </a:p>
        </p:txBody>
      </p:sp>
      <p:sp>
        <p:nvSpPr>
          <p:cNvPr id="93247" name="Rectangle 63"/>
          <p:cNvSpPr>
            <a:spLocks noChangeArrowheads="1"/>
          </p:cNvSpPr>
          <p:nvPr/>
        </p:nvSpPr>
        <p:spPr bwMode="auto">
          <a:xfrm>
            <a:off x="6096000" y="4114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5105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50" name="Text Box 66"/>
          <p:cNvSpPr txBox="1">
            <a:spLocks noChangeArrowheads="1"/>
          </p:cNvSpPr>
          <p:nvPr/>
        </p:nvSpPr>
        <p:spPr bwMode="auto">
          <a:xfrm>
            <a:off x="5029200" y="4114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perm</a:t>
            </a:r>
            <a:endParaRPr lang="en-US" altLang="en-US"/>
          </a:p>
        </p:txBody>
      </p:sp>
      <p:sp>
        <p:nvSpPr>
          <p:cNvPr id="93251" name="Line 67"/>
          <p:cNvSpPr>
            <a:spLocks noChangeShapeType="1"/>
          </p:cNvSpPr>
          <p:nvPr/>
        </p:nvSpPr>
        <p:spPr bwMode="auto">
          <a:xfrm flipH="1">
            <a:off x="57912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52" name="Line 68"/>
          <p:cNvSpPr>
            <a:spLocks noChangeShapeType="1"/>
          </p:cNvSpPr>
          <p:nvPr/>
        </p:nvSpPr>
        <p:spPr bwMode="auto">
          <a:xfrm>
            <a:off x="70104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53" name="Text Box 69"/>
          <p:cNvSpPr txBox="1">
            <a:spLocks noChangeArrowheads="1"/>
          </p:cNvSpPr>
          <p:nvPr/>
        </p:nvSpPr>
        <p:spPr bwMode="auto">
          <a:xfrm>
            <a:off x="6308725" y="3017838"/>
            <a:ext cx="137318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/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23069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Cryptanalysis of DES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171950"/>
          </a:xfrm>
        </p:spPr>
        <p:txBody>
          <a:bodyPr/>
          <a:lstStyle/>
          <a:p>
            <a:r>
              <a:rPr lang="en-US" altLang="en-US" dirty="0"/>
              <a:t>increased computing speed has made a 56 bit key susceptible to exhaustive key search</a:t>
            </a:r>
          </a:p>
          <a:p>
            <a:r>
              <a:rPr lang="en-US" altLang="en-US" dirty="0"/>
              <a:t>demonstrated breaks: </a:t>
            </a:r>
          </a:p>
          <a:p>
            <a:pPr lvl="1"/>
            <a:r>
              <a:rPr lang="en-US" altLang="en-US" dirty="0"/>
              <a:t>1997 </a:t>
            </a:r>
            <a:r>
              <a:rPr kumimoji="0" lang="en-US" altLang="en-US" dirty="0"/>
              <a:t>–</a:t>
            </a:r>
            <a:r>
              <a:rPr lang="en-US" altLang="en-US" dirty="0"/>
              <a:t> taking a few </a:t>
            </a:r>
            <a:r>
              <a:rPr lang="en-US" altLang="en-US" dirty="0">
                <a:solidFill>
                  <a:schemeClr val="accent1"/>
                </a:solidFill>
              </a:rPr>
              <a:t>months</a:t>
            </a:r>
            <a:r>
              <a:rPr lang="en-US" altLang="en-US" dirty="0"/>
              <a:t>, a large network of computers broke DES</a:t>
            </a:r>
          </a:p>
          <a:p>
            <a:pPr lvl="1"/>
            <a:r>
              <a:rPr lang="en-US" altLang="en-US" dirty="0"/>
              <a:t>1998 </a:t>
            </a:r>
            <a:r>
              <a:rPr kumimoji="0" lang="en-US" altLang="en-US" dirty="0"/>
              <a:t>–</a:t>
            </a:r>
            <a:r>
              <a:rPr lang="en-US" altLang="en-US" dirty="0"/>
              <a:t> Electronic Frontier Foundation broke DES in a few </a:t>
            </a:r>
            <a:r>
              <a:rPr lang="en-US" altLang="en-US" dirty="0">
                <a:solidFill>
                  <a:schemeClr val="accent1"/>
                </a:solidFill>
              </a:rPr>
              <a:t>days</a:t>
            </a:r>
            <a:r>
              <a:rPr lang="en-US" altLang="en-US" dirty="0"/>
              <a:t> on dedicated hardware </a:t>
            </a:r>
          </a:p>
          <a:p>
            <a:pPr lvl="1"/>
            <a:r>
              <a:rPr lang="en-US" altLang="en-US" dirty="0"/>
              <a:t>1999 </a:t>
            </a:r>
            <a:r>
              <a:rPr kumimoji="0" lang="en-US" altLang="en-US" dirty="0"/>
              <a:t>–</a:t>
            </a:r>
            <a:r>
              <a:rPr lang="en-US" altLang="en-US" dirty="0"/>
              <a:t> break accomplished in 22 </a:t>
            </a:r>
            <a:r>
              <a:rPr lang="en-US" altLang="en-US" dirty="0">
                <a:solidFill>
                  <a:schemeClr val="accent1"/>
                </a:solidFill>
              </a:rPr>
              <a:t>hours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638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plaintext will yield the same </a:t>
            </a:r>
            <a:r>
              <a:rPr lang="en-US" dirty="0" err="1" smtClean="0"/>
              <a:t>ciphertext</a:t>
            </a:r>
            <a:r>
              <a:rPr lang="en-US" dirty="0" smtClean="0"/>
              <a:t> when encrypted with the same key</a:t>
            </a:r>
          </a:p>
          <a:p>
            <a:r>
              <a:rPr lang="en-US" dirty="0" smtClean="0"/>
              <a:t>Solution: Modes of operations</a:t>
            </a:r>
          </a:p>
          <a:p>
            <a:pPr lvl="1"/>
            <a:r>
              <a:rPr lang="en-US" altLang="zh-TW" dirty="0"/>
              <a:t>Electronic codebook mode (ECB)</a:t>
            </a:r>
          </a:p>
          <a:p>
            <a:pPr lvl="1"/>
            <a:r>
              <a:rPr lang="en-US" altLang="zh-TW" dirty="0"/>
              <a:t>Cipher block chaining mode (CBC) – </a:t>
            </a:r>
            <a:r>
              <a:rPr lang="en-US" altLang="zh-TW" dirty="0">
                <a:solidFill>
                  <a:srgbClr val="0000CC"/>
                </a:solidFill>
              </a:rPr>
              <a:t>most popular</a:t>
            </a:r>
          </a:p>
          <a:p>
            <a:pPr lvl="1"/>
            <a:r>
              <a:rPr lang="en-US" altLang="zh-TW" dirty="0"/>
              <a:t>Output feedback mode (OFB)</a:t>
            </a:r>
          </a:p>
          <a:p>
            <a:pPr lvl="1"/>
            <a:r>
              <a:rPr lang="en-US" altLang="zh-TW" dirty="0"/>
              <a:t>Cipher feedback mode (CFB)</a:t>
            </a:r>
          </a:p>
          <a:p>
            <a:pPr lvl="1"/>
            <a:r>
              <a:rPr lang="en-US" altLang="en-US" dirty="0">
                <a:ea typeface="PMingLiU" pitchFamily="18" charset="-120"/>
              </a:rPr>
              <a:t>Counter mode (CTR)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terms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block cipher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block of plaintext is treated as a whole &amp; used to produce a ciphertext block of equal length </a:t>
            </a:r>
          </a:p>
          <a:p>
            <a:pPr lvl="1"/>
            <a:r>
              <a:rPr lang="en-US" altLang="en-US"/>
              <a:t>typical size:  64 bits</a:t>
            </a:r>
          </a:p>
          <a:p>
            <a:pPr lvl="1"/>
            <a:r>
              <a:rPr lang="en-US" altLang="en-US"/>
              <a:t>most modern ciphers are block ciphers</a:t>
            </a:r>
          </a:p>
          <a:p>
            <a:r>
              <a:rPr lang="en-US" altLang="en-US" b="1"/>
              <a:t>stream cipher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digital data is encrypted one bit (or one unit) at a time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52500" y="5867400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both cases, plaintext is transformed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8335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Cipher Block Chaining (CBC) </a:t>
            </a:r>
            <a:endParaRPr lang="en-US" alt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2450" y="1644650"/>
          <a:ext cx="8083550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822480" imgH="2133360" progId="Equation.DSMT4">
                  <p:embed/>
                </p:oleObj>
              </mc:Choice>
              <mc:Fallback>
                <p:oleObj name="Equation" r:id="rId3" imgW="3822480" imgH="213336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644650"/>
                        <a:ext cx="8083550" cy="451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66297F-AD85-43CC-BAAB-A406F53D4E9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6"/>
          <p:cNvSpPr txBox="1">
            <a:spLocks noChangeArrowheads="1"/>
          </p:cNvSpPr>
          <p:nvPr/>
        </p:nvSpPr>
        <p:spPr bwMode="auto">
          <a:xfrm>
            <a:off x="914400" y="457200"/>
            <a:ext cx="7650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4400">
                <a:solidFill>
                  <a:srgbClr val="1F497D"/>
                </a:solidFill>
              </a:rPr>
              <a:t>Cipher Block Chaining (CBC) 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DD7F63-CF05-4E42-9E02-0AC81E8272F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98658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6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Remarks on CBC</a:t>
            </a:r>
            <a:endParaRPr lang="en-US" altLang="en-US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 sz="800" smtClean="0"/>
          </a:p>
          <a:p>
            <a:pPr eaLnBrk="1" hangingPunct="1"/>
            <a:r>
              <a:rPr lang="en-AU" altLang="en-US" sz="2700" smtClean="0"/>
              <a:t>The encryption of a block depends on the current and </a:t>
            </a:r>
            <a:r>
              <a:rPr lang="en-AU" altLang="en-US" sz="2700" b="1" smtClean="0"/>
              <a:t>all</a:t>
            </a:r>
            <a:r>
              <a:rPr lang="en-AU" altLang="en-US" sz="2700" smtClean="0"/>
              <a:t> blocks before it.</a:t>
            </a:r>
          </a:p>
          <a:p>
            <a:pPr eaLnBrk="1" hangingPunct="1"/>
            <a:endParaRPr lang="en-AU" altLang="en-US" sz="800" smtClean="0"/>
          </a:p>
          <a:p>
            <a:pPr eaLnBrk="1" hangingPunct="1"/>
            <a:r>
              <a:rPr lang="en-AU" altLang="en-US" sz="2700" smtClean="0"/>
              <a:t>So, repeated plaintext blocks are encrypted differently.</a:t>
            </a:r>
          </a:p>
          <a:p>
            <a:pPr eaLnBrk="1" hangingPunct="1"/>
            <a:endParaRPr lang="en-AU" altLang="en-US" sz="800" smtClean="0"/>
          </a:p>
          <a:p>
            <a:pPr eaLnBrk="1" hangingPunct="1"/>
            <a:r>
              <a:rPr lang="en-AU" altLang="en-US" sz="2700" smtClean="0"/>
              <a:t>Initialization Vector (IV)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400" smtClean="0"/>
              <a:t>Must be known to both the sender &amp; receiver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sz="2400" smtClean="0"/>
              <a:t>Typically,  IV is either a fixed value or is sent encrypted in ECB mode before the rest of ciphertext.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 smtClean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B9BF9C-BF66-49EF-A74F-37084CFCB22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Basis of modern ciphers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altLang="en-US"/>
              <a:t>Claude Shannon (‘45) - information theory</a:t>
            </a:r>
          </a:p>
          <a:p>
            <a:r>
              <a:rPr lang="en-US" altLang="en-US" b="1"/>
              <a:t>product cipher</a:t>
            </a:r>
            <a:endParaRPr lang="en-US" altLang="en-US"/>
          </a:p>
          <a:p>
            <a:pPr lvl="1"/>
            <a:r>
              <a:rPr lang="en-US" altLang="en-US"/>
              <a:t>perform two or more ciphers in sequence so that result (product) is cryptographically stronger than any component cipher</a:t>
            </a:r>
          </a:p>
          <a:p>
            <a:r>
              <a:rPr lang="en-US" altLang="en-US"/>
              <a:t>alternate </a:t>
            </a:r>
            <a:r>
              <a:rPr lang="en-US" altLang="en-US" b="1"/>
              <a:t>confusion</a:t>
            </a:r>
            <a:r>
              <a:rPr lang="en-US" altLang="en-US"/>
              <a:t> &amp; </a:t>
            </a:r>
            <a:r>
              <a:rPr lang="en-US" altLang="en-US" b="1"/>
              <a:t>diffusion</a:t>
            </a:r>
          </a:p>
          <a:p>
            <a:r>
              <a:rPr lang="en-US" altLang="en-US"/>
              <a:t>virtually all significant symmetric block ciphers currently in use are of this type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0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strategy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4171950"/>
          </a:xfrm>
        </p:spPr>
        <p:txBody>
          <a:bodyPr/>
          <a:lstStyle/>
          <a:p>
            <a:r>
              <a:rPr lang="en-US" altLang="en-US"/>
              <a:t>thwart cryptanalysis that is based on statistical analysis</a:t>
            </a:r>
          </a:p>
          <a:p>
            <a:r>
              <a:rPr lang="en-US" altLang="en-US"/>
              <a:t>hacker has some knowledge of statistical characteristic of plaintext</a:t>
            </a:r>
          </a:p>
          <a:p>
            <a:r>
              <a:rPr lang="en-US" altLang="en-US"/>
              <a:t>if statistics are reflected in ciphertext, then analyst may be able to deduce encryption key, or part of it</a:t>
            </a:r>
          </a:p>
          <a:p>
            <a:r>
              <a:rPr lang="en-US" altLang="en-US"/>
              <a:t>in Shannon’s </a:t>
            </a:r>
            <a:r>
              <a:rPr lang="en-US" altLang="en-US">
                <a:solidFill>
                  <a:schemeClr val="accent1"/>
                </a:solidFill>
              </a:rPr>
              <a:t>ideal</a:t>
            </a:r>
            <a:r>
              <a:rPr lang="en-US" altLang="en-US"/>
              <a:t> cipher, statistics of ciphertext are </a:t>
            </a:r>
            <a:r>
              <a:rPr lang="en-US" altLang="en-US">
                <a:solidFill>
                  <a:schemeClr val="accent1"/>
                </a:solidFill>
              </a:rPr>
              <a:t>independent</a:t>
            </a:r>
            <a:r>
              <a:rPr lang="en-US" altLang="en-US"/>
              <a:t> of plaintext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7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Shannon’s building blocks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78800" cy="4171950"/>
          </a:xfrm>
        </p:spPr>
        <p:txBody>
          <a:bodyPr/>
          <a:lstStyle/>
          <a:p>
            <a:r>
              <a:rPr lang="en-US" altLang="en-US" b="1" dirty="0"/>
              <a:t>confusion</a:t>
            </a:r>
            <a:endParaRPr lang="en-US" altLang="en-US" dirty="0"/>
          </a:p>
          <a:p>
            <a:pPr lvl="1"/>
            <a:r>
              <a:rPr lang="en-US" altLang="en-US" dirty="0"/>
              <a:t>make relation between statistics of </a:t>
            </a:r>
            <a:r>
              <a:rPr lang="en-US" altLang="en-US" dirty="0" err="1"/>
              <a:t>ciphertext</a:t>
            </a:r>
            <a:r>
              <a:rPr lang="en-US" altLang="en-US" dirty="0"/>
              <a:t> and the value of the encryption key as complex as </a:t>
            </a:r>
            <a:r>
              <a:rPr lang="en-US" altLang="en-US" dirty="0" smtClean="0"/>
              <a:t>possible</a:t>
            </a:r>
          </a:p>
          <a:p>
            <a:pPr lvl="1"/>
            <a:r>
              <a:rPr lang="en-US" altLang="en-US" dirty="0"/>
              <a:t>S-Boxes -- </a:t>
            </a:r>
            <a:r>
              <a:rPr lang="en-US" altLang="en-US" i="1" dirty="0"/>
              <a:t>substitution</a:t>
            </a:r>
          </a:p>
          <a:p>
            <a:pPr lvl="2"/>
            <a:r>
              <a:rPr lang="en-US" altLang="en-US" dirty="0"/>
              <a:t>providing confusion of input bits </a:t>
            </a:r>
          </a:p>
          <a:p>
            <a:r>
              <a:rPr lang="en-US" altLang="en-US" b="1" dirty="0"/>
              <a:t>diffusion</a:t>
            </a:r>
          </a:p>
          <a:p>
            <a:pPr lvl="1"/>
            <a:r>
              <a:rPr lang="en-US" altLang="en-US" dirty="0"/>
              <a:t>diffuse statistical property of plaintext digit across a range of </a:t>
            </a:r>
            <a:r>
              <a:rPr lang="en-US" altLang="en-US" dirty="0" err="1"/>
              <a:t>ciphertext</a:t>
            </a:r>
            <a:r>
              <a:rPr lang="en-US" altLang="en-US" dirty="0"/>
              <a:t> digits</a:t>
            </a:r>
          </a:p>
          <a:p>
            <a:pPr lvl="1"/>
            <a:r>
              <a:rPr lang="en-US" altLang="en-US" dirty="0"/>
              <a:t>i.e. each plaintext digits affects value of many </a:t>
            </a:r>
            <a:r>
              <a:rPr lang="en-US" altLang="en-US" dirty="0" err="1"/>
              <a:t>ciphertext</a:t>
            </a:r>
            <a:r>
              <a:rPr lang="en-US" altLang="en-US" dirty="0"/>
              <a:t> </a:t>
            </a:r>
            <a:r>
              <a:rPr lang="en-US" altLang="en-US" dirty="0" smtClean="0"/>
              <a:t>digits</a:t>
            </a:r>
          </a:p>
          <a:p>
            <a:pPr lvl="1"/>
            <a:r>
              <a:rPr lang="en-US" altLang="en-US" dirty="0"/>
              <a:t>P-Boxes -- </a:t>
            </a:r>
            <a:r>
              <a:rPr lang="en-US" altLang="en-US" i="1" dirty="0"/>
              <a:t>permutation</a:t>
            </a:r>
          </a:p>
          <a:p>
            <a:pPr lvl="2"/>
            <a:r>
              <a:rPr lang="en-US" altLang="en-US" dirty="0"/>
              <a:t>providing diffusion across S-box </a:t>
            </a:r>
            <a:r>
              <a:rPr lang="en-US" altLang="en-US" dirty="0" smtClean="0"/>
              <a:t>inputs</a:t>
            </a:r>
          </a:p>
          <a:p>
            <a:r>
              <a:rPr lang="en-US" altLang="en-US" dirty="0"/>
              <a:t>n rounds of S-P boxes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94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S-box (substitution)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905000" y="1905000"/>
            <a:ext cx="16764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354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2</a:t>
            </a:r>
          </a:p>
          <a:p>
            <a:r>
              <a:rPr lang="en-US" altLang="en-US"/>
              <a:t>3</a:t>
            </a:r>
          </a:p>
          <a:p>
            <a:r>
              <a:rPr lang="en-US" altLang="en-US"/>
              <a:t>4</a:t>
            </a:r>
          </a:p>
          <a:p>
            <a:r>
              <a:rPr lang="en-US" altLang="en-US"/>
              <a:t>5</a:t>
            </a:r>
          </a:p>
          <a:p>
            <a:r>
              <a:rPr lang="en-US" altLang="en-US"/>
              <a:t>6</a:t>
            </a:r>
          </a:p>
          <a:p>
            <a:r>
              <a:rPr lang="en-US" altLang="en-US"/>
              <a:t>7</a:t>
            </a:r>
          </a:p>
          <a:p>
            <a:endParaRPr lang="en-US" alt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219200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219200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219200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04800" y="1600200"/>
            <a:ext cx="735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3 bit</a:t>
            </a:r>
          </a:p>
          <a:p>
            <a:r>
              <a:rPr lang="en-US" altLang="en-US" sz="2000"/>
              <a:t>input</a:t>
            </a:r>
            <a:endParaRPr lang="en-US" alt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838200" y="2514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838200" y="4114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4876800" y="1981200"/>
            <a:ext cx="1600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4860925" y="2020888"/>
            <a:ext cx="354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  <a:p>
            <a:r>
              <a:rPr lang="en-US" altLang="en-US"/>
              <a:t>1</a:t>
            </a:r>
          </a:p>
          <a:p>
            <a:r>
              <a:rPr lang="en-US" altLang="en-US"/>
              <a:t>2</a:t>
            </a:r>
          </a:p>
          <a:p>
            <a:r>
              <a:rPr lang="en-US" altLang="en-US"/>
              <a:t>3</a:t>
            </a:r>
          </a:p>
          <a:p>
            <a:r>
              <a:rPr lang="en-US" altLang="en-US"/>
              <a:t>4</a:t>
            </a:r>
          </a:p>
          <a:p>
            <a:r>
              <a:rPr lang="en-US" altLang="en-US"/>
              <a:t>5</a:t>
            </a:r>
          </a:p>
          <a:p>
            <a:r>
              <a:rPr lang="en-US" altLang="en-US"/>
              <a:t>6</a:t>
            </a:r>
          </a:p>
          <a:p>
            <a:r>
              <a:rPr lang="en-US" altLang="en-US"/>
              <a:t>7</a:t>
            </a:r>
          </a:p>
          <a:p>
            <a:endParaRPr lang="en-US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6553200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6553200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6553200" y="4495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3581400" y="22860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3581400" y="2667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3581400" y="3048000"/>
            <a:ext cx="1295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V="1">
            <a:off x="3581400" y="2667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3581400" y="3810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 flipV="1">
            <a:off x="3581400" y="22860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3581400" y="41148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V="1">
            <a:off x="3581400" y="3352800"/>
            <a:ext cx="1295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7299325" y="24780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1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7375525" y="3240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7375525" y="4230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7185025" y="1600200"/>
            <a:ext cx="104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3 bit</a:t>
            </a:r>
          </a:p>
          <a:p>
            <a:r>
              <a:rPr lang="en-US" altLang="en-US" sz="2000"/>
              <a:t>output</a:t>
            </a:r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990600" y="5410200"/>
            <a:ext cx="657383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Word size of 3 bits =&gt; mapping of 2</a:t>
            </a:r>
            <a:r>
              <a:rPr lang="en-US" altLang="en-US" baseline="30000"/>
              <a:t>3</a:t>
            </a:r>
            <a:r>
              <a:rPr lang="en-US" altLang="en-US"/>
              <a:t> = 8 values</a:t>
            </a:r>
          </a:p>
          <a:p>
            <a:endParaRPr lang="en-US" altLang="en-US" sz="1400"/>
          </a:p>
          <a:p>
            <a:r>
              <a:rPr lang="en-US" altLang="en-US">
                <a:solidFill>
                  <a:schemeClr val="accent1"/>
                </a:solidFill>
              </a:rPr>
              <a:t>Note:  mapping can be reversed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1676400" y="1752600"/>
            <a:ext cx="5105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P-box (permutation)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04800" y="1600200"/>
            <a:ext cx="735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4 bit</a:t>
            </a:r>
          </a:p>
          <a:p>
            <a:r>
              <a:rPr lang="en-US" altLang="en-US" sz="2000"/>
              <a:t>input</a:t>
            </a:r>
            <a:endParaRPr lang="en-US" altLang="en-US"/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3657600" y="3352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36576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3657600" y="2743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295400" y="18288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6096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609600" y="3581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6096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04800" y="2209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04800" y="3352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04800" y="3810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>
            <a:off x="609600" y="2971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304800" y="2743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2971800" y="243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>
            <a:off x="2971800" y="3581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2971800" y="4114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2971800" y="2971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3660775" y="2173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V="1">
            <a:off x="1295400" y="29718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1295400" y="24384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 flipV="1">
            <a:off x="1295400" y="2438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1295400" y="3581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7848600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62" name="Text Box 46"/>
          <p:cNvSpPr txBox="1">
            <a:spLocks noChangeArrowheads="1"/>
          </p:cNvSpPr>
          <p:nvPr/>
        </p:nvSpPr>
        <p:spPr bwMode="auto">
          <a:xfrm>
            <a:off x="7848600" y="3810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7848600" y="2667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5486400" y="1752600"/>
            <a:ext cx="1676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48006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>
            <a:off x="4800600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8" name="Line 52"/>
          <p:cNvSpPr>
            <a:spLocks noChangeShapeType="1"/>
          </p:cNvSpPr>
          <p:nvPr/>
        </p:nvSpPr>
        <p:spPr bwMode="auto">
          <a:xfrm>
            <a:off x="4800600" y="4038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9" name="Text Box 53"/>
          <p:cNvSpPr txBox="1">
            <a:spLocks noChangeArrowheads="1"/>
          </p:cNvSpPr>
          <p:nvPr/>
        </p:nvSpPr>
        <p:spPr bwMode="auto">
          <a:xfrm>
            <a:off x="44958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70" name="Text Box 54"/>
          <p:cNvSpPr txBox="1">
            <a:spLocks noChangeArrowheads="1"/>
          </p:cNvSpPr>
          <p:nvPr/>
        </p:nvSpPr>
        <p:spPr bwMode="auto">
          <a:xfrm>
            <a:off x="4495800" y="3276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4495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>
            <a:off x="48006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3" name="Text Box 57"/>
          <p:cNvSpPr txBox="1">
            <a:spLocks noChangeArrowheads="1"/>
          </p:cNvSpPr>
          <p:nvPr/>
        </p:nvSpPr>
        <p:spPr bwMode="auto">
          <a:xfrm>
            <a:off x="4495800" y="2667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7162800" y="236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7162800" y="3505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7162800" y="4038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7162800" y="2895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7851775" y="20970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 flipV="1">
            <a:off x="5486400" y="28956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0" name="Line 64"/>
          <p:cNvSpPr>
            <a:spLocks noChangeShapeType="1"/>
          </p:cNvSpPr>
          <p:nvPr/>
        </p:nvSpPr>
        <p:spPr bwMode="auto">
          <a:xfrm>
            <a:off x="5486400" y="2362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3" name="Text Box 67"/>
          <p:cNvSpPr txBox="1">
            <a:spLocks noChangeArrowheads="1"/>
          </p:cNvSpPr>
          <p:nvPr/>
        </p:nvSpPr>
        <p:spPr bwMode="auto">
          <a:xfrm>
            <a:off x="1219200" y="5638800"/>
            <a:ext cx="3582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1            </a:t>
            </a:r>
          </a:p>
          <a:p>
            <a:r>
              <a:rPr lang="en-US" altLang="en-US"/>
              <a:t>               </a:t>
            </a:r>
            <a:r>
              <a:rPr lang="en-US" altLang="en-US">
                <a:solidFill>
                  <a:schemeClr val="accent1"/>
                </a:solidFill>
              </a:rPr>
              <a:t>Note: reversible</a:t>
            </a:r>
          </a:p>
        </p:txBody>
      </p:sp>
      <p:sp>
        <p:nvSpPr>
          <p:cNvPr id="86084" name="Text Box 68"/>
          <p:cNvSpPr txBox="1">
            <a:spLocks noChangeArrowheads="1"/>
          </p:cNvSpPr>
          <p:nvPr/>
        </p:nvSpPr>
        <p:spPr bwMode="auto">
          <a:xfrm>
            <a:off x="5089525" y="5602288"/>
            <a:ext cx="3167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 2 - swap two</a:t>
            </a:r>
          </a:p>
          <a:p>
            <a:r>
              <a:rPr lang="en-US" altLang="en-US"/>
              <a:t>halves of input</a:t>
            </a:r>
          </a:p>
        </p:txBody>
      </p:sp>
      <p:sp>
        <p:nvSpPr>
          <p:cNvPr id="86085" name="Line 69"/>
          <p:cNvSpPr>
            <a:spLocks noChangeShapeType="1"/>
          </p:cNvSpPr>
          <p:nvPr/>
        </p:nvSpPr>
        <p:spPr bwMode="auto">
          <a:xfrm>
            <a:off x="5486400" y="28956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86" name="Line 70"/>
          <p:cNvSpPr>
            <a:spLocks noChangeShapeType="1"/>
          </p:cNvSpPr>
          <p:nvPr/>
        </p:nvSpPr>
        <p:spPr bwMode="auto">
          <a:xfrm flipV="1">
            <a:off x="5486400" y="2362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S-P networks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171950"/>
          </a:xfrm>
        </p:spPr>
        <p:txBody>
          <a:bodyPr/>
          <a:lstStyle/>
          <a:p>
            <a:r>
              <a:rPr lang="en-US" altLang="en-US"/>
              <a:t>alternate S and P boxes</a:t>
            </a:r>
          </a:p>
          <a:p>
            <a:r>
              <a:rPr lang="en-US" altLang="en-US"/>
              <a:t>BUT, in practice we must decrypt as well as encrypt</a:t>
            </a:r>
          </a:p>
          <a:p>
            <a:r>
              <a:rPr lang="en-US" altLang="en-US"/>
              <a:t>so define the sequence of boxes so that precisely the same system will decrypt as well as encrypt</a:t>
            </a:r>
          </a:p>
          <a:p>
            <a:r>
              <a:rPr lang="en-US" altLang="en-US"/>
              <a:t>just run it backwards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Feistel cipher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78800" cy="4171950"/>
          </a:xfrm>
        </p:spPr>
        <p:txBody>
          <a:bodyPr/>
          <a:lstStyle/>
          <a:p>
            <a:r>
              <a:rPr lang="en-US" altLang="en-US"/>
              <a:t>input plaintext of 2w bits </a:t>
            </a:r>
          </a:p>
          <a:p>
            <a:r>
              <a:rPr lang="en-US" altLang="en-US"/>
              <a:t>key K = </a:t>
            </a:r>
            <a:r>
              <a:rPr lang="en-US" altLang="en-US" i="1"/>
              <a:t>n</a:t>
            </a:r>
            <a:r>
              <a:rPr lang="en-US" altLang="en-US"/>
              <a:t> sub-keys: K</a:t>
            </a:r>
            <a:r>
              <a:rPr lang="en-US" altLang="en-US" baseline="-25000"/>
              <a:t>1</a:t>
            </a:r>
            <a:r>
              <a:rPr lang="en-US" altLang="en-US"/>
              <a:t>, K</a:t>
            </a:r>
            <a:r>
              <a:rPr lang="en-US" altLang="en-US" baseline="-25000"/>
              <a:t>2</a:t>
            </a:r>
            <a:r>
              <a:rPr lang="en-US" altLang="en-US"/>
              <a:t>, …, K</a:t>
            </a:r>
            <a:r>
              <a:rPr lang="en-US" altLang="en-US" baseline="-25000"/>
              <a:t>n</a:t>
            </a:r>
            <a:endParaRPr lang="en-US" altLang="en-US"/>
          </a:p>
          <a:p>
            <a:r>
              <a:rPr lang="en-US" altLang="en-US"/>
              <a:t>sequence of </a:t>
            </a:r>
            <a:r>
              <a:rPr lang="en-US" altLang="en-US" i="1"/>
              <a:t>n</a:t>
            </a:r>
            <a:r>
              <a:rPr lang="en-US" altLang="en-US"/>
              <a:t> “rounds” each using K</a:t>
            </a:r>
            <a:r>
              <a:rPr lang="en-US" altLang="en-US" baseline="-25000"/>
              <a:t>i</a:t>
            </a:r>
            <a:endParaRPr lang="en-US" altLang="en-US"/>
          </a:p>
          <a:p>
            <a:pPr lvl="1"/>
            <a:r>
              <a:rPr lang="en-US" altLang="en-US"/>
              <a:t>substitution followed by a permutation</a:t>
            </a:r>
          </a:p>
          <a:p>
            <a:r>
              <a:rPr lang="en-US" altLang="en-US"/>
              <a:t>apply function F(K</a:t>
            </a:r>
            <a:r>
              <a:rPr lang="en-US" altLang="en-US" baseline="-25000"/>
              <a:t>i</a:t>
            </a:r>
            <a:r>
              <a:rPr lang="en-US" altLang="en-US"/>
              <a:t>) to right half of data, then exclusive-OR it to left half of data</a:t>
            </a:r>
          </a:p>
          <a:p>
            <a:r>
              <a:rPr lang="en-US" altLang="en-US"/>
              <a:t>permutation: interchange two result halves of data</a:t>
            </a:r>
          </a:p>
          <a:p>
            <a:endParaRPr lang="en-US" altLang="en-US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066800" y="5718175"/>
            <a:ext cx="706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accent1"/>
                </a:solidFill>
              </a:rPr>
              <a:t>DES is essentially a Feistel cipher</a:t>
            </a:r>
          </a:p>
        </p:txBody>
      </p:sp>
    </p:spTree>
    <p:extLst>
      <p:ext uri="{BB962C8B-B14F-4D97-AF65-F5344CB8AC3E}">
        <p14:creationId xmlns:p14="http://schemas.microsoft.com/office/powerpoint/2010/main" val="35804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1138</Words>
  <Application>Microsoft Office PowerPoint</Application>
  <PresentationFormat>On-screen Show (4:3)</PresentationFormat>
  <Paragraphs>262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PMingLiU</vt:lpstr>
      <vt:lpstr>PMingLiU</vt:lpstr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Equation</vt:lpstr>
      <vt:lpstr>Security</vt:lpstr>
      <vt:lpstr>A few terms</vt:lpstr>
      <vt:lpstr>Basis of modern ciphers</vt:lpstr>
      <vt:lpstr>Shannon’s strategy</vt:lpstr>
      <vt:lpstr>Shannon’s building blocks</vt:lpstr>
      <vt:lpstr>S-box (substitution)</vt:lpstr>
      <vt:lpstr>P-box (permutation)</vt:lpstr>
      <vt:lpstr>S-P networks</vt:lpstr>
      <vt:lpstr>Feistel cipher</vt:lpstr>
      <vt:lpstr>PowerPoint Presentation</vt:lpstr>
      <vt:lpstr>Feistel cipher</vt:lpstr>
      <vt:lpstr>Feistel cipher dependencies</vt:lpstr>
      <vt:lpstr>Feistel decryption</vt:lpstr>
      <vt:lpstr>DES Characteristics</vt:lpstr>
      <vt:lpstr>PowerPoint Presentation</vt:lpstr>
      <vt:lpstr>DES cipher</vt:lpstr>
      <vt:lpstr>PowerPoint Presentation</vt:lpstr>
      <vt:lpstr>Cryptanalysis of DES</vt:lpstr>
      <vt:lpstr>Problem</vt:lpstr>
      <vt:lpstr>Cipher Block Chaining (CBC) </vt:lpstr>
      <vt:lpstr>PowerPoint Presentation</vt:lpstr>
      <vt:lpstr>Remarks on CBC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Lect. 1</dc:title>
  <dc:subject>Introduction</dc:subject>
  <dc:creator>Richard Brooks</dc:creator>
  <cp:keywords/>
  <dc:description/>
  <cp:lastModifiedBy>Richard Brooks</cp:lastModifiedBy>
  <cp:revision>53</cp:revision>
  <cp:lastPrinted>2005-09-02T04:15:44Z</cp:lastPrinted>
  <dcterms:created xsi:type="dcterms:W3CDTF">2013-02-03T22:09:25Z</dcterms:created>
  <dcterms:modified xsi:type="dcterms:W3CDTF">2018-10-09T09:37:56Z</dcterms:modified>
  <cp:category/>
</cp:coreProperties>
</file>