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599" r:id="rId2"/>
    <p:sldId id="603" r:id="rId3"/>
    <p:sldId id="604" r:id="rId4"/>
    <p:sldId id="605" r:id="rId5"/>
    <p:sldId id="606" r:id="rId6"/>
    <p:sldId id="607" r:id="rId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0099CC"/>
    <a:srgbClr val="CC0000"/>
    <a:srgbClr val="000099"/>
    <a:srgbClr val="FF0000"/>
    <a:srgbClr val="FFFF00"/>
    <a:srgbClr val="DDDDDD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20" autoAdjust="0"/>
  </p:normalViewPr>
  <p:slideViewPr>
    <p:cSldViewPr snapToGrid="0">
      <p:cViewPr varScale="1">
        <p:scale>
          <a:sx n="64" d="100"/>
          <a:sy n="64" d="100"/>
        </p:scale>
        <p:origin x="86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omic Sans MS" pitchFamily="6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7B212A4E-37D7-4ADC-A1F9-FE53E5696D55}" type="datetimeFigureOut">
              <a:rPr lang="en-US" altLang="en-US"/>
              <a:pPr/>
              <a:t>11/5/2018</a:t>
            </a:fld>
            <a:endParaRPr lang="en-US" alt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omic Sans MS" pitchFamily="6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7D13515-CF86-4DC9-8B25-2853642EF99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4F2B2A11-FE5F-4C3A-9457-7CE59E4AA71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09055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418745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041412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213889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824107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002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005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86263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3400" y="40005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879367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60756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76851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275949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u="none">
                <a:latin typeface="Gill Sans M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4199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222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772711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070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48546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22117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477000"/>
            <a:ext cx="386238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anose="05000000000000000000" pitchFamily="2" charset="2"/>
        <a:buChar char="v"/>
        <a:defRPr sz="2800">
          <a:solidFill>
            <a:schemeClr val="tx1"/>
          </a:solidFill>
          <a:latin typeface="Gill Sans MT" pitchFamily="34" charset="0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Gill Sans MT" pitchFamily="34" charset="0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Line 3"/>
          <p:cNvSpPr>
            <a:spLocks noChangeShapeType="1"/>
          </p:cNvSpPr>
          <p:nvPr/>
        </p:nvSpPr>
        <p:spPr bwMode="auto">
          <a:xfrm>
            <a:off x="4203700" y="1725613"/>
            <a:ext cx="3230563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3" name="Line 36"/>
          <p:cNvSpPr>
            <a:spLocks noChangeShapeType="1"/>
          </p:cNvSpPr>
          <p:nvPr/>
        </p:nvSpPr>
        <p:spPr bwMode="auto">
          <a:xfrm flipH="1">
            <a:off x="1689100" y="1649413"/>
            <a:ext cx="457200" cy="246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4" name="Line 37"/>
          <p:cNvSpPr>
            <a:spLocks noChangeShapeType="1"/>
          </p:cNvSpPr>
          <p:nvPr/>
        </p:nvSpPr>
        <p:spPr bwMode="auto">
          <a:xfrm>
            <a:off x="3898900" y="1954213"/>
            <a:ext cx="1066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5" name="Line 48"/>
          <p:cNvSpPr>
            <a:spLocks noChangeShapeType="1"/>
          </p:cNvSpPr>
          <p:nvPr/>
        </p:nvSpPr>
        <p:spPr bwMode="auto">
          <a:xfrm flipV="1">
            <a:off x="850900" y="4443413"/>
            <a:ext cx="665163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6" name="Line 49"/>
          <p:cNvSpPr>
            <a:spLocks noChangeShapeType="1"/>
          </p:cNvSpPr>
          <p:nvPr/>
        </p:nvSpPr>
        <p:spPr bwMode="auto">
          <a:xfrm flipH="1" flipV="1">
            <a:off x="1689100" y="4529138"/>
            <a:ext cx="76200" cy="115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7" name="Line 51"/>
          <p:cNvSpPr>
            <a:spLocks noChangeShapeType="1"/>
          </p:cNvSpPr>
          <p:nvPr/>
        </p:nvSpPr>
        <p:spPr bwMode="auto">
          <a:xfrm>
            <a:off x="1914525" y="4389438"/>
            <a:ext cx="765175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8" name="Line 62"/>
          <p:cNvSpPr>
            <a:spLocks noChangeShapeType="1"/>
          </p:cNvSpPr>
          <p:nvPr/>
        </p:nvSpPr>
        <p:spPr bwMode="auto">
          <a:xfrm>
            <a:off x="4965700" y="4164013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9" name="Line 63"/>
          <p:cNvSpPr>
            <a:spLocks noChangeShapeType="1"/>
          </p:cNvSpPr>
          <p:nvPr/>
        </p:nvSpPr>
        <p:spPr bwMode="auto">
          <a:xfrm>
            <a:off x="5270500" y="4087813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890" name="Group 64"/>
          <p:cNvGrpSpPr>
            <a:grpSpLocks/>
          </p:cNvGrpSpPr>
          <p:nvPr/>
        </p:nvGrpSpPr>
        <p:grpSpPr bwMode="auto">
          <a:xfrm rot="614183">
            <a:off x="5129213" y="1579563"/>
            <a:ext cx="1828800" cy="425450"/>
            <a:chOff x="3792" y="1056"/>
            <a:chExt cx="1152" cy="192"/>
          </a:xfrm>
        </p:grpSpPr>
        <p:sp>
          <p:nvSpPr>
            <p:cNvPr id="123011" name="Rectangle 65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IP</a:t>
              </a:r>
            </a:p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header</a:t>
              </a:r>
            </a:p>
          </p:txBody>
        </p:sp>
        <p:sp>
          <p:nvSpPr>
            <p:cNvPr id="123012" name="Rectangle 66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IPsec</a:t>
              </a:r>
            </a:p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header</a:t>
              </a:r>
            </a:p>
          </p:txBody>
        </p:sp>
        <p:sp>
          <p:nvSpPr>
            <p:cNvPr id="123013" name="Rectangle 67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Secure</a:t>
              </a:r>
            </a:p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payload</a:t>
              </a:r>
            </a:p>
          </p:txBody>
        </p:sp>
      </p:grpSp>
      <p:grpSp>
        <p:nvGrpSpPr>
          <p:cNvPr id="122891" name="Group 68"/>
          <p:cNvGrpSpPr>
            <a:grpSpLocks/>
          </p:cNvGrpSpPr>
          <p:nvPr/>
        </p:nvGrpSpPr>
        <p:grpSpPr bwMode="auto">
          <a:xfrm rot="-4660239">
            <a:off x="691357" y="2837656"/>
            <a:ext cx="1828800" cy="385763"/>
            <a:chOff x="3792" y="1056"/>
            <a:chExt cx="1152" cy="192"/>
          </a:xfrm>
        </p:grpSpPr>
        <p:sp>
          <p:nvSpPr>
            <p:cNvPr id="123008" name="Rectangle 69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IP</a:t>
              </a:r>
            </a:p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header</a:t>
              </a:r>
            </a:p>
          </p:txBody>
        </p:sp>
        <p:sp>
          <p:nvSpPr>
            <p:cNvPr id="123009" name="Rectangle 70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IPsec</a:t>
              </a:r>
            </a:p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header</a:t>
              </a:r>
            </a:p>
          </p:txBody>
        </p:sp>
        <p:sp>
          <p:nvSpPr>
            <p:cNvPr id="123010" name="Rectangle 71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Secure</a:t>
              </a:r>
            </a:p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payload</a:t>
              </a:r>
            </a:p>
          </p:txBody>
        </p:sp>
      </p:grpSp>
      <p:grpSp>
        <p:nvGrpSpPr>
          <p:cNvPr id="122892" name="Group 72"/>
          <p:cNvGrpSpPr>
            <a:grpSpLocks/>
          </p:cNvGrpSpPr>
          <p:nvPr/>
        </p:nvGrpSpPr>
        <p:grpSpPr bwMode="auto">
          <a:xfrm rot="3745751">
            <a:off x="3876675" y="2844800"/>
            <a:ext cx="1828800" cy="406400"/>
            <a:chOff x="3792" y="1056"/>
            <a:chExt cx="1152" cy="192"/>
          </a:xfrm>
        </p:grpSpPr>
        <p:sp>
          <p:nvSpPr>
            <p:cNvPr id="123005" name="Rectangle 73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IP</a:t>
              </a:r>
            </a:p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header</a:t>
              </a:r>
            </a:p>
          </p:txBody>
        </p:sp>
        <p:sp>
          <p:nvSpPr>
            <p:cNvPr id="123006" name="Rectangle 74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IPsec</a:t>
              </a:r>
            </a:p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header</a:t>
              </a:r>
            </a:p>
          </p:txBody>
        </p:sp>
        <p:sp>
          <p:nvSpPr>
            <p:cNvPr id="123007" name="Rectangle 75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Secure</a:t>
              </a:r>
            </a:p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payload</a:t>
              </a:r>
            </a:p>
          </p:txBody>
        </p:sp>
      </p:grpSp>
      <p:grpSp>
        <p:nvGrpSpPr>
          <p:cNvPr id="122893" name="Group 76"/>
          <p:cNvGrpSpPr>
            <a:grpSpLocks/>
          </p:cNvGrpSpPr>
          <p:nvPr/>
        </p:nvGrpSpPr>
        <p:grpSpPr bwMode="auto">
          <a:xfrm rot="-3587012">
            <a:off x="252413" y="4467225"/>
            <a:ext cx="1295400" cy="361950"/>
            <a:chOff x="4320" y="1728"/>
            <a:chExt cx="816" cy="192"/>
          </a:xfrm>
        </p:grpSpPr>
        <p:sp>
          <p:nvSpPr>
            <p:cNvPr id="123003" name="Rectangle 77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IP</a:t>
              </a:r>
            </a:p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header</a:t>
              </a:r>
            </a:p>
          </p:txBody>
        </p:sp>
        <p:sp>
          <p:nvSpPr>
            <p:cNvPr id="123004" name="Rectangle 78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payload</a:t>
              </a:r>
            </a:p>
          </p:txBody>
        </p:sp>
      </p:grpSp>
      <p:grpSp>
        <p:nvGrpSpPr>
          <p:cNvPr id="122894" name="Group 79"/>
          <p:cNvGrpSpPr>
            <a:grpSpLocks/>
          </p:cNvGrpSpPr>
          <p:nvPr/>
        </p:nvGrpSpPr>
        <p:grpSpPr bwMode="auto">
          <a:xfrm rot="3125522">
            <a:off x="5576888" y="4502150"/>
            <a:ext cx="1295400" cy="406400"/>
            <a:chOff x="4320" y="1728"/>
            <a:chExt cx="816" cy="192"/>
          </a:xfrm>
        </p:grpSpPr>
        <p:sp>
          <p:nvSpPr>
            <p:cNvPr id="123001" name="Rectangle 80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IP</a:t>
              </a:r>
            </a:p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header</a:t>
              </a:r>
            </a:p>
          </p:txBody>
        </p:sp>
        <p:sp>
          <p:nvSpPr>
            <p:cNvPr id="123002" name="Rectangle 81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>
                  <a:latin typeface="Arial" panose="020B0604020202020204" pitchFamily="34" charset="0"/>
                </a:rPr>
                <a:t>payload</a:t>
              </a:r>
            </a:p>
          </p:txBody>
        </p:sp>
      </p:grpSp>
      <p:sp>
        <p:nvSpPr>
          <p:cNvPr id="122895" name="Text Box 82"/>
          <p:cNvSpPr txBox="1">
            <a:spLocks noChangeArrowheads="1"/>
          </p:cNvSpPr>
          <p:nvPr/>
        </p:nvSpPr>
        <p:spPr bwMode="auto">
          <a:xfrm>
            <a:off x="1003300" y="6297613"/>
            <a:ext cx="154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headquarters</a:t>
            </a:r>
          </a:p>
        </p:txBody>
      </p:sp>
      <p:sp>
        <p:nvSpPr>
          <p:cNvPr id="122896" name="Text Box 83"/>
          <p:cNvSpPr txBox="1">
            <a:spLocks noChangeArrowheads="1"/>
          </p:cNvSpPr>
          <p:nvPr/>
        </p:nvSpPr>
        <p:spPr bwMode="auto">
          <a:xfrm>
            <a:off x="5102225" y="6034088"/>
            <a:ext cx="1641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branch office</a:t>
            </a:r>
          </a:p>
        </p:txBody>
      </p:sp>
      <p:sp>
        <p:nvSpPr>
          <p:cNvPr id="122897" name="Text Box 84"/>
          <p:cNvSpPr txBox="1">
            <a:spLocks noChangeArrowheads="1"/>
          </p:cNvSpPr>
          <p:nvPr/>
        </p:nvSpPr>
        <p:spPr bwMode="auto">
          <a:xfrm>
            <a:off x="7177088" y="2601913"/>
            <a:ext cx="1419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salesperson</a:t>
            </a:r>
            <a:b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in hotel</a:t>
            </a:r>
          </a:p>
        </p:txBody>
      </p:sp>
      <p:sp>
        <p:nvSpPr>
          <p:cNvPr id="122898" name="Text Box 104"/>
          <p:cNvSpPr txBox="1">
            <a:spLocks noChangeArrowheads="1"/>
          </p:cNvSpPr>
          <p:nvPr/>
        </p:nvSpPr>
        <p:spPr bwMode="auto">
          <a:xfrm>
            <a:off x="7329488" y="1373188"/>
            <a:ext cx="10572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laptop 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w/ IPsec</a:t>
            </a:r>
          </a:p>
        </p:txBody>
      </p:sp>
      <p:sp>
        <p:nvSpPr>
          <p:cNvPr id="122899" name="Text Box 105"/>
          <p:cNvSpPr txBox="1">
            <a:spLocks noChangeArrowheads="1"/>
          </p:cNvSpPr>
          <p:nvPr/>
        </p:nvSpPr>
        <p:spPr bwMode="auto">
          <a:xfrm>
            <a:off x="1816100" y="3497263"/>
            <a:ext cx="1736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router w/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IPv4 and IPsec</a:t>
            </a:r>
          </a:p>
        </p:txBody>
      </p:sp>
      <p:grpSp>
        <p:nvGrpSpPr>
          <p:cNvPr id="122900" name="Group 542"/>
          <p:cNvGrpSpPr>
            <a:grpSpLocks/>
          </p:cNvGrpSpPr>
          <p:nvPr/>
        </p:nvGrpSpPr>
        <p:grpSpPr bwMode="auto">
          <a:xfrm>
            <a:off x="1236663" y="5454650"/>
            <a:ext cx="762000" cy="779463"/>
            <a:chOff x="-44" y="1473"/>
            <a:chExt cx="981" cy="1105"/>
          </a:xfrm>
        </p:grpSpPr>
        <p:pic>
          <p:nvPicPr>
            <p:cNvPr id="122999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00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2901" name="Group 542"/>
          <p:cNvGrpSpPr>
            <a:grpSpLocks/>
          </p:cNvGrpSpPr>
          <p:nvPr/>
        </p:nvGrpSpPr>
        <p:grpSpPr bwMode="auto">
          <a:xfrm>
            <a:off x="2089150" y="5467350"/>
            <a:ext cx="760413" cy="777875"/>
            <a:chOff x="-44" y="1473"/>
            <a:chExt cx="981" cy="1105"/>
          </a:xfrm>
        </p:grpSpPr>
        <p:pic>
          <p:nvPicPr>
            <p:cNvPr id="12299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2902" name="Group 542"/>
          <p:cNvGrpSpPr>
            <a:grpSpLocks/>
          </p:cNvGrpSpPr>
          <p:nvPr/>
        </p:nvGrpSpPr>
        <p:grpSpPr bwMode="auto">
          <a:xfrm>
            <a:off x="5962650" y="5372100"/>
            <a:ext cx="762000" cy="779463"/>
            <a:chOff x="-44" y="1473"/>
            <a:chExt cx="981" cy="1105"/>
          </a:xfrm>
        </p:grpSpPr>
        <p:pic>
          <p:nvPicPr>
            <p:cNvPr id="12299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2903" name="Group 249"/>
          <p:cNvGrpSpPr>
            <a:grpSpLocks/>
          </p:cNvGrpSpPr>
          <p:nvPr/>
        </p:nvGrpSpPr>
        <p:grpSpPr bwMode="auto">
          <a:xfrm>
            <a:off x="5087938" y="5110163"/>
            <a:ext cx="400050" cy="819150"/>
            <a:chOff x="4140" y="429"/>
            <a:chExt cx="1425" cy="2396"/>
          </a:xfrm>
        </p:grpSpPr>
        <p:sp>
          <p:nvSpPr>
            <p:cNvPr id="122963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01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2965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66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04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2968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130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0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6131" name="AutoShape 25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6106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2970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128" name="AutoShape 260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7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6129" name="AutoShape 26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6108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109" name="Rectangle 263"/>
            <p:cNvSpPr>
              <a:spLocks noChangeArrowheads="1"/>
            </p:cNvSpPr>
            <p:nvPr/>
          </p:nvSpPr>
          <p:spPr bwMode="auto">
            <a:xfrm>
              <a:off x="4230" y="1655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297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126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6127" name="AutoShape 26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22974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2975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124" name="AutoShape 269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6125" name="AutoShape 270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611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2977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78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16" name="Oval 274"/>
            <p:cNvSpPr>
              <a:spLocks noChangeArrowheads="1"/>
            </p:cNvSpPr>
            <p:nvPr/>
          </p:nvSpPr>
          <p:spPr bwMode="auto">
            <a:xfrm>
              <a:off x="5520" y="2611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2980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118" name="AutoShape 276"/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119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9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120" name="Oval 278"/>
            <p:cNvSpPr>
              <a:spLocks noChangeArrowheads="1"/>
            </p:cNvSpPr>
            <p:nvPr/>
          </p:nvSpPr>
          <p:spPr bwMode="auto">
            <a:xfrm>
              <a:off x="4310" y="2384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121" name="Oval 279"/>
            <p:cNvSpPr>
              <a:spLocks noChangeArrowheads="1"/>
            </p:cNvSpPr>
            <p:nvPr/>
          </p:nvSpPr>
          <p:spPr bwMode="auto">
            <a:xfrm>
              <a:off x="4485" y="2384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122" name="Oval 280"/>
            <p:cNvSpPr>
              <a:spLocks noChangeArrowheads="1"/>
            </p:cNvSpPr>
            <p:nvPr/>
          </p:nvSpPr>
          <p:spPr bwMode="auto">
            <a:xfrm>
              <a:off x="4660" y="2379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123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22904" name="Group 249"/>
          <p:cNvGrpSpPr>
            <a:grpSpLocks/>
          </p:cNvGrpSpPr>
          <p:nvPr/>
        </p:nvGrpSpPr>
        <p:grpSpPr bwMode="auto">
          <a:xfrm>
            <a:off x="733425" y="5391150"/>
            <a:ext cx="398463" cy="820738"/>
            <a:chOff x="4140" y="429"/>
            <a:chExt cx="1425" cy="2396"/>
          </a:xfrm>
        </p:grpSpPr>
        <p:sp>
          <p:nvSpPr>
            <p:cNvPr id="122931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69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2933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34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72" name="Rectangle 254"/>
            <p:cNvSpPr>
              <a:spLocks noChangeArrowheads="1"/>
            </p:cNvSpPr>
            <p:nvPr/>
          </p:nvSpPr>
          <p:spPr bwMode="auto">
            <a:xfrm>
              <a:off x="4214" y="693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2936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098" name="AutoShape 25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6099" name="AutoShape 25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694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6074" name="Rectangle 258"/>
            <p:cNvSpPr>
              <a:spLocks noChangeArrowheads="1"/>
            </p:cNvSpPr>
            <p:nvPr/>
          </p:nvSpPr>
          <p:spPr bwMode="auto">
            <a:xfrm>
              <a:off x="4225" y="1018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2938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096" name="AutoShape 260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6097" name="AutoShape 261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6076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77" name="Rectangle 263"/>
            <p:cNvSpPr>
              <a:spLocks noChangeArrowheads="1"/>
            </p:cNvSpPr>
            <p:nvPr/>
          </p:nvSpPr>
          <p:spPr bwMode="auto">
            <a:xfrm>
              <a:off x="4231" y="1657"/>
              <a:ext cx="590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22941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094" name="AutoShape 265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6095" name="AutoShape 266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8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122942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2943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092" name="AutoShape 269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86093" name="AutoShape 270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sp>
          <p:nvSpPr>
            <p:cNvPr id="86081" name="Rectangle 271"/>
            <p:cNvSpPr>
              <a:spLocks noChangeArrowheads="1"/>
            </p:cNvSpPr>
            <p:nvPr/>
          </p:nvSpPr>
          <p:spPr bwMode="auto">
            <a:xfrm>
              <a:off x="5253" y="429"/>
              <a:ext cx="6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2945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46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84" name="Oval 274"/>
            <p:cNvSpPr>
              <a:spLocks noChangeArrowheads="1"/>
            </p:cNvSpPr>
            <p:nvPr/>
          </p:nvSpPr>
          <p:spPr bwMode="auto">
            <a:xfrm>
              <a:off x="5520" y="2612"/>
              <a:ext cx="45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2948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86" name="AutoShape 276"/>
            <p:cNvSpPr>
              <a:spLocks noChangeArrowheads="1"/>
            </p:cNvSpPr>
            <p:nvPr/>
          </p:nvSpPr>
          <p:spPr bwMode="auto">
            <a:xfrm>
              <a:off x="4140" y="2677"/>
              <a:ext cx="1198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87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88" name="Oval 278"/>
            <p:cNvSpPr>
              <a:spLocks noChangeArrowheads="1"/>
            </p:cNvSpPr>
            <p:nvPr/>
          </p:nvSpPr>
          <p:spPr bwMode="auto">
            <a:xfrm>
              <a:off x="4310" y="2385"/>
              <a:ext cx="15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89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59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90" name="Oval 280"/>
            <p:cNvSpPr>
              <a:spLocks noChangeArrowheads="1"/>
            </p:cNvSpPr>
            <p:nvPr/>
          </p:nvSpPr>
          <p:spPr bwMode="auto">
            <a:xfrm>
              <a:off x="4662" y="2380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91" name="Rectangle 281"/>
            <p:cNvSpPr>
              <a:spLocks noChangeArrowheads="1"/>
            </p:cNvSpPr>
            <p:nvPr/>
          </p:nvSpPr>
          <p:spPr bwMode="auto">
            <a:xfrm>
              <a:off x="5060" y="1833"/>
              <a:ext cx="85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22905" name="Group 332"/>
          <p:cNvGrpSpPr>
            <a:grpSpLocks/>
          </p:cNvGrpSpPr>
          <p:nvPr/>
        </p:nvGrpSpPr>
        <p:grpSpPr bwMode="auto">
          <a:xfrm>
            <a:off x="1366838" y="4092575"/>
            <a:ext cx="1146175" cy="473075"/>
            <a:chOff x="2356" y="1300"/>
            <a:chExt cx="555" cy="194"/>
          </a:xfrm>
        </p:grpSpPr>
        <p:sp>
          <p:nvSpPr>
            <p:cNvPr id="12292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292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292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2292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3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6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65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122906" name="Group 332"/>
          <p:cNvGrpSpPr>
            <a:grpSpLocks/>
          </p:cNvGrpSpPr>
          <p:nvPr/>
        </p:nvGrpSpPr>
        <p:grpSpPr bwMode="auto">
          <a:xfrm>
            <a:off x="4251325" y="3954463"/>
            <a:ext cx="1146175" cy="473075"/>
            <a:chOff x="2356" y="1300"/>
            <a:chExt cx="555" cy="194"/>
          </a:xfrm>
        </p:grpSpPr>
        <p:sp>
          <p:nvSpPr>
            <p:cNvPr id="12291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291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291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2291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2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5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57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22907" name="Text Box 105"/>
          <p:cNvSpPr txBox="1">
            <a:spLocks noChangeArrowheads="1"/>
          </p:cNvSpPr>
          <p:nvPr/>
        </p:nvSpPr>
        <p:spPr bwMode="auto">
          <a:xfrm>
            <a:off x="5486400" y="3465513"/>
            <a:ext cx="1736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router w/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IPv4 and IPsec</a:t>
            </a:r>
          </a:p>
        </p:txBody>
      </p:sp>
      <p:grpSp>
        <p:nvGrpSpPr>
          <p:cNvPr id="122908" name="Group 356"/>
          <p:cNvGrpSpPr>
            <a:grpSpLocks/>
          </p:cNvGrpSpPr>
          <p:nvPr/>
        </p:nvGrpSpPr>
        <p:grpSpPr bwMode="auto">
          <a:xfrm>
            <a:off x="7337425" y="1806575"/>
            <a:ext cx="723900" cy="760413"/>
            <a:chOff x="313" y="1497"/>
            <a:chExt cx="1152" cy="1014"/>
          </a:xfrm>
        </p:grpSpPr>
        <p:pic>
          <p:nvPicPr>
            <p:cNvPr id="122913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14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2909" name="Freeform 2"/>
          <p:cNvSpPr>
            <a:spLocks/>
          </p:cNvSpPr>
          <p:nvPr/>
        </p:nvSpPr>
        <p:spPr bwMode="auto">
          <a:xfrm>
            <a:off x="1676400" y="1258888"/>
            <a:ext cx="2819400" cy="1162050"/>
          </a:xfrm>
          <a:custGeom>
            <a:avLst/>
            <a:gdLst>
              <a:gd name="T0" fmla="*/ 2147483647 w 1292"/>
              <a:gd name="T1" fmla="*/ 1715760 h 1255"/>
              <a:gd name="T2" fmla="*/ 819061886 w 1292"/>
              <a:gd name="T3" fmla="*/ 34315198 h 1255"/>
              <a:gd name="T4" fmla="*/ 680963659 w 1292"/>
              <a:gd name="T5" fmla="*/ 114955912 h 1255"/>
              <a:gd name="T6" fmla="*/ 1228592830 w 1292"/>
              <a:gd name="T7" fmla="*/ 181870547 h 1255"/>
              <a:gd name="T8" fmla="*/ 2147483647 w 1292"/>
              <a:gd name="T9" fmla="*/ 190449347 h 1255"/>
              <a:gd name="T10" fmla="*/ 2147483647 w 1292"/>
              <a:gd name="T11" fmla="*/ 247070349 h 1255"/>
              <a:gd name="T12" fmla="*/ 2147483647 w 1292"/>
              <a:gd name="T13" fmla="*/ 271090987 h 1255"/>
              <a:gd name="T14" fmla="*/ 2147483647 w 1292"/>
              <a:gd name="T15" fmla="*/ 223049710 h 1255"/>
              <a:gd name="T16" fmla="*/ 2147483647 w 1292"/>
              <a:gd name="T17" fmla="*/ 96940896 h 1255"/>
              <a:gd name="T18" fmla="*/ 2147483647 w 1292"/>
              <a:gd name="T19" fmla="*/ 47183860 h 1255"/>
              <a:gd name="T20" fmla="*/ 2147483647 w 1292"/>
              <a:gd name="T21" fmla="*/ 25736398 h 1255"/>
              <a:gd name="T22" fmla="*/ 2147483647 w 1292"/>
              <a:gd name="T23" fmla="*/ 1715760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0" name="Text Box 103"/>
          <p:cNvSpPr txBox="1">
            <a:spLocks noChangeArrowheads="1"/>
          </p:cNvSpPr>
          <p:nvPr/>
        </p:nvSpPr>
        <p:spPr bwMode="auto">
          <a:xfrm>
            <a:off x="2700338" y="1476375"/>
            <a:ext cx="9667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b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22911" name="Rectangle 2"/>
          <p:cNvSpPr txBox="1">
            <a:spLocks noChangeArrowheads="1"/>
          </p:cNvSpPr>
          <p:nvPr/>
        </p:nvSpPr>
        <p:spPr bwMode="auto">
          <a:xfrm>
            <a:off x="458788" y="236538"/>
            <a:ext cx="777240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4000">
                <a:solidFill>
                  <a:srgbClr val="000099"/>
                </a:solidFill>
                <a:latin typeface="Gill Sans MT" panose="020B0502020104020203" pitchFamily="34" charset="0"/>
              </a:rPr>
              <a:t>Virtual Private Networks (VPNs)</a:t>
            </a:r>
          </a:p>
        </p:txBody>
      </p:sp>
      <p:pic>
        <p:nvPicPr>
          <p:cNvPr id="122912" name="Picture 17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239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7" name="Picture 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050925"/>
            <a:ext cx="47101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Two IPsec protocols</a:t>
            </a:r>
          </a:p>
        </p:txBody>
      </p:sp>
      <p:sp>
        <p:nvSpPr>
          <p:cNvPr id="1269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Authentication Header (AH) protocol</a:t>
            </a:r>
          </a:p>
          <a:p>
            <a:pPr lvl="1"/>
            <a:r>
              <a:rPr lang="en-US" altLang="en-US" smtClean="0"/>
              <a:t>provides source authentication &amp; data integrity but </a:t>
            </a:r>
            <a:r>
              <a:rPr lang="en-US" altLang="en-US" i="1" smtClean="0"/>
              <a:t>not </a:t>
            </a:r>
            <a:r>
              <a:rPr lang="en-US" altLang="en-US" smtClean="0"/>
              <a:t>confidentiality</a:t>
            </a:r>
            <a:endParaRPr lang="en-US" altLang="en-US" i="1" smtClean="0"/>
          </a:p>
          <a:p>
            <a:r>
              <a:rPr lang="en-US" altLang="en-US" smtClean="0"/>
              <a:t>Encapsulation Security Protocol (ESP)</a:t>
            </a:r>
          </a:p>
          <a:p>
            <a:pPr lvl="1"/>
            <a:r>
              <a:rPr lang="en-US" altLang="en-US" smtClean="0"/>
              <a:t>provides source authentication, data integrity, </a:t>
            </a:r>
            <a:r>
              <a:rPr lang="en-US" altLang="en-US" i="1" smtClean="0"/>
              <a:t>and confidentiality</a:t>
            </a:r>
          </a:p>
          <a:p>
            <a:pPr lvl="1"/>
            <a:r>
              <a:rPr lang="en-US" altLang="en-US" smtClean="0"/>
              <a:t>more widely used than AH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1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3981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Four combinations are possible!</a:t>
            </a:r>
          </a:p>
        </p:txBody>
      </p:sp>
      <p:graphicFrame>
        <p:nvGraphicFramePr>
          <p:cNvPr id="667664" name="Group 16"/>
          <p:cNvGraphicFramePr>
            <a:graphicFrameLocks noGrp="1"/>
          </p:cNvGraphicFramePr>
          <p:nvPr/>
        </p:nvGraphicFramePr>
        <p:xfrm>
          <a:off x="1558925" y="1627188"/>
          <a:ext cx="5473700" cy="3165476"/>
        </p:xfrm>
        <a:graphic>
          <a:graphicData uri="http://schemas.openxmlformats.org/drawingml/2006/table">
            <a:tbl>
              <a:tblPr/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Host mode 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Host mode 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Tunnel mode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Tunnel mode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8015" name="Line 18"/>
          <p:cNvSpPr>
            <a:spLocks noChangeShapeType="1"/>
          </p:cNvSpPr>
          <p:nvPr/>
        </p:nvSpPr>
        <p:spPr bwMode="auto">
          <a:xfrm flipH="1" flipV="1">
            <a:off x="5624513" y="4418013"/>
            <a:ext cx="817562" cy="9572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16" name="Text Box 19"/>
          <p:cNvSpPr txBox="1">
            <a:spLocks noChangeArrowheads="1"/>
          </p:cNvSpPr>
          <p:nvPr/>
        </p:nvSpPr>
        <p:spPr bwMode="auto">
          <a:xfrm>
            <a:off x="5448300" y="5365750"/>
            <a:ext cx="2290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common and</a:t>
            </a:r>
            <a:b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5" name="Picture 1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9763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171450"/>
            <a:ext cx="7772400" cy="1143000"/>
          </a:xfrm>
        </p:spPr>
        <p:txBody>
          <a:bodyPr/>
          <a:lstStyle/>
          <a:p>
            <a:r>
              <a:rPr lang="en-US" altLang="en-US" smtClean="0"/>
              <a:t>Security associations (SAs) 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530350"/>
            <a:ext cx="8035925" cy="4510088"/>
          </a:xfrm>
        </p:spPr>
        <p:txBody>
          <a:bodyPr/>
          <a:lstStyle/>
          <a:p>
            <a:r>
              <a:rPr lang="en-US" altLang="en-US" dirty="0" smtClean="0"/>
              <a:t>before sending data, </a:t>
            </a:r>
            <a:r>
              <a:rPr lang="ja-JP" altLang="en-US" dirty="0" smtClean="0">
                <a:solidFill>
                  <a:srgbClr val="C00000"/>
                </a:solidFill>
              </a:rPr>
              <a:t>“</a:t>
            </a:r>
            <a:r>
              <a:rPr lang="en-US" altLang="ja-JP" dirty="0" smtClean="0">
                <a:solidFill>
                  <a:srgbClr val="C00000"/>
                </a:solidFill>
              </a:rPr>
              <a:t>security association (SA)</a:t>
            </a:r>
            <a:r>
              <a:rPr lang="ja-JP" altLang="en-US" dirty="0" smtClean="0">
                <a:solidFill>
                  <a:srgbClr val="C00000"/>
                </a:solidFill>
              </a:rPr>
              <a:t>”</a:t>
            </a:r>
            <a:r>
              <a:rPr lang="en-US" altLang="ja-JP" dirty="0" smtClean="0">
                <a:solidFill>
                  <a:srgbClr val="C00000"/>
                </a:solidFill>
              </a:rPr>
              <a:t>  </a:t>
            </a:r>
            <a:r>
              <a:rPr lang="en-US" altLang="ja-JP" dirty="0" smtClean="0"/>
              <a:t>established from sending to receiving entity </a:t>
            </a:r>
          </a:p>
          <a:p>
            <a:pPr lvl="1"/>
            <a:r>
              <a:rPr lang="en-US" altLang="en-US" dirty="0" smtClean="0"/>
              <a:t>SAs are simplex: for only one direction</a:t>
            </a:r>
          </a:p>
          <a:p>
            <a:r>
              <a:rPr lang="en-US" altLang="en-US" dirty="0" smtClean="0"/>
              <a:t>ending, receiving entitles maintain </a:t>
            </a:r>
            <a:r>
              <a:rPr lang="en-US" altLang="en-US" i="1" dirty="0" smtClean="0"/>
              <a:t>state information</a:t>
            </a:r>
            <a:r>
              <a:rPr lang="en-US" altLang="en-US" dirty="0" smtClean="0"/>
              <a:t> about SA</a:t>
            </a:r>
          </a:p>
          <a:p>
            <a:pPr lvl="1"/>
            <a:r>
              <a:rPr lang="en-US" altLang="en-US" dirty="0" smtClean="0"/>
              <a:t>recall: TCP endpoints also maintain state info</a:t>
            </a:r>
          </a:p>
          <a:p>
            <a:pPr lvl="1"/>
            <a:r>
              <a:rPr lang="en-US" altLang="en-US" dirty="0" smtClean="0"/>
              <a:t>IP is connectionless; IPsec is connection-oriented!</a:t>
            </a:r>
          </a:p>
          <a:p>
            <a:r>
              <a:rPr lang="en-US" altLang="en-US" dirty="0" smtClean="0"/>
              <a:t>how many SAs in VPN w/ headquarters, branch office, and n traveling salespeople?</a:t>
            </a:r>
          </a:p>
          <a:p>
            <a:pPr lvl="2">
              <a:buFontTx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58"/>
          <p:cNvSpPr>
            <a:spLocks noGrp="1" noChangeArrowheads="1"/>
          </p:cNvSpPr>
          <p:nvPr>
            <p:ph type="title"/>
          </p:nvPr>
        </p:nvSpPr>
        <p:spPr>
          <a:xfrm>
            <a:off x="512763" y="-61913"/>
            <a:ext cx="7772400" cy="1143001"/>
          </a:xfrm>
        </p:spPr>
        <p:txBody>
          <a:bodyPr/>
          <a:lstStyle/>
          <a:p>
            <a:r>
              <a:rPr lang="en-US" altLang="en-US" smtClean="0"/>
              <a:t>Example SA from R1 to R2</a:t>
            </a:r>
          </a:p>
        </p:txBody>
      </p:sp>
      <p:sp>
        <p:nvSpPr>
          <p:cNvPr id="130051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738188" y="3519488"/>
            <a:ext cx="8161337" cy="3167062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00000"/>
                </a:solidFill>
              </a:rPr>
              <a:t>R1 </a:t>
            </a:r>
            <a:r>
              <a:rPr lang="en-US" altLang="en-US" i="1" smtClean="0">
                <a:solidFill>
                  <a:srgbClr val="CC0000"/>
                </a:solidFill>
              </a:rPr>
              <a:t>stores </a:t>
            </a:r>
            <a:r>
              <a:rPr lang="en-US" altLang="en-US" i="1" smtClean="0">
                <a:solidFill>
                  <a:srgbClr val="C00000"/>
                </a:solidFill>
              </a:rPr>
              <a:t>for SA: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32-bit SA identifier: </a:t>
            </a:r>
            <a:r>
              <a:rPr lang="en-US" altLang="en-US" sz="2000" i="1" smtClean="0"/>
              <a:t>Security Parameter Index (SPI)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origin SA interface (200.168.1.100)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destination SA interface (193.68.2.23)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type of encryption used (e.g., 3DES with CBC)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encryption key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type of integrity check used (e.g., HMAC with MD5)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authentication key</a:t>
            </a:r>
          </a:p>
        </p:txBody>
      </p:sp>
      <p:pic>
        <p:nvPicPr>
          <p:cNvPr id="130052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760413"/>
            <a:ext cx="641985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0053" name="Group 3"/>
          <p:cNvGrpSpPr>
            <a:grpSpLocks/>
          </p:cNvGrpSpPr>
          <p:nvPr/>
        </p:nvGrpSpPr>
        <p:grpSpPr bwMode="auto">
          <a:xfrm>
            <a:off x="803275" y="938213"/>
            <a:ext cx="7435850" cy="2630487"/>
            <a:chOff x="803275" y="938213"/>
            <a:chExt cx="7435850" cy="2630487"/>
          </a:xfrm>
        </p:grpSpPr>
        <p:sp>
          <p:nvSpPr>
            <p:cNvPr id="130054" name="Freeform 2"/>
            <p:cNvSpPr>
              <a:spLocks/>
            </p:cNvSpPr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346493 w 1292"/>
                <a:gd name="T1" fmla="*/ 2603 h 1255"/>
                <a:gd name="T2" fmla="*/ 54874 w 1292"/>
                <a:gd name="T3" fmla="*/ 62478 h 1255"/>
                <a:gd name="T4" fmla="*/ 45467 w 1292"/>
                <a:gd name="T5" fmla="*/ 206958 h 1255"/>
                <a:gd name="T6" fmla="*/ 73689 w 1292"/>
                <a:gd name="T7" fmla="*/ 329311 h 1255"/>
                <a:gd name="T8" fmla="*/ 355900 w 1292"/>
                <a:gd name="T9" fmla="*/ 344930 h 1255"/>
                <a:gd name="T10" fmla="*/ 939136 w 1292"/>
                <a:gd name="T11" fmla="*/ 446457 h 1255"/>
                <a:gd name="T12" fmla="*/ 1447117 w 1292"/>
                <a:gd name="T13" fmla="*/ 489410 h 1255"/>
                <a:gd name="T14" fmla="*/ 1745007 w 1292"/>
                <a:gd name="T15" fmla="*/ 403503 h 1255"/>
                <a:gd name="T16" fmla="*/ 1848484 w 1292"/>
                <a:gd name="T17" fmla="*/ 175719 h 1255"/>
                <a:gd name="T18" fmla="*/ 1752846 w 1292"/>
                <a:gd name="T19" fmla="*/ 83304 h 1255"/>
                <a:gd name="T20" fmla="*/ 1089649 w 1292"/>
                <a:gd name="T21" fmla="*/ 45557 h 1255"/>
                <a:gd name="T22" fmla="*/ 346493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55" name="Freeform 3"/>
            <p:cNvSpPr>
              <a:spLocks/>
            </p:cNvSpPr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500372 w 1292"/>
                <a:gd name="T1" fmla="*/ 2603 h 1255"/>
                <a:gd name="T2" fmla="*/ 72661 w 1292"/>
                <a:gd name="T3" fmla="*/ 62478 h 1255"/>
                <a:gd name="T4" fmla="*/ 57799 w 1292"/>
                <a:gd name="T5" fmla="*/ 206958 h 1255"/>
                <a:gd name="T6" fmla="*/ 108992 w 1292"/>
                <a:gd name="T7" fmla="*/ 329311 h 1255"/>
                <a:gd name="T8" fmla="*/ 513583 w 1292"/>
                <a:gd name="T9" fmla="*/ 344930 h 1255"/>
                <a:gd name="T10" fmla="*/ 1352491 w 1292"/>
                <a:gd name="T11" fmla="*/ 446457 h 1255"/>
                <a:gd name="T12" fmla="*/ 2082407 w 1292"/>
                <a:gd name="T13" fmla="*/ 489410 h 1255"/>
                <a:gd name="T14" fmla="*/ 2506815 w 1292"/>
                <a:gd name="T15" fmla="*/ 403503 h 1255"/>
                <a:gd name="T16" fmla="*/ 2658743 w 1292"/>
                <a:gd name="T17" fmla="*/ 175719 h 1255"/>
                <a:gd name="T18" fmla="*/ 2520026 w 1292"/>
                <a:gd name="T19" fmla="*/ 83304 h 1255"/>
                <a:gd name="T20" fmla="*/ 1567172 w 1292"/>
                <a:gd name="T21" fmla="*/ 45557 h 1255"/>
                <a:gd name="T22" fmla="*/ 500372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56" name="Freeform 4"/>
            <p:cNvSpPr>
              <a:spLocks/>
            </p:cNvSpPr>
            <p:nvPr/>
          </p:nvSpPr>
          <p:spPr bwMode="auto">
            <a:xfrm>
              <a:off x="3394075" y="1435100"/>
              <a:ext cx="2362200" cy="2133600"/>
            </a:xfrm>
            <a:custGeom>
              <a:avLst/>
              <a:gdLst>
                <a:gd name="T0" fmla="*/ 1018379 w 1292"/>
                <a:gd name="T1" fmla="*/ 11901 h 1255"/>
                <a:gd name="T2" fmla="*/ 148095 w 1292"/>
                <a:gd name="T3" fmla="*/ 404619 h 1255"/>
                <a:gd name="T4" fmla="*/ 124326 w 1292"/>
                <a:gd name="T5" fmla="*/ 1343063 h 1255"/>
                <a:gd name="T6" fmla="*/ 224884 w 1292"/>
                <a:gd name="T7" fmla="*/ 2125100 h 1255"/>
                <a:gd name="T8" fmla="*/ 1043975 w 1292"/>
                <a:gd name="T9" fmla="*/ 2233905 h 1255"/>
                <a:gd name="T10" fmla="*/ 2760776 w 1292"/>
                <a:gd name="T11" fmla="*/ 2895236 h 1255"/>
                <a:gd name="T12" fmla="*/ 4247206 w 1292"/>
                <a:gd name="T13" fmla="*/ 3174049 h 1255"/>
                <a:gd name="T14" fmla="*/ 5117491 w 1292"/>
                <a:gd name="T15" fmla="*/ 2618123 h 1255"/>
                <a:gd name="T16" fmla="*/ 5424650 w 1292"/>
                <a:gd name="T17" fmla="*/ 1144154 h 1255"/>
                <a:gd name="T18" fmla="*/ 5144915 w 1292"/>
                <a:gd name="T19" fmla="*/ 540625 h 1255"/>
                <a:gd name="T20" fmla="*/ 3197746 w 1292"/>
                <a:gd name="T21" fmla="*/ 294114 h 1255"/>
                <a:gd name="T22" fmla="*/ 1018379 w 1292"/>
                <a:gd name="T23" fmla="*/ 1190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57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58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59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60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061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193.68.2.23</a:t>
              </a:r>
            </a:p>
          </p:txBody>
        </p:sp>
        <p:sp>
          <p:nvSpPr>
            <p:cNvPr id="130062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200.168.1.100</a:t>
              </a:r>
            </a:p>
          </p:txBody>
        </p:sp>
        <p:sp>
          <p:nvSpPr>
            <p:cNvPr id="130063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172.16.1/24</a:t>
              </a:r>
            </a:p>
          </p:txBody>
        </p:sp>
        <p:sp>
          <p:nvSpPr>
            <p:cNvPr id="130064" name="Text Box 46"/>
            <p:cNvSpPr txBox="1">
              <a:spLocks noChangeArrowheads="1"/>
            </p:cNvSpPr>
            <p:nvPr/>
          </p:nvSpPr>
          <p:spPr bwMode="auto">
            <a:xfrm>
              <a:off x="6823075" y="2882900"/>
              <a:ext cx="1169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172.16.2/24</a:t>
              </a:r>
            </a:p>
          </p:txBody>
        </p:sp>
        <p:sp>
          <p:nvSpPr>
            <p:cNvPr id="130065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i="1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security association </a:t>
              </a:r>
            </a:p>
          </p:txBody>
        </p:sp>
        <p:sp>
          <p:nvSpPr>
            <p:cNvPr id="130066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Arial" panose="020B0604020202020204" pitchFamily="34" charset="0"/>
                </a:rPr>
                <a:t>Internet</a:t>
              </a:r>
            </a:p>
          </p:txBody>
        </p:sp>
        <p:sp>
          <p:nvSpPr>
            <p:cNvPr id="130067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30068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Arial" panose="020B0604020202020204" pitchFamily="34" charset="0"/>
                </a:rPr>
                <a:t>headquarters</a:t>
              </a:r>
            </a:p>
          </p:txBody>
        </p:sp>
        <p:sp>
          <p:nvSpPr>
            <p:cNvPr id="130069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Arial" panose="020B0604020202020204" pitchFamily="34" charset="0"/>
                </a:rPr>
                <a:t>branch office</a:t>
              </a:r>
            </a:p>
          </p:txBody>
        </p:sp>
        <p:sp>
          <p:nvSpPr>
            <p:cNvPr id="130070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Arial" panose="020B0604020202020204" pitchFamily="34" charset="0"/>
                </a:rPr>
                <a:t>R1</a:t>
              </a:r>
            </a:p>
          </p:txBody>
        </p:sp>
        <p:sp>
          <p:nvSpPr>
            <p:cNvPr id="130071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Arial" panose="020B0604020202020204" pitchFamily="34" charset="0"/>
                </a:rPr>
                <a:t>R2</a:t>
              </a:r>
            </a:p>
          </p:txBody>
        </p:sp>
        <p:grpSp>
          <p:nvGrpSpPr>
            <p:cNvPr id="130072" name="Group 542"/>
            <p:cNvGrpSpPr>
              <a:grpSpLocks/>
            </p:cNvGrpSpPr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13009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09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0073" name="Group 542"/>
            <p:cNvGrpSpPr>
              <a:grpSpLocks/>
            </p:cNvGrpSpPr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130093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094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0074" name="Group 332"/>
            <p:cNvGrpSpPr>
              <a:grpSpLocks/>
            </p:cNvGrpSpPr>
            <p:nvPr/>
          </p:nvGrpSpPr>
          <p:grpSpPr bwMode="auto">
            <a:xfrm>
              <a:off x="5734462" y="2176433"/>
              <a:ext cx="693963" cy="287263"/>
              <a:chOff x="2356" y="1300"/>
              <a:chExt cx="555" cy="194"/>
            </a:xfrm>
          </p:grpSpPr>
          <p:sp>
            <p:nvSpPr>
              <p:cNvPr id="13008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008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008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30088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0091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092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3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4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130075" name="Group 332"/>
            <p:cNvGrpSpPr>
              <a:grpSpLocks/>
            </p:cNvGrpSpPr>
            <p:nvPr/>
          </p:nvGrpSpPr>
          <p:grpSpPr bwMode="auto">
            <a:xfrm>
              <a:off x="2675447" y="2110629"/>
              <a:ext cx="693963" cy="287263"/>
              <a:chOff x="2356" y="1300"/>
              <a:chExt cx="555" cy="194"/>
            </a:xfrm>
          </p:grpSpPr>
          <p:sp>
            <p:nvSpPr>
              <p:cNvPr id="13007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007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007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30080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0083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084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2" name="Line 33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3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0076" name="Right Arrow 2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8763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5" name="Rectangle 4"/>
          <p:cNvSpPr>
            <a:spLocks noChangeArrowheads="1"/>
          </p:cNvSpPr>
          <p:nvPr/>
        </p:nvSpPr>
        <p:spPr bwMode="auto">
          <a:xfrm>
            <a:off x="333375" y="155575"/>
            <a:ext cx="8353425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4000">
                <a:solidFill>
                  <a:schemeClr val="accent2"/>
                </a:solidFill>
                <a:latin typeface="Gill Sans MT" panose="020B0502020104020203" pitchFamily="34" charset="0"/>
              </a:rPr>
              <a:t>Security Association Database (SAD)</a:t>
            </a:r>
          </a:p>
        </p:txBody>
      </p:sp>
      <p:sp>
        <p:nvSpPr>
          <p:cNvPr id="131076" name="Rectangle 5"/>
          <p:cNvSpPr>
            <a:spLocks noChangeArrowheads="1"/>
          </p:cNvSpPr>
          <p:nvPr/>
        </p:nvSpPr>
        <p:spPr bwMode="auto">
          <a:xfrm>
            <a:off x="449263" y="1584325"/>
            <a:ext cx="7772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800">
                <a:latin typeface="Gill Sans MT" panose="020B0502020104020203" pitchFamily="34" charset="0"/>
              </a:rPr>
              <a:t>endpoint holds SA state in </a:t>
            </a:r>
            <a:r>
              <a:rPr lang="en-US" altLang="en-US" sz="2800" i="1">
                <a:solidFill>
                  <a:srgbClr val="CC0000"/>
                </a:solidFill>
                <a:latin typeface="Gill Sans MT" panose="020B0502020104020203" pitchFamily="34" charset="0"/>
              </a:rPr>
              <a:t>security association database (SAD)</a:t>
            </a:r>
            <a:r>
              <a:rPr lang="en-US" altLang="en-US" sz="2800">
                <a:latin typeface="Gill Sans MT" panose="020B0502020104020203" pitchFamily="34" charset="0"/>
              </a:rPr>
              <a:t>, where it can locate them during processing.</a:t>
            </a:r>
          </a:p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800">
                <a:latin typeface="Gill Sans MT" panose="020B0502020104020203" pitchFamily="34" charset="0"/>
              </a:rPr>
              <a:t>with n salespersons, 2 + 2n SAs in R1</a:t>
            </a:r>
            <a:r>
              <a:rPr lang="ja-JP" altLang="en-US" sz="2800">
                <a:latin typeface="Gill Sans MT" panose="020B0502020104020203" pitchFamily="34" charset="0"/>
              </a:rPr>
              <a:t>’</a:t>
            </a:r>
            <a:r>
              <a:rPr lang="en-US" altLang="ja-JP" sz="2800">
                <a:latin typeface="Gill Sans MT" panose="020B0502020104020203" pitchFamily="34" charset="0"/>
              </a:rPr>
              <a:t>s SAD</a:t>
            </a:r>
          </a:p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800">
                <a:latin typeface="Gill Sans MT" panose="020B0502020104020203" pitchFamily="34" charset="0"/>
              </a:rPr>
              <a:t>when sending IPsec datagram, R1 accesses SAD to determine how to process datagram.</a:t>
            </a:r>
          </a:p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en-US" sz="2800">
                <a:latin typeface="Gill Sans MT" panose="020B0502020104020203" pitchFamily="34" charset="0"/>
              </a:rPr>
              <a:t>when IPsec datagram arrives to R2, R2 examines SPI in IPsec datagram, indexes SAD with SPI, and processes datagram accordingly.</a:t>
            </a:r>
          </a:p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endParaRPr lang="en-US" altLang="en-US" sz="2400"/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altLang="en-US" sz="2800"/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8304</TotalTime>
  <Words>326</Words>
  <Application>Microsoft Office PowerPoint</Application>
  <PresentationFormat>On-screen Show (4:3)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Comic Sans MS</vt:lpstr>
      <vt:lpstr>MS PGothic</vt:lpstr>
      <vt:lpstr>Arial</vt:lpstr>
      <vt:lpstr>Gill Sans MT</vt:lpstr>
      <vt:lpstr>Wingdings</vt:lpstr>
      <vt:lpstr>Times New Roman</vt:lpstr>
      <vt:lpstr>Tahoma</vt:lpstr>
      <vt:lpstr>Courier New</vt:lpstr>
      <vt:lpstr>ZapfDingbats</vt:lpstr>
      <vt:lpstr>Arial Unicode MS</vt:lpstr>
      <vt:lpstr>SimSun</vt:lpstr>
      <vt:lpstr>Symbol</vt:lpstr>
      <vt:lpstr>Default Design</vt:lpstr>
      <vt:lpstr>PowerPoint Presentation</vt:lpstr>
      <vt:lpstr>Two IPsec protocols</vt:lpstr>
      <vt:lpstr>Four combinations are possible!</vt:lpstr>
      <vt:lpstr>Security associations (SAs) </vt:lpstr>
      <vt:lpstr>Example SA from R1 to R2</vt:lpstr>
      <vt:lpstr>PowerPoint Presentation</vt:lpstr>
    </vt:vector>
  </TitlesOfParts>
  <Company>Polytechnic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creator>Keith W. Ross</dc:creator>
  <cp:lastModifiedBy>Richard Brooks</cp:lastModifiedBy>
  <cp:revision>328</cp:revision>
  <cp:lastPrinted>2011-11-30T14:38:01Z</cp:lastPrinted>
  <dcterms:created xsi:type="dcterms:W3CDTF">1999-10-08T19:08:27Z</dcterms:created>
  <dcterms:modified xsi:type="dcterms:W3CDTF">2018-11-05T20:57:13Z</dcterms:modified>
</cp:coreProperties>
</file>