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28"/>
  </p:notesMasterIdLst>
  <p:handoutMasterIdLst>
    <p:handoutMasterId r:id="rId29"/>
  </p:handoutMasterIdLst>
  <p:sldIdLst>
    <p:sldId id="361" r:id="rId2"/>
    <p:sldId id="362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1" r:id="rId14"/>
    <p:sldId id="275" r:id="rId15"/>
    <p:sldId id="313" r:id="rId16"/>
    <p:sldId id="363" r:id="rId17"/>
    <p:sldId id="297" r:id="rId18"/>
    <p:sldId id="325" r:id="rId19"/>
    <p:sldId id="277" r:id="rId20"/>
    <p:sldId id="366" r:id="rId21"/>
    <p:sldId id="367" r:id="rId22"/>
    <p:sldId id="368" r:id="rId23"/>
    <p:sldId id="369" r:id="rId24"/>
    <p:sldId id="336" r:id="rId25"/>
    <p:sldId id="304" r:id="rId26"/>
    <p:sldId id="305" r:id="rId27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64" autoAdjust="0"/>
  </p:normalViewPr>
  <p:slideViewPr>
    <p:cSldViewPr>
      <p:cViewPr varScale="1">
        <p:scale>
          <a:sx n="51" d="100"/>
          <a:sy n="51" d="100"/>
        </p:scale>
        <p:origin x="17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4" d="100"/>
          <a:sy n="134" d="100"/>
        </p:scale>
        <p:origin x="-89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6F6E13-7742-4973-82CB-A6007FC452C9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58D2BE-4093-416C-8A38-9EB428FFDF26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A8BC4-EF82-2646-A9AD-F24C037D0D8D}" type="slidenum">
              <a:rPr lang="en-AU">
                <a:latin typeface="Arial" pitchFamily="-1" charset="0"/>
              </a:rPr>
              <a:pPr/>
              <a:t>1</a:t>
            </a:fld>
            <a:endParaRPr lang="en-AU">
              <a:latin typeface="Arial" pitchFamily="-1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3683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E1EBD7B-9408-43A9-8DC4-ED1D2C2B04B2}" type="slidenum">
              <a:rPr lang="en-AU" altLang="en-US"/>
              <a:pPr eaLnBrk="1" hangingPunct="1"/>
              <a:t>26</a:t>
            </a:fld>
            <a:endParaRPr lang="en-AU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Times-Roman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56BA9D-1A3F-427B-A976-4F86B6C2B642}" type="slidenum">
              <a:rPr lang="en-AU" altLang="en-US" sz="1200"/>
              <a:pPr eaLnBrk="1" hangingPunct="1"/>
              <a:t>13</a:t>
            </a:fld>
            <a:endParaRPr lang="en-AU" altLang="en-US" sz="120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5867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335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547D631-5796-42C6-8A04-D889FBA658B4}" type="slidenum">
              <a:rPr lang="en-AU" altLang="en-US"/>
              <a:pPr eaLnBrk="1" hangingPunct="1"/>
              <a:t>14</a:t>
            </a:fld>
            <a:endParaRPr lang="en-AU" altLang="en-US"/>
          </a:p>
        </p:txBody>
      </p:sp>
      <p:sp>
        <p:nvSpPr>
          <p:cNvPr id="778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41D1DBA-3D82-4CC1-8503-13FAD8E7F707}" type="slidenum">
              <a:rPr lang="en-AU" altLang="en-US"/>
              <a:pPr eaLnBrk="1" hangingPunct="1"/>
              <a:t>15</a:t>
            </a:fld>
            <a:endParaRPr lang="en-AU" altLang="en-US"/>
          </a:p>
        </p:txBody>
      </p:sp>
      <p:sp>
        <p:nvSpPr>
          <p:cNvPr id="788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299340F-E150-45A3-9573-F3D1CC55939B}" type="slidenum">
              <a:rPr lang="en-AU" altLang="en-US"/>
              <a:pPr eaLnBrk="1" hangingPunct="1"/>
              <a:t>17</a:t>
            </a:fld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E2595B6-9F15-46E6-B3D5-96B1C470A5C4}" type="slidenum">
              <a:rPr lang="en-AU" altLang="en-US"/>
              <a:pPr eaLnBrk="1" hangingPunct="1"/>
              <a:t>18</a:t>
            </a:fld>
            <a:endParaRPr lang="en-AU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CACFB20-653E-4B3E-86E5-58B5CF54B07B}" type="slidenum">
              <a:rPr lang="en-AU" altLang="en-US"/>
              <a:pPr eaLnBrk="1" hangingPunct="1"/>
              <a:t>19</a:t>
            </a:fld>
            <a:endParaRPr lang="en-AU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7421247-F31A-450D-A354-265305BB6171}" type="slidenum">
              <a:rPr lang="en-AU" altLang="en-US"/>
              <a:pPr eaLnBrk="1" hangingPunct="1"/>
              <a:t>24</a:t>
            </a:fld>
            <a:endParaRPr lang="en-AU" alt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Times-Roman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8EFBDA1-D8CC-4064-9AB4-C1F85D33313A}" type="slidenum">
              <a:rPr lang="en-AU" altLang="en-US"/>
              <a:pPr eaLnBrk="1" hangingPunct="1"/>
              <a:t>25</a:t>
            </a:fld>
            <a:endParaRPr lang="en-AU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Times-Roman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9AAA7E-5017-4593-8973-52005A5F63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56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034D4-DA37-4BDA-B951-4A6F8467F2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89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891B3-323F-4C09-8673-4880425610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599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41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EB1EB-62FD-4A52-A281-92F2235731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73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D9C9F6-E49E-4129-A749-90ADC106DC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42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6147E-F2BE-4657-8B7E-3FBBB7AB93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14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4E4E85-F167-4EB7-B6AF-F75CD51EE5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8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9C220-340D-4C71-A182-E5E8538EF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10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09E09-F458-4BC0-B027-E8C4A9582D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48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8CA70-3F9C-48E7-93C6-61B10CAFD6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2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36E44-A385-4231-892C-009FE53D28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61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295976C-0F0F-4979-B9F9-C19B8414C9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3645"/>
            <a:ext cx="5670128" cy="14700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da-DK" dirty="0" smtClean="0"/>
              <a:t>Security</a:t>
            </a:r>
            <a:endParaRPr lang="en-AU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-1" charset="2"/>
              <a:buNone/>
            </a:pPr>
            <a:r>
              <a:rPr lang="da-DK" dirty="0" err="1" smtClean="0"/>
              <a:t>MACs</a:t>
            </a:r>
            <a:r>
              <a:rPr lang="da-DK" dirty="0" smtClean="0"/>
              <a:t> and </a:t>
            </a:r>
            <a:r>
              <a:rPr lang="da-DK" dirty="0" smtClean="0"/>
              <a:t>Digital </a:t>
            </a:r>
            <a:r>
              <a:rPr lang="da-DK" dirty="0" smtClean="0"/>
              <a:t>Signatures</a:t>
            </a:r>
            <a:endParaRPr lang="en-US" dirty="0"/>
          </a:p>
          <a:p>
            <a:pPr eaLnBrk="1" hangingPunct="1">
              <a:buFont typeface="Wingdings" pitchFamily="-1" charset="2"/>
              <a:buNone/>
            </a:pPr>
            <a:r>
              <a:rPr lang="en-US" dirty="0" smtClean="0"/>
              <a:t>R. Brooks	</a:t>
            </a:r>
          </a:p>
          <a:p>
            <a:pPr eaLnBrk="1" hangingPunct="1">
              <a:buFont typeface="Wingdings" pitchFamily="-1" charset="2"/>
              <a:buNone/>
            </a:pPr>
            <a:endParaRPr lang="en-US" dirty="0" smtClean="0"/>
          </a:p>
        </p:txBody>
      </p:sp>
      <p:pic>
        <p:nvPicPr>
          <p:cNvPr id="7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98221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Requirements for MACs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taking </a:t>
            </a:r>
            <a:r>
              <a:rPr lang="en-US" altLang="en-US" dirty="0">
                <a:ea typeface="ＭＳ Ｐゴシック" panose="020B0600070205080204" pitchFamily="34" charset="-128"/>
              </a:rPr>
              <a:t>into account the types of attacks</a:t>
            </a:r>
          </a:p>
          <a:p>
            <a:pPr marL="609600" indent="-609600" eaLnBrk="1" hangingPunct="1"/>
            <a:r>
              <a:rPr lang="en-US" altLang="en-US" dirty="0">
                <a:ea typeface="ＭＳ Ｐゴシック" panose="020B0600070205080204" pitchFamily="34" charset="-128"/>
              </a:rPr>
              <a:t>need the MAC to satisfy the following: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knowing a message and MAC, is infeasible to find another message with same MAC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MACs should be uniformly distributed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MAC should depend equally on all bits of the message</a:t>
            </a:r>
            <a:endParaRPr lang="en-AU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B1EB-62FD-4A52-A281-92F22357318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10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ea typeface="ＭＳ Ｐゴシック" pitchFamily="-107" charset="-128"/>
                <a:cs typeface="ＭＳ Ｐゴシック" pitchFamily="-107" charset="-128"/>
              </a:rPr>
              <a:t>Keyed Hash Functions as MACs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vs. MAC</a:t>
            </a:r>
          </a:p>
          <a:p>
            <a:r>
              <a:rPr lang="en-US" dirty="0"/>
              <a:t>want a MAC based on a hash function </a:t>
            </a:r>
          </a:p>
          <a:p>
            <a:pPr lvl="1"/>
            <a:r>
              <a:rPr lang="en-US" dirty="0"/>
              <a:t>because hash functions are generally faster</a:t>
            </a:r>
          </a:p>
          <a:p>
            <a:pPr lvl="1"/>
            <a:r>
              <a:rPr lang="en-US" dirty="0"/>
              <a:t>crypto hash function code is widely available</a:t>
            </a:r>
          </a:p>
          <a:p>
            <a:r>
              <a:rPr lang="en-US" dirty="0"/>
              <a:t>hash includes a key along with message</a:t>
            </a:r>
          </a:p>
          <a:p>
            <a:r>
              <a:rPr lang="en-US" dirty="0"/>
              <a:t>original proposal:</a:t>
            </a:r>
          </a:p>
          <a:p>
            <a:pPr lvl="1"/>
            <a:r>
              <a:rPr lang="en-US" dirty="0" err="1"/>
              <a:t>KeyedHash</a:t>
            </a:r>
            <a:r>
              <a:rPr lang="en-US" dirty="0"/>
              <a:t> = Hash(</a:t>
            </a:r>
            <a:r>
              <a:rPr lang="en-US" dirty="0" err="1"/>
              <a:t>Key|Message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some weaknesses were found with this </a:t>
            </a:r>
          </a:p>
          <a:p>
            <a:r>
              <a:rPr lang="en-US" dirty="0"/>
              <a:t>eventually led to development of HMAC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B1EB-62FD-4A52-A281-92F22357318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57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 dirty="0">
                <a:ea typeface="ＭＳ Ｐゴシック" panose="020B0600070205080204" pitchFamily="34" charset="-128"/>
              </a:rPr>
              <a:t>specified as Internet standard RFC2104 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 dirty="0">
                <a:ea typeface="ＭＳ Ｐゴシック" panose="020B0600070205080204" pitchFamily="34" charset="-128"/>
              </a:rPr>
              <a:t>uses hash function on the message: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HMAC</a:t>
            </a:r>
            <a:r>
              <a:rPr lang="en-AU" altLang="en-US" sz="2400" baseline="-25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K</a:t>
            </a:r>
            <a:r>
              <a:rPr lang="en-AU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(M)= Hash[(K</a:t>
            </a:r>
            <a:r>
              <a:rPr lang="en-AU" altLang="en-US" sz="2400" baseline="30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AU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XOR </a:t>
            </a:r>
            <a:r>
              <a:rPr lang="en-AU" altLang="en-US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opad</a:t>
            </a:r>
            <a:r>
              <a:rPr lang="en-AU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 ||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		Hash[(K</a:t>
            </a:r>
            <a:r>
              <a:rPr lang="en-AU" altLang="en-US" sz="2400" baseline="30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AU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XOR </a:t>
            </a:r>
            <a:r>
              <a:rPr lang="en-AU" altLang="en-US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ipad</a:t>
            </a:r>
            <a:r>
              <a:rPr lang="en-AU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 || M)] ]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>
                <a:ea typeface="ＭＳ Ｐゴシック" panose="020B0600070205080204" pitchFamily="34" charset="-128"/>
              </a:rPr>
              <a:t>where </a:t>
            </a:r>
            <a:r>
              <a:rPr lang="en-AU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K</a:t>
            </a:r>
            <a:r>
              <a:rPr lang="en-AU" altLang="en-US" sz="2400" baseline="30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</a:t>
            </a:r>
            <a:r>
              <a:rPr lang="en-AU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AU" altLang="en-US" sz="2400" dirty="0">
                <a:ea typeface="ＭＳ Ｐゴシック" panose="020B0600070205080204" pitchFamily="34" charset="-128"/>
              </a:rPr>
              <a:t>is the key padded out to size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opad</a:t>
            </a:r>
            <a:r>
              <a:rPr lang="en-AU" altLang="en-US" sz="2400" dirty="0">
                <a:ea typeface="ＭＳ Ｐゴシック" panose="020B0600070205080204" pitchFamily="34" charset="-128"/>
              </a:rPr>
              <a:t>, </a:t>
            </a:r>
            <a:r>
              <a:rPr lang="en-AU" altLang="en-US" sz="2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ipad</a:t>
            </a:r>
            <a:r>
              <a:rPr lang="en-AU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AU" altLang="en-US" sz="2400" dirty="0">
                <a:ea typeface="ＭＳ Ｐゴシック" panose="020B0600070205080204" pitchFamily="34" charset="-128"/>
              </a:rPr>
              <a:t>are specified padding constants 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 dirty="0">
                <a:ea typeface="ＭＳ Ｐゴシック" panose="020B0600070205080204" pitchFamily="34" charset="-128"/>
              </a:rPr>
              <a:t>overhead is just 3 more hash calculations than the message needs alone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 dirty="0">
                <a:ea typeface="ＭＳ Ｐゴシック" panose="020B0600070205080204" pitchFamily="34" charset="-128"/>
              </a:rPr>
              <a:t>any hash function can be used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 err="1">
                <a:ea typeface="ＭＳ Ｐゴシック" panose="020B0600070205080204" pitchFamily="34" charset="-128"/>
              </a:rPr>
              <a:t>eg</a:t>
            </a:r>
            <a:r>
              <a:rPr lang="en-AU" altLang="en-US" sz="2400" dirty="0">
                <a:ea typeface="ＭＳ Ｐゴシック" panose="020B0600070205080204" pitchFamily="34" charset="-128"/>
              </a:rPr>
              <a:t>. MD5, SHA-1, RIPEMD-160, Whirlpool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B1EB-62FD-4A52-A281-92F22357318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35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3276600" cy="6172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HMAC Overview</a:t>
            </a:r>
            <a:endParaRPr lang="en-AU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4710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8600"/>
            <a:ext cx="5565775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856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Digital Signatures</a:t>
            </a:r>
            <a:endParaRPr lang="en-AU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panose="020B0600070205080204" pitchFamily="34" charset="-128"/>
                <a:cs typeface="Arial" panose="020B0604020202020204" pitchFamily="34" charset="0"/>
              </a:rPr>
              <a:t>The most important development from the work on public-key cryptography is the digital signature</a:t>
            </a:r>
          </a:p>
          <a:p>
            <a:pPr eaLnBrk="1" hangingPunct="1"/>
            <a:endParaRPr lang="en-US" altLang="en-US" sz="2800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smtClean="0">
                <a:ea typeface="ＭＳ Ｐゴシック" panose="020B0600070205080204" pitchFamily="34" charset="-128"/>
                <a:cs typeface="Arial" panose="020B0604020202020204" pitchFamily="34" charset="0"/>
              </a:rPr>
              <a:t>Message authentication protects two parties who exchange messages from any third party</a:t>
            </a:r>
          </a:p>
          <a:p>
            <a:pPr eaLnBrk="1" hangingPunct="1"/>
            <a:endParaRPr lang="en-US" altLang="en-US" sz="2800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smtClean="0">
                <a:ea typeface="ＭＳ Ｐゴシック" panose="020B0600070205080204" pitchFamily="34" charset="-128"/>
                <a:cs typeface="Arial" panose="020B0604020202020204" pitchFamily="34" charset="0"/>
              </a:rPr>
              <a:t>However, it does not protect the two parties against each other either fraudulently creating, or denying creation, of a message</a:t>
            </a:r>
          </a:p>
          <a:p>
            <a:pPr eaLnBrk="1" hangingPunct="1"/>
            <a:endParaRPr lang="en-US" altLang="en-US" sz="2800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38165F0-1B49-4AC5-8631-9E9867E3852D}" type="slidenum">
              <a:rPr lang="en-US" altLang="en-US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Digital Signatures</a:t>
            </a:r>
            <a:endParaRPr lang="en-AU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A digital signature is analogous to the handwritten signature, and provides a set of security capabilities that would be difficult to implement in any other way</a:t>
            </a:r>
          </a:p>
          <a:p>
            <a:pPr eaLnBrk="1" hangingPunct="1"/>
            <a:endParaRPr lang="en-US" altLang="en-US" sz="2800" dirty="0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F695CA5-330C-4FA8-815B-92B04BD35982}" type="slidenum">
              <a:rPr lang="en-US" altLang="en-US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Digital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We just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looked at </a:t>
            </a:r>
            <a:r>
              <a:rPr lang="en-AU" altLang="en-US" dirty="0">
                <a:ea typeface="ＭＳ Ｐゴシック" panose="020B0600070205080204" pitchFamily="34" charset="-128"/>
              </a:rPr>
              <a:t>message authentication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 smtClean="0">
                <a:ea typeface="ＭＳ Ｐゴシック" panose="020B0600070205080204" pitchFamily="34" charset="-128"/>
              </a:rPr>
              <a:t>This </a:t>
            </a:r>
            <a:r>
              <a:rPr lang="en-AU" altLang="en-US" dirty="0">
                <a:ea typeface="ＭＳ Ｐゴシック" panose="020B0600070205080204" pitchFamily="34" charset="-128"/>
              </a:rPr>
              <a:t>does not address issues of lack of trust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dirty="0" smtClean="0">
                <a:ea typeface="ＭＳ Ｐゴシック" panose="020B0600070205080204" pitchFamily="34" charset="-128"/>
              </a:rPr>
              <a:t>Digital </a:t>
            </a:r>
            <a:r>
              <a:rPr lang="en-AU" altLang="en-US" dirty="0">
                <a:ea typeface="ＭＳ Ｐゴシック" panose="020B0600070205080204" pitchFamily="34" charset="-128"/>
              </a:rPr>
              <a:t>signatures provide the ability to: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 smtClean="0">
                <a:ea typeface="ＭＳ Ｐゴシック" panose="020B0600070205080204" pitchFamily="34" charset="-128"/>
              </a:rPr>
              <a:t>Verify </a:t>
            </a:r>
            <a:r>
              <a:rPr lang="en-AU" altLang="en-US" dirty="0">
                <a:ea typeface="ＭＳ Ｐゴシック" panose="020B0600070205080204" pitchFamily="34" charset="-128"/>
              </a:rPr>
              <a:t>author, date &amp; time of signature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 smtClean="0">
                <a:ea typeface="ＭＳ Ｐゴシック" panose="020B0600070205080204" pitchFamily="34" charset="-128"/>
              </a:rPr>
              <a:t>Authenticate </a:t>
            </a:r>
            <a:r>
              <a:rPr lang="en-AU" altLang="en-US" dirty="0">
                <a:ea typeface="ＭＳ Ｐゴシック" panose="020B0600070205080204" pitchFamily="34" charset="-128"/>
              </a:rPr>
              <a:t>message contents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 smtClean="0">
                <a:ea typeface="ＭＳ Ｐゴシック" panose="020B0600070205080204" pitchFamily="34" charset="-128"/>
              </a:rPr>
              <a:t>Be </a:t>
            </a:r>
            <a:r>
              <a:rPr lang="en-AU" altLang="en-US" dirty="0">
                <a:ea typeface="ＭＳ Ｐゴシック" panose="020B0600070205080204" pitchFamily="34" charset="-128"/>
              </a:rPr>
              <a:t>verified by third parties to resolve disputes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Hence </a:t>
            </a:r>
            <a:r>
              <a:rPr lang="en-US" altLang="en-US" dirty="0">
                <a:ea typeface="ＭＳ Ｐゴシック" panose="020B0600070205080204" pitchFamily="34" charset="-128"/>
              </a:rPr>
              <a:t>include authentication function with additional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capabilities</a:t>
            </a:r>
            <a:endParaRPr lang="en-AU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B1EB-62FD-4A52-A281-92F22357318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02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Digital Signature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CF54970-99B4-44BA-BE4E-0DEF9E2EEADD}" type="slidenum">
              <a:rPr lang="en-US" altLang="en-US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08" y="1205073"/>
            <a:ext cx="5208984" cy="51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Digital Signature Requirements</a:t>
            </a:r>
            <a:endParaRPr lang="en-AU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sz="2800" dirty="0" smtClean="0"/>
              <a:t> Must depend on the message signed</a:t>
            </a:r>
          </a:p>
          <a:p>
            <a:pPr eaLnBrk="1" hangingPunct="1"/>
            <a:r>
              <a:rPr lang="en-AU" altLang="en-US" sz="2800" dirty="0" smtClean="0"/>
              <a:t> Must use information unique to sender</a:t>
            </a:r>
          </a:p>
          <a:p>
            <a:pPr lvl="1" eaLnBrk="1" hangingPunct="1"/>
            <a:r>
              <a:rPr lang="en-AU" altLang="en-US" sz="2400" dirty="0" smtClean="0">
                <a:ea typeface="ＭＳ Ｐゴシック" panose="020B0600070205080204" pitchFamily="34" charset="-128"/>
              </a:rPr>
              <a:t>to prevent both forgery and denial</a:t>
            </a:r>
          </a:p>
          <a:p>
            <a:pPr eaLnBrk="1" hangingPunct="1"/>
            <a:r>
              <a:rPr lang="en-AU" altLang="en-US" sz="2800" dirty="0" smtClean="0"/>
              <a:t> Must be relatively easy to produce</a:t>
            </a:r>
          </a:p>
          <a:p>
            <a:pPr eaLnBrk="1" hangingPunct="1"/>
            <a:r>
              <a:rPr lang="en-AU" altLang="en-US" sz="2800" dirty="0" smtClean="0"/>
              <a:t> Must be relatively easy to recognize &amp; verify</a:t>
            </a:r>
          </a:p>
          <a:p>
            <a:pPr eaLnBrk="1" hangingPunct="1"/>
            <a:r>
              <a:rPr lang="en-AU" altLang="en-US" sz="2800" dirty="0" smtClean="0"/>
              <a:t> Be computationally infeasible to forge </a:t>
            </a:r>
          </a:p>
          <a:p>
            <a:pPr lvl="1" eaLnBrk="1" hangingPunct="1"/>
            <a:r>
              <a:rPr lang="en-AU" altLang="en-US" sz="2400" dirty="0" smtClean="0">
                <a:ea typeface="ＭＳ Ｐゴシック" panose="020B0600070205080204" pitchFamily="34" charset="-128"/>
              </a:rPr>
              <a:t>with new message for existing digital signature</a:t>
            </a:r>
          </a:p>
          <a:p>
            <a:pPr lvl="1" eaLnBrk="1" hangingPunct="1"/>
            <a:r>
              <a:rPr lang="en-AU" altLang="en-US" sz="2400" dirty="0" smtClean="0">
                <a:ea typeface="ＭＳ Ｐゴシック" panose="020B0600070205080204" pitchFamily="34" charset="-128"/>
              </a:rPr>
              <a:t>with fraudulent digital signature for given message</a:t>
            </a:r>
          </a:p>
          <a:p>
            <a:pPr eaLnBrk="1" hangingPunct="1"/>
            <a:r>
              <a:rPr lang="en-AU" altLang="en-US" sz="2800" dirty="0" smtClean="0"/>
              <a:t> Be practical save digital signature in storage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22A95D1-BC82-4D59-A3B5-9081F128113A}" type="slidenum">
              <a:rPr lang="en-US" altLang="en-US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Direct Digital Signatures</a:t>
            </a:r>
            <a:endParaRPr lang="en-AU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Involve </a:t>
            </a:r>
            <a:r>
              <a:rPr lang="en-US" altLang="en-US" sz="2800" dirty="0">
                <a:ea typeface="ＭＳ Ｐゴシック" panose="020B0600070205080204" pitchFamily="34" charset="-128"/>
              </a:rPr>
              <a:t>only sender &amp; receiver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Assumed </a:t>
            </a:r>
            <a:r>
              <a:rPr lang="en-US" altLang="en-US" sz="2800" dirty="0">
                <a:ea typeface="ＭＳ Ｐゴシック" panose="020B0600070205080204" pitchFamily="34" charset="-128"/>
              </a:rPr>
              <a:t>receiver has sender’s public-key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Digital </a:t>
            </a:r>
            <a:r>
              <a:rPr lang="en-US" altLang="en-US" sz="2800" dirty="0">
                <a:ea typeface="ＭＳ Ｐゴシック" panose="020B0600070205080204" pitchFamily="34" charset="-128"/>
              </a:rPr>
              <a:t>signature made by sender signing entire message or hash with private-key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Can </a:t>
            </a:r>
            <a:r>
              <a:rPr lang="en-US" altLang="en-US" sz="2800" dirty="0">
                <a:ea typeface="ＭＳ Ｐゴシック" panose="020B0600070205080204" pitchFamily="34" charset="-128"/>
              </a:rPr>
              <a:t>encrypt using receivers public-key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Important </a:t>
            </a:r>
            <a:r>
              <a:rPr lang="en-US" altLang="en-US" sz="2800" dirty="0">
                <a:ea typeface="ＭＳ Ｐゴシック" panose="020B0600070205080204" pitchFamily="34" charset="-128"/>
              </a:rPr>
              <a:t>that sign first then encrypt message &amp; signature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Security </a:t>
            </a:r>
            <a:r>
              <a:rPr lang="en-US" altLang="en-US" sz="2800" dirty="0">
                <a:ea typeface="ＭＳ Ｐゴシック" panose="020B0600070205080204" pitchFamily="34" charset="-128"/>
              </a:rPr>
              <a:t>depends on sender’s private-key</a:t>
            </a:r>
            <a:endParaRPr lang="en-AU" altLang="en-US" sz="2800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F483DC0-AA98-4747-8198-9B5C4B825DF5}" type="slidenum">
              <a:rPr lang="en-US" altLang="en-US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Services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Information is kept secret from all but the authorized parties</a:t>
            </a:r>
          </a:p>
          <a:p>
            <a:r>
              <a:rPr lang="en-US" dirty="0" smtClean="0"/>
              <a:t>Authenticity x 3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sz="2400" dirty="0" smtClean="0"/>
              <a:t>Message Authentication: The sender of a message is authentic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sz="2400" dirty="0" smtClean="0"/>
              <a:t>Message Integrity: Message has not been modified during transmission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sz="2400" dirty="0" smtClean="0"/>
              <a:t>Nonrepudiation*: The sender of the message cannot deny the creation of the message/having sent/signed the message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 smtClean="0"/>
              <a:t>* We also have receiver nonrepudiation</a:t>
            </a:r>
          </a:p>
        </p:txBody>
      </p:sp>
    </p:spTree>
    <p:extLst>
      <p:ext uri="{BB962C8B-B14F-4D97-AF65-F5344CB8AC3E}">
        <p14:creationId xmlns:p14="http://schemas.microsoft.com/office/powerpoint/2010/main" val="1987777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36" y="1556792"/>
            <a:ext cx="8229600" cy="4525963"/>
          </a:xfrm>
        </p:spPr>
        <p:txBody>
          <a:bodyPr/>
          <a:lstStyle/>
          <a:p>
            <a:r>
              <a:rPr lang="en-US" dirty="0"/>
              <a:t>A secure digital signature scheme, like a secure conventional signature can provide message authentication.</a:t>
            </a:r>
          </a:p>
          <a:p>
            <a:endParaRPr lang="en-US" dirty="0" smtClean="0"/>
          </a:p>
          <a:p>
            <a:endParaRPr lang="en-US" altLang="en-US" dirty="0" smtClean="0"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rgbClr val="00B050"/>
                </a:solidFill>
              </a:rPr>
              <a:t>A </a:t>
            </a:r>
            <a:r>
              <a:rPr lang="en-US" altLang="en-US" dirty="0">
                <a:solidFill>
                  <a:srgbClr val="00B050"/>
                </a:solidFill>
              </a:rPr>
              <a:t>digital signature provides message authentication.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B1EB-62FD-4A52-A281-92F22357318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05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</a:t>
            </a:r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integrity of the message is preserved even if we sign the whole message because we cannot get the same signature if the message is changed.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A digital signature provides message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B1EB-62FD-4A52-A281-92F22357318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678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Nonrepudiation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B1EB-62FD-4A52-A281-92F22357318F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98866"/>
            <a:ext cx="6856413" cy="38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50740" y="1573586"/>
            <a:ext cx="4042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Using a trusted center for nonrepudiation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08155" y="6148808"/>
            <a:ext cx="8928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rgbClr val="00B050"/>
                </a:solidFill>
                <a:latin typeface="+mn-lt"/>
              </a:rPr>
              <a:t>Nonrepudiation can be provided using a trusted party.</a:t>
            </a:r>
          </a:p>
        </p:txBody>
      </p:sp>
    </p:spTree>
    <p:extLst>
      <p:ext uri="{BB962C8B-B14F-4D97-AF65-F5344CB8AC3E}">
        <p14:creationId xmlns:p14="http://schemas.microsoft.com/office/powerpoint/2010/main" val="2713929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B1EB-62FD-4A52-A281-92F22357318F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6" y="1398756"/>
            <a:ext cx="6499225" cy="305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51719" y="1290399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Adding confidentiality to a digital signature scheme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1560" y="4884726"/>
            <a:ext cx="76328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rgbClr val="00B050"/>
                </a:solidFill>
                <a:latin typeface="+mn-lt"/>
              </a:rPr>
              <a:t>A digital signature does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not</a:t>
            </a:r>
            <a:r>
              <a:rPr lang="en-US" altLang="en-US" sz="2800" dirty="0">
                <a:solidFill>
                  <a:srgbClr val="00B050"/>
                </a:solidFill>
                <a:latin typeface="+mn-lt"/>
              </a:rPr>
              <a:t> provide privacy.</a:t>
            </a:r>
          </a:p>
          <a:p>
            <a:pPr algn="ctr"/>
            <a:r>
              <a:rPr lang="en-US" altLang="en-US" sz="2800" dirty="0">
                <a:solidFill>
                  <a:srgbClr val="00B050"/>
                </a:solidFill>
                <a:latin typeface="+mn-lt"/>
              </a:rPr>
              <a:t>If there is a need for privacy, another layer of encryption/decryption must be applied.</a:t>
            </a:r>
          </a:p>
        </p:txBody>
      </p:sp>
    </p:spTree>
    <p:extLst>
      <p:ext uri="{BB962C8B-B14F-4D97-AF65-F5344CB8AC3E}">
        <p14:creationId xmlns:p14="http://schemas.microsoft.com/office/powerpoint/2010/main" val="693150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>
                <a:ea typeface="ＭＳ Ｐゴシック" panose="020B0600070205080204" pitchFamily="34" charset="-128"/>
              </a:rPr>
              <a:t>Schnorr </a:t>
            </a:r>
            <a:r>
              <a:rPr lang="en-US" altLang="en-US" smtClean="0">
                <a:ea typeface="ＭＳ Ｐゴシック" panose="020B0600070205080204" pitchFamily="34" charset="-128"/>
              </a:rPr>
              <a:t>Digital Signatures</a:t>
            </a:r>
            <a:endParaRPr lang="en-AU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 smtClean="0">
                <a:ea typeface="ＭＳ Ｐゴシック" panose="020B0600070205080204" pitchFamily="34" charset="-128"/>
              </a:rPr>
              <a:t>Also uses exponentiation in a finite (Galois)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mtClean="0">
                <a:ea typeface="ＭＳ Ｐゴシック" panose="020B0600070205080204" pitchFamily="34" charset="-128"/>
              </a:rPr>
              <a:t>security based on discrete logarithms, as in D-H</a:t>
            </a:r>
          </a:p>
          <a:p>
            <a:pPr eaLnBrk="1" hangingPunct="1">
              <a:lnSpc>
                <a:spcPct val="90000"/>
              </a:lnSpc>
            </a:pPr>
            <a:endParaRPr lang="en-US" altLang="en-US" sz="140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Minimizes message dependent computation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multiplying a 2</a:t>
            </a:r>
            <a:r>
              <a:rPr lang="en-US" altLang="en-US" i="1" smtClean="0">
                <a:ea typeface="ＭＳ Ｐゴシック" panose="020B0600070205080204" pitchFamily="34" charset="-128"/>
              </a:rPr>
              <a:t>n-bit </a:t>
            </a:r>
            <a:r>
              <a:rPr lang="en-US" altLang="en-US" smtClean="0">
                <a:ea typeface="ＭＳ Ｐゴシック" panose="020B0600070205080204" pitchFamily="34" charset="-128"/>
              </a:rPr>
              <a:t>integer with an </a:t>
            </a:r>
            <a:r>
              <a:rPr lang="en-US" altLang="en-US" i="1" smtClean="0">
                <a:ea typeface="ＭＳ Ｐゴシック" panose="020B0600070205080204" pitchFamily="34" charset="-128"/>
              </a:rPr>
              <a:t>n-bit </a:t>
            </a:r>
            <a:r>
              <a:rPr lang="en-US" altLang="en-US" smtClean="0">
                <a:ea typeface="ＭＳ Ｐゴシック" panose="020B0600070205080204" pitchFamily="34" charset="-128"/>
              </a:rPr>
              <a:t>integer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Main work can be done in idle time</a:t>
            </a:r>
            <a:endParaRPr lang="en-AU" altLang="en-US" sz="280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160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smtClean="0">
                <a:ea typeface="ＭＳ Ｐゴシック" panose="020B0600070205080204" pitchFamily="34" charset="-128"/>
              </a:rPr>
              <a:t>Have using a prime modulus </a:t>
            </a:r>
            <a:r>
              <a:rPr lang="en-US" altLang="en-US" sz="2800" i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 </a:t>
            </a:r>
            <a:endParaRPr lang="en-US" altLang="en-US" sz="2800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i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p–1 </a:t>
            </a:r>
            <a:r>
              <a:rPr lang="en-US" altLang="en-US" smtClean="0">
                <a:ea typeface="ＭＳ Ｐゴシック" panose="020B0600070205080204" pitchFamily="34" charset="-128"/>
              </a:rPr>
              <a:t>has a prime factor </a:t>
            </a:r>
            <a:r>
              <a:rPr lang="en-US" altLang="en-US" i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q</a:t>
            </a:r>
            <a:r>
              <a:rPr lang="en-US" altLang="en-US" i="1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of appropriate size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typically</a:t>
            </a:r>
            <a:r>
              <a:rPr lang="en-US" altLang="en-US" i="1" smtClean="0">
                <a:ea typeface="ＭＳ Ｐゴシック" panose="020B0600070205080204" pitchFamily="34" charset="-128"/>
              </a:rPr>
              <a:t> </a:t>
            </a:r>
            <a:r>
              <a:rPr lang="en-US" altLang="en-US" i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p</a:t>
            </a:r>
            <a:r>
              <a:rPr lang="en-US" altLang="en-US" i="1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1024-bit and </a:t>
            </a:r>
            <a:r>
              <a:rPr lang="en-US" altLang="en-US" i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q</a:t>
            </a:r>
            <a:r>
              <a:rPr lang="en-US" altLang="en-US" smtClean="0">
                <a:ea typeface="ＭＳ Ｐゴシック" panose="020B0600070205080204" pitchFamily="34" charset="-128"/>
              </a:rPr>
              <a:t> 160-bit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23F3E2F-DF3D-4EC5-A1AE-43A5AAAD3287}" type="slidenum">
              <a:rPr lang="en-US" altLang="en-US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>
                <a:ea typeface="ＭＳ Ｐゴシック" panose="020B0600070205080204" pitchFamily="34" charset="-128"/>
              </a:rPr>
              <a:t>Schnorr </a:t>
            </a:r>
            <a:r>
              <a:rPr lang="en-US" altLang="en-US" smtClean="0">
                <a:ea typeface="ＭＳ Ｐゴシック" panose="020B0600070205080204" pitchFamily="34" charset="-128"/>
              </a:rPr>
              <a:t>Key Setup</a:t>
            </a:r>
            <a:endParaRPr lang="en-AU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The first part of this scheme is the generation of a private/public key pair, which consists of the following steps:  </a:t>
            </a:r>
          </a:p>
          <a:p>
            <a:pPr marL="914400" lvl="1" indent="-514350" eaLnBrk="1" hangingPunct="1">
              <a:buFont typeface="Arial" panose="020B0604020202020204" pitchFamily="34" charset="0"/>
              <a:buAutoNum type="arabicPeriod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Choose primes p and q, such that q is a prime factor of p – 1</a:t>
            </a:r>
            <a:endParaRPr lang="en-US" altLang="en-US" sz="2400" dirty="0">
              <a:ea typeface="ＭＳ Ｐゴシック" pitchFamily="34" charset="-128"/>
            </a:endParaRPr>
          </a:p>
          <a:p>
            <a:pPr marL="914400" lvl="1" indent="-514350" eaLnBrk="1" hangingPunct="1">
              <a:buFont typeface="Arial" panose="020B0604020202020204" pitchFamily="34" charset="0"/>
              <a:buAutoNum type="arabicPeriod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Choose an integer a such that </a:t>
            </a:r>
            <a:r>
              <a:rPr lang="en-US" altLang="en-US" sz="2400" dirty="0" err="1" smtClean="0">
                <a:ea typeface="ＭＳ Ｐゴシック" pitchFamily="34" charset="-128"/>
              </a:rPr>
              <a:t>a</a:t>
            </a:r>
            <a:r>
              <a:rPr lang="en-US" altLang="en-US" sz="2400" baseline="30000" dirty="0" err="1" smtClean="0">
                <a:ea typeface="ＭＳ Ｐゴシック" pitchFamily="34" charset="-128"/>
              </a:rPr>
              <a:t>q</a:t>
            </a:r>
            <a:r>
              <a:rPr lang="en-US" altLang="en-US" sz="2400" dirty="0" smtClean="0">
                <a:ea typeface="ＭＳ Ｐゴシック" pitchFamily="34" charset="-128"/>
              </a:rPr>
              <a:t> = 1 mod p</a:t>
            </a:r>
          </a:p>
          <a:p>
            <a:pPr marL="1257300" lvl="3" indent="0" eaLnBrk="1" hangingPunct="1">
              <a:buNone/>
              <a:defRPr/>
            </a:pPr>
            <a:r>
              <a:rPr lang="en-US" altLang="en-US" dirty="0" smtClean="0">
                <a:ea typeface="ＭＳ Ｐゴシック" pitchFamily="34" charset="-128"/>
              </a:rPr>
              <a:t>The values a, p, and q comprise a global public key that can be common to a group of users</a:t>
            </a:r>
          </a:p>
          <a:p>
            <a:pPr marL="914400" lvl="1" indent="-514350" eaLnBrk="1" hangingPunct="1">
              <a:buFont typeface="+mj-lt"/>
              <a:buAutoNum type="arabicPeriod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Choose </a:t>
            </a:r>
            <a:r>
              <a:rPr lang="en-US" altLang="en-US" sz="2400" dirty="0">
                <a:ea typeface="ＭＳ Ｐゴシック" pitchFamily="34" charset="-128"/>
              </a:rPr>
              <a:t>a random integer s with 0 &lt; s &lt; q. This is the user's private </a:t>
            </a:r>
            <a:r>
              <a:rPr lang="en-US" altLang="en-US" sz="2400" dirty="0" smtClean="0">
                <a:ea typeface="ＭＳ Ｐゴシック" pitchFamily="34" charset="-128"/>
              </a:rPr>
              <a:t>key</a:t>
            </a:r>
          </a:p>
          <a:p>
            <a:pPr marL="914400" lvl="1" indent="-514350" eaLnBrk="1" hangingPunct="1">
              <a:buFont typeface="+mj-lt"/>
              <a:buAutoNum type="arabicPeriod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Calculate </a:t>
            </a:r>
            <a:r>
              <a:rPr lang="en-US" altLang="en-US" sz="2400" dirty="0">
                <a:ea typeface="ＭＳ Ｐゴシック" pitchFamily="34" charset="-128"/>
              </a:rPr>
              <a:t>v = a</a:t>
            </a:r>
            <a:r>
              <a:rPr lang="en-US" altLang="en-US" sz="2400" baseline="30000" dirty="0">
                <a:ea typeface="ＭＳ Ｐゴシック" pitchFamily="34" charset="-128"/>
              </a:rPr>
              <a:t>–s </a:t>
            </a:r>
            <a:r>
              <a:rPr lang="en-US" altLang="en-US" sz="2400" dirty="0">
                <a:ea typeface="ＭＳ Ｐゴシック" pitchFamily="34" charset="-128"/>
              </a:rPr>
              <a:t>mod p. This is the user's public key</a:t>
            </a:r>
          </a:p>
          <a:p>
            <a:pPr marL="1257300" lvl="3" indent="0" eaLnBrk="1" hangingPunct="1">
              <a:buNone/>
              <a:defRPr/>
            </a:pP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BE55BB4-8D8E-4BAD-B719-D7EFE45B2DCA}" type="slidenum">
              <a:rPr lang="en-US" altLang="en-US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>
                <a:ea typeface="ＭＳ Ｐゴシック" panose="020B0600070205080204" pitchFamily="34" charset="-128"/>
              </a:rPr>
              <a:t>Schnorr </a:t>
            </a:r>
            <a:r>
              <a:rPr lang="en-US" altLang="en-US" smtClean="0">
                <a:ea typeface="ＭＳ Ｐゴシック" panose="020B0600070205080204" pitchFamily="34" charset="-128"/>
              </a:rPr>
              <a:t>Signature</a:t>
            </a:r>
            <a:endParaRPr lang="en-AU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panose="020B0600070205080204" pitchFamily="34" charset="-128"/>
              </a:rPr>
              <a:t>User signs message by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choosing random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</a:t>
            </a:r>
            <a:r>
              <a:rPr lang="en-US" altLang="en-US" smtClean="0">
                <a:ea typeface="ＭＳ Ｐゴシック" panose="020B0600070205080204" pitchFamily="34" charset="-128"/>
              </a:rPr>
              <a:t> with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0&lt;r&lt;q </a:t>
            </a:r>
            <a:r>
              <a:rPr lang="en-US" altLang="en-US" smtClean="0">
                <a:ea typeface="ＭＳ Ｐゴシック" panose="020B0600070205080204" pitchFamily="34" charset="-128"/>
              </a:rPr>
              <a:t>and computing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x = a</a:t>
            </a:r>
            <a:r>
              <a:rPr lang="en-US" altLang="en-US" baseline="30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r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mod p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concatenate message with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x</a:t>
            </a:r>
            <a:r>
              <a:rPr lang="en-US" altLang="en-US" smtClean="0">
                <a:ea typeface="ＭＳ Ｐゴシック" panose="020B0600070205080204" pitchFamily="34" charset="-128"/>
              </a:rPr>
              <a:t> and hash result to computing: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e = H(M || x)   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computing: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y = (r + se) mod q 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signature is pair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(e, y)</a:t>
            </a:r>
          </a:p>
          <a:p>
            <a:pPr eaLnBrk="1" hangingPunct="1"/>
            <a:r>
              <a:rPr lang="en-US" altLang="en-US" sz="2800" smtClean="0">
                <a:ea typeface="ＭＳ Ｐゴシック" panose="020B0600070205080204" pitchFamily="34" charset="-128"/>
              </a:rPr>
              <a:t>Any other user can verify the signature as follows:   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computing: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x' = a</a:t>
            </a:r>
            <a:r>
              <a:rPr lang="en-US" altLang="en-US" baseline="30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y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v</a:t>
            </a:r>
            <a:r>
              <a:rPr lang="en-US" altLang="en-US" baseline="300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e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mod p   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verifying that: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e = H(M || x’)  </a:t>
            </a:r>
          </a:p>
          <a:p>
            <a:pPr eaLnBrk="1" hangingPunct="1">
              <a:lnSpc>
                <a:spcPct val="90000"/>
              </a:lnSpc>
            </a:pPr>
            <a:endParaRPr lang="en-AU" altLang="en-US" sz="2800" smtClean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2FC8649-4679-4AD3-B129-ED7E98815B94}" type="slidenum">
              <a:rPr lang="en-US" altLang="en-US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ea typeface="ＭＳ Ｐゴシック" pitchFamily="-107" charset="-128"/>
                <a:cs typeface="ＭＳ Ｐゴシック" pitchFamily="-107" charset="-128"/>
              </a:rPr>
              <a:t>Message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 dirty="0">
                <a:ea typeface="ＭＳ Ｐゴシック" panose="020B0600070205080204" pitchFamily="34" charset="-128"/>
              </a:rPr>
              <a:t>message authentication is concerned with: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>
                <a:ea typeface="ＭＳ Ｐゴシック" panose="020B0600070205080204" pitchFamily="34" charset="-128"/>
              </a:rPr>
              <a:t>protecting the integrity of a message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>
                <a:ea typeface="ＭＳ Ｐゴシック" panose="020B0600070205080204" pitchFamily="34" charset="-128"/>
              </a:rPr>
              <a:t>validating identity of originator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>
                <a:ea typeface="ＭＳ Ｐゴシック" panose="020B0600070205080204" pitchFamily="34" charset="-128"/>
              </a:rPr>
              <a:t>non-repudiation of origin (dispute resolution)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will consider the security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then three alternative functions used: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hash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function</a:t>
            </a:r>
            <a:endParaRPr lang="en-AU" altLang="en-US" sz="24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message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message authentication code (MAC)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B1EB-62FD-4A52-A281-92F22357318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39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Message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can also provides authentication</a:t>
            </a:r>
          </a:p>
          <a:p>
            <a:r>
              <a:rPr lang="en-US" dirty="0"/>
              <a:t>if symmetric encryption is used then:</a:t>
            </a:r>
          </a:p>
          <a:p>
            <a:pPr lvl="1"/>
            <a:r>
              <a:rPr lang="en-US" sz="2400" dirty="0"/>
              <a:t>receiver know sender must have created it</a:t>
            </a:r>
          </a:p>
          <a:p>
            <a:pPr lvl="1"/>
            <a:r>
              <a:rPr lang="en-US" sz="2400" dirty="0"/>
              <a:t>since only sender and receiver now key used</a:t>
            </a:r>
          </a:p>
          <a:p>
            <a:pPr lvl="1"/>
            <a:r>
              <a:rPr lang="en-US" sz="2400" dirty="0"/>
              <a:t>know content cannot of been altered</a:t>
            </a:r>
          </a:p>
          <a:p>
            <a:pPr lvl="1"/>
            <a:r>
              <a:rPr lang="en-US" sz="2400" dirty="0"/>
              <a:t>if message has suitable structure, redundancy or a checksum to detect any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B1EB-62FD-4A52-A281-92F22357318F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02200"/>
            <a:ext cx="68580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10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Message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public-key encryption is used:</a:t>
            </a:r>
          </a:p>
          <a:p>
            <a:pPr lvl="1"/>
            <a:r>
              <a:rPr lang="en-US" sz="2000" dirty="0"/>
              <a:t>encryption provides no confidence of sender</a:t>
            </a:r>
          </a:p>
          <a:p>
            <a:pPr lvl="2"/>
            <a:r>
              <a:rPr lang="en-US" sz="1800" dirty="0"/>
              <a:t>since anyone potentially knows public-key</a:t>
            </a:r>
          </a:p>
          <a:p>
            <a:r>
              <a:rPr lang="en-US" sz="2400" dirty="0"/>
              <a:t>however if </a:t>
            </a:r>
          </a:p>
          <a:p>
            <a:pPr lvl="1"/>
            <a:r>
              <a:rPr lang="en-US" sz="2000" dirty="0"/>
              <a:t>sender signs message using their private-key</a:t>
            </a:r>
          </a:p>
          <a:p>
            <a:pPr lvl="1"/>
            <a:r>
              <a:rPr lang="en-US" sz="2000" dirty="0"/>
              <a:t>then encrypts with recipients public key</a:t>
            </a:r>
          </a:p>
          <a:p>
            <a:pPr lvl="1"/>
            <a:r>
              <a:rPr lang="en-US" sz="2000" dirty="0"/>
              <a:t>have both secrecy and authentication</a:t>
            </a:r>
          </a:p>
          <a:p>
            <a:r>
              <a:rPr lang="en-US" sz="2400" dirty="0"/>
              <a:t>again need to recognize corrupted messages</a:t>
            </a:r>
          </a:p>
          <a:p>
            <a:r>
              <a:rPr lang="en-US" sz="2400" dirty="0"/>
              <a:t>but at cost of two public-key uses on message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B1EB-62FD-4A52-A281-92F22357318F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32400"/>
            <a:ext cx="67183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62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Code (MAC)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dirty="0">
                <a:ea typeface="ＭＳ Ｐゴシック" panose="020B0600070205080204" pitchFamily="34" charset="-128"/>
              </a:rPr>
              <a:t>generated by an algorithm that creates a small fixed-sized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>
                <a:ea typeface="ＭＳ Ｐゴシック" panose="020B0600070205080204" pitchFamily="34" charset="-128"/>
              </a:rPr>
              <a:t>depending on both message and some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like encryption though need not be reversible</a:t>
            </a:r>
            <a:endParaRPr lang="en-AU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appended to message as a </a:t>
            </a:r>
            <a:r>
              <a:rPr lang="en-US" altLang="en-US" b="1" dirty="0">
                <a:ea typeface="ＭＳ Ｐゴシック" panose="020B0600070205080204" pitchFamily="34" charset="-128"/>
              </a:rPr>
              <a:t>signature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receiver performs same computation on message and checks it matches the MAC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provides assurance that message is unaltered and comes from sender</a:t>
            </a:r>
            <a:endParaRPr lang="en-AU" altLang="en-US" dirty="0">
              <a:ea typeface="ＭＳ Ｐゴシック" panose="020B0600070205080204" pitchFamily="34" charset="-128"/>
            </a:endParaRPr>
          </a:p>
          <a:p>
            <a:r>
              <a:rPr lang="en-US" dirty="0" smtClean="0"/>
              <a:t>Sender and receiver shares symmetric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B1EB-62FD-4A52-A281-92F22357318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81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fixed-sized block of data</a:t>
            </a:r>
          </a:p>
          <a:p>
            <a:pPr lvl="1"/>
            <a:r>
              <a:rPr lang="en-US" dirty="0"/>
              <a:t>generated from message + secret key</a:t>
            </a:r>
          </a:p>
          <a:p>
            <a:pPr lvl="1"/>
            <a:r>
              <a:rPr lang="en-US" dirty="0"/>
              <a:t>MAC = C(K,M)</a:t>
            </a:r>
          </a:p>
          <a:p>
            <a:pPr lvl="1"/>
            <a:r>
              <a:rPr lang="en-US" dirty="0"/>
              <a:t>appended to message when sent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B1EB-62FD-4A52-A281-92F22357318F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3933056"/>
            <a:ext cx="734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75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Message Authentication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as shown the MAC provides authentication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can also use encryption for secrecy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generally use separate keys for 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can compute MAC either before or after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is generally regarded as better done before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why use a MAC?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sometimes only authentication is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sometimes need authentication to persist longer than the encryption 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eg</a:t>
            </a:r>
            <a:r>
              <a:rPr lang="en-US" altLang="en-US" sz="2400" dirty="0">
                <a:ea typeface="ＭＳ Ｐゴシック" panose="020B0600070205080204" pitchFamily="34" charset="-128"/>
              </a:rPr>
              <a:t>. archival use)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note that a MAC is not a digital signature</a:t>
            </a:r>
            <a:endParaRPr lang="en-AU" altLang="en-US" sz="2800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B1EB-62FD-4A52-A281-92F22357318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64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MAC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 MAC is a cryptographic checksum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MAC = C</a:t>
            </a:r>
            <a:r>
              <a:rPr lang="en-US" altLang="en-US" baseline="-25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(M)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condenses a variable-length message M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using a secret key K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to a fixed-sized authenticator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is a many-to-one function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potentially many messages have same MAC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but finding these needs to be very difficult</a:t>
            </a:r>
            <a:endParaRPr lang="en-AU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B1EB-62FD-4A52-A281-92F22357318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570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</TotalTime>
  <Words>1146</Words>
  <Application>Microsoft Office PowerPoint</Application>
  <PresentationFormat>On-screen Show (4:3)</PresentationFormat>
  <Paragraphs>209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ＭＳ Ｐゴシック</vt:lpstr>
      <vt:lpstr>Arial</vt:lpstr>
      <vt:lpstr>Calibri</vt:lpstr>
      <vt:lpstr>Candara</vt:lpstr>
      <vt:lpstr>Courier New</vt:lpstr>
      <vt:lpstr>Times New Roman</vt:lpstr>
      <vt:lpstr>Times-Roman</vt:lpstr>
      <vt:lpstr>Wingdings</vt:lpstr>
      <vt:lpstr>Office Theme</vt:lpstr>
      <vt:lpstr>Security</vt:lpstr>
      <vt:lpstr>Security Services</vt:lpstr>
      <vt:lpstr>Message Authentication</vt:lpstr>
      <vt:lpstr>Symmetric Message Encryption</vt:lpstr>
      <vt:lpstr>Public-Key Message Encryption</vt:lpstr>
      <vt:lpstr>Message Authentication Code (MAC)</vt:lpstr>
      <vt:lpstr>Message Authentication Code</vt:lpstr>
      <vt:lpstr>Message Authentication Codes</vt:lpstr>
      <vt:lpstr>MAC Properties</vt:lpstr>
      <vt:lpstr>Requirements for MACs</vt:lpstr>
      <vt:lpstr>Keyed Hash Functions as MACs</vt:lpstr>
      <vt:lpstr>HMAC</vt:lpstr>
      <vt:lpstr>HMAC Overview</vt:lpstr>
      <vt:lpstr>Digital Signatures</vt:lpstr>
      <vt:lpstr>Digital Signatures</vt:lpstr>
      <vt:lpstr>Digital Signatures</vt:lpstr>
      <vt:lpstr>Digital Signature Model</vt:lpstr>
      <vt:lpstr>Digital Signature Requirements</vt:lpstr>
      <vt:lpstr>Direct Digital Signatures</vt:lpstr>
      <vt:lpstr>Message Authentication</vt:lpstr>
      <vt:lpstr>Message Integrity</vt:lpstr>
      <vt:lpstr>Nonrepudiation</vt:lpstr>
      <vt:lpstr>Confidentiality</vt:lpstr>
      <vt:lpstr>Schnorr Digital Signatures</vt:lpstr>
      <vt:lpstr>Schnorr Key Setup</vt:lpstr>
      <vt:lpstr>Schnorr Signature</vt:lpstr>
    </vt:vector>
  </TitlesOfParts>
  <Manager/>
  <Company>VIA University College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Signatures</dc:title>
  <dc:subject>Lecture Overheads - Ch 13</dc:subject>
  <dc:creator>Richard Brooks (RIB) | VIA</dc:creator>
  <cp:keywords/>
  <dc:description/>
  <cp:lastModifiedBy>Richard Brooks</cp:lastModifiedBy>
  <cp:revision>18</cp:revision>
  <dcterms:created xsi:type="dcterms:W3CDTF">2009-10-28T03:13:11Z</dcterms:created>
  <dcterms:modified xsi:type="dcterms:W3CDTF">2018-10-22T23:23:17Z</dcterms:modified>
  <cp:category/>
</cp:coreProperties>
</file>