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ar-SA"/>
          </a:p>
        </p:txBody>
      </p:sp>
      <p:sp>
        <p:nvSpPr>
          <p:cNvPr id="4" name="Date Placeholder 3"/>
          <p:cNvSpPr>
            <a:spLocks noGrp="1"/>
          </p:cNvSpPr>
          <p:nvPr>
            <p:ph type="dt" sz="half" idx="10"/>
          </p:nvPr>
        </p:nvSpPr>
        <p:spPr/>
        <p:txBody>
          <a:bodyPr/>
          <a:lstStyle/>
          <a:p>
            <a:fld id="{806A6F92-1E9F-4B32-931F-8D896B9BE463}"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110981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806A6F92-1E9F-4B32-931F-8D896B9BE463}"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65829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806A6F92-1E9F-4B32-931F-8D896B9BE463}"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18763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10"/>
          </p:nvPr>
        </p:nvSpPr>
        <p:spPr/>
        <p:txBody>
          <a:bodyPr/>
          <a:lstStyle/>
          <a:p>
            <a:fld id="{806A6F92-1E9F-4B32-931F-8D896B9BE463}"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95366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6A6F92-1E9F-4B32-931F-8D896B9BE463}" type="datetimeFigureOut">
              <a:rPr lang="ar-SA" smtClean="0"/>
              <a:t>08/09/1443</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363220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Date Placeholder 4"/>
          <p:cNvSpPr>
            <a:spLocks noGrp="1"/>
          </p:cNvSpPr>
          <p:nvPr>
            <p:ph type="dt" sz="half" idx="10"/>
          </p:nvPr>
        </p:nvSpPr>
        <p:spPr/>
        <p:txBody>
          <a:bodyPr/>
          <a:lstStyle/>
          <a:p>
            <a:fld id="{806A6F92-1E9F-4B32-931F-8D896B9BE463}"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126557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Date Placeholder 6"/>
          <p:cNvSpPr>
            <a:spLocks noGrp="1"/>
          </p:cNvSpPr>
          <p:nvPr>
            <p:ph type="dt" sz="half" idx="10"/>
          </p:nvPr>
        </p:nvSpPr>
        <p:spPr/>
        <p:txBody>
          <a:bodyPr/>
          <a:lstStyle/>
          <a:p>
            <a:fld id="{806A6F92-1E9F-4B32-931F-8D896B9BE463}" type="datetimeFigureOut">
              <a:rPr lang="ar-SA" smtClean="0"/>
              <a:t>08/09/1443</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24089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Date Placeholder 2"/>
          <p:cNvSpPr>
            <a:spLocks noGrp="1"/>
          </p:cNvSpPr>
          <p:nvPr>
            <p:ph type="dt" sz="half" idx="10"/>
          </p:nvPr>
        </p:nvSpPr>
        <p:spPr/>
        <p:txBody>
          <a:bodyPr/>
          <a:lstStyle/>
          <a:p>
            <a:fld id="{806A6F92-1E9F-4B32-931F-8D896B9BE463}" type="datetimeFigureOut">
              <a:rPr lang="ar-SA" smtClean="0"/>
              <a:t>08/09/1443</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06353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A6F92-1E9F-4B32-931F-8D896B9BE463}" type="datetimeFigureOut">
              <a:rPr lang="ar-SA" smtClean="0"/>
              <a:t>08/09/1443</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296022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6A6F92-1E9F-4B32-931F-8D896B9BE463}"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388882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6A6F92-1E9F-4B32-931F-8D896B9BE463}" type="datetimeFigureOut">
              <a:rPr lang="ar-SA" smtClean="0"/>
              <a:t>08/09/1443</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C7CB7BD-1656-4603-A040-41ACB8165E89}" type="slidenum">
              <a:rPr lang="ar-SA" smtClean="0"/>
              <a:t>‹#›</a:t>
            </a:fld>
            <a:endParaRPr lang="ar-SA"/>
          </a:p>
        </p:txBody>
      </p:sp>
    </p:spTree>
    <p:extLst>
      <p:ext uri="{BB962C8B-B14F-4D97-AF65-F5344CB8AC3E}">
        <p14:creationId xmlns:p14="http://schemas.microsoft.com/office/powerpoint/2010/main" val="340433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A6F92-1E9F-4B32-931F-8D896B9BE463}" type="datetimeFigureOut">
              <a:rPr lang="ar-SA" smtClean="0"/>
              <a:t>08/09/1443</a:t>
            </a:fld>
            <a:endParaRPr lang="ar-S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CB7BD-1656-4603-A040-41ACB8165E89}" type="slidenum">
              <a:rPr lang="ar-SA" smtClean="0"/>
              <a:t>‹#›</a:t>
            </a:fld>
            <a:endParaRPr lang="ar-SA"/>
          </a:p>
        </p:txBody>
      </p:sp>
    </p:spTree>
    <p:extLst>
      <p:ext uri="{BB962C8B-B14F-4D97-AF65-F5344CB8AC3E}">
        <p14:creationId xmlns:p14="http://schemas.microsoft.com/office/powerpoint/2010/main" val="4080696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اكوا لايت محلول معالجة الجفاف 240 م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34" y="988657"/>
            <a:ext cx="4033720" cy="40337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9615" y="988657"/>
            <a:ext cx="3820533" cy="646331"/>
          </a:xfrm>
          <a:prstGeom prst="rect">
            <a:avLst/>
          </a:prstGeom>
        </p:spPr>
        <p:txBody>
          <a:bodyPr wrap="none">
            <a:spAutoFit/>
          </a:bodyPr>
          <a:lstStyle/>
          <a:p>
            <a:r>
              <a:rPr lang="ar-SA" dirty="0" smtClean="0"/>
              <a:t>Aqua light rehydration solution 240 ml</a:t>
            </a:r>
          </a:p>
          <a:p>
            <a:r>
              <a:rPr lang="ar-SA" dirty="0" smtClean="0"/>
              <a:t>12.00 R.S</a:t>
            </a:r>
            <a:endParaRPr lang="ar-SA" dirty="0"/>
          </a:p>
        </p:txBody>
      </p:sp>
      <p:sp>
        <p:nvSpPr>
          <p:cNvPr id="5" name="Rectangle 4"/>
          <p:cNvSpPr/>
          <p:nvPr/>
        </p:nvSpPr>
        <p:spPr>
          <a:xfrm>
            <a:off x="427630" y="2081748"/>
            <a:ext cx="6096000" cy="2585323"/>
          </a:xfrm>
          <a:prstGeom prst="rect">
            <a:avLst/>
          </a:prstGeom>
        </p:spPr>
        <p:txBody>
          <a:bodyPr>
            <a:spAutoFit/>
          </a:bodyPr>
          <a:lstStyle/>
          <a:p>
            <a:r>
              <a:rPr lang="en-US" dirty="0" err="1" smtClean="0"/>
              <a:t>Aqualite</a:t>
            </a:r>
            <a:r>
              <a:rPr lang="en-US" dirty="0" smtClean="0"/>
              <a:t> lotion this product is used to replace fluids and minerals (such as sodium and potassium) lost due to diarrhea and </a:t>
            </a:r>
            <a:r>
              <a:rPr lang="en-US" dirty="0" err="1" smtClean="0"/>
              <a:t>vomiting.Impact</a:t>
            </a:r>
            <a:r>
              <a:rPr lang="en-US" dirty="0" smtClean="0"/>
              <a:t>:- Helps prevent or treat the loss of too much body water (dehydration).- Getting the right amount of fluids and minerals is important for the normal functioning of the </a:t>
            </a:r>
            <a:r>
              <a:rPr lang="en-US" dirty="0" err="1" smtClean="0"/>
              <a:t>body.Usage:The</a:t>
            </a:r>
            <a:r>
              <a:rPr lang="en-US" dirty="0" smtClean="0"/>
              <a:t> dosage depends on your medical condition and your response to </a:t>
            </a:r>
            <a:r>
              <a:rPr lang="en-US" dirty="0" err="1" smtClean="0"/>
              <a:t>treatment.Warnings:Do</a:t>
            </a:r>
            <a:r>
              <a:rPr lang="en-US" dirty="0" smtClean="0"/>
              <a:t> not drink fruit juices or eat foods that contain salt while taking this product unless directed by a doctor</a:t>
            </a:r>
            <a:endParaRPr lang="ar-SA" dirty="0"/>
          </a:p>
        </p:txBody>
      </p:sp>
    </p:spTree>
    <p:extLst>
      <p:ext uri="{BB962C8B-B14F-4D97-AF65-F5344CB8AC3E}">
        <p14:creationId xmlns:p14="http://schemas.microsoft.com/office/powerpoint/2010/main" val="293078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14" y="542077"/>
            <a:ext cx="4343433" cy="646331"/>
          </a:xfrm>
          <a:prstGeom prst="rect">
            <a:avLst/>
          </a:prstGeom>
        </p:spPr>
        <p:txBody>
          <a:bodyPr wrap="none">
            <a:spAutoFit/>
          </a:bodyPr>
          <a:lstStyle/>
          <a:p>
            <a:r>
              <a:rPr lang="en-US" dirty="0" err="1" smtClean="0"/>
              <a:t>BibilacBabilak</a:t>
            </a:r>
            <a:r>
              <a:rPr lang="en-US" dirty="0" smtClean="0"/>
              <a:t> 2 formula milk follow-up 900g</a:t>
            </a:r>
          </a:p>
          <a:p>
            <a:r>
              <a:rPr lang="en-US" dirty="0" smtClean="0"/>
              <a:t>72.45 R.S</a:t>
            </a:r>
            <a:endParaRPr lang="ar-SA" dirty="0"/>
          </a:p>
        </p:txBody>
      </p:sp>
      <p:pic>
        <p:nvPicPr>
          <p:cNvPr id="3" name="Picture 2"/>
          <p:cNvPicPr>
            <a:picLocks noChangeAspect="1"/>
          </p:cNvPicPr>
          <p:nvPr/>
        </p:nvPicPr>
        <p:blipFill>
          <a:blip r:embed="rId2"/>
          <a:stretch>
            <a:fillRect/>
          </a:stretch>
        </p:blipFill>
        <p:spPr>
          <a:xfrm>
            <a:off x="7566262" y="327545"/>
            <a:ext cx="3842129" cy="3842129"/>
          </a:xfrm>
          <a:prstGeom prst="rect">
            <a:avLst/>
          </a:prstGeom>
        </p:spPr>
      </p:pic>
      <p:sp>
        <p:nvSpPr>
          <p:cNvPr id="4" name="Rectangle 3"/>
          <p:cNvSpPr/>
          <p:nvPr/>
        </p:nvSpPr>
        <p:spPr>
          <a:xfrm>
            <a:off x="323814" y="1432216"/>
            <a:ext cx="6096000" cy="3693319"/>
          </a:xfrm>
          <a:prstGeom prst="rect">
            <a:avLst/>
          </a:prstGeom>
        </p:spPr>
        <p:txBody>
          <a:bodyPr>
            <a:spAutoFit/>
          </a:bodyPr>
          <a:lstStyle/>
          <a:p>
            <a:r>
              <a:rPr lang="en-US" dirty="0" smtClean="0"/>
              <a:t>Usage guidelines:1. Wash your hands and sterilize all used vessels.AG. Boil clean drinking water, allow to cool in the kettle for about ten minutes .Hey. Measure the required amount of Water (see feeding schedule) and pour it into a sterile feeding bottle. Do not use boiling water </a:t>
            </a:r>
            <a:r>
              <a:rPr lang="en-US" dirty="0" err="1" smtClean="0"/>
              <a:t>frequently.Of</a:t>
            </a:r>
            <a:r>
              <a:rPr lang="en-US" dirty="0" smtClean="0"/>
              <a:t> . Always use the makeup that comes with the product. Level the powder by the measuring edge to get the correct amount. Do not squeeze the powder to increase the amount in the </a:t>
            </a:r>
            <a:r>
              <a:rPr lang="en-US" dirty="0" err="1" smtClean="0"/>
              <a:t>powder.A</a:t>
            </a:r>
            <a:r>
              <a:rPr lang="en-US" dirty="0" smtClean="0"/>
              <a:t>. Add the right amount of powder to the water. Excess or excess of the number of pints can be harmful to your </a:t>
            </a:r>
            <a:r>
              <a:rPr lang="en-US" dirty="0" err="1" smtClean="0"/>
              <a:t>child.P</a:t>
            </a:r>
            <a:r>
              <a:rPr lang="en-US" dirty="0" smtClean="0"/>
              <a:t>. Cover the feeding bottle and shake well (for a few seconds) to dissolve the powder. Replace the bottle cap with a sterile nipple .O. Test the temperature of the milk on your wrist before feeding (EC)</a:t>
            </a:r>
            <a:endParaRPr lang="ar-SA" dirty="0"/>
          </a:p>
        </p:txBody>
      </p:sp>
    </p:spTree>
    <p:extLst>
      <p:ext uri="{BB962C8B-B14F-4D97-AF65-F5344CB8AC3E}">
        <p14:creationId xmlns:p14="http://schemas.microsoft.com/office/powerpoint/2010/main" val="164327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3" y="514781"/>
            <a:ext cx="3530903" cy="646331"/>
          </a:xfrm>
          <a:prstGeom prst="rect">
            <a:avLst/>
          </a:prstGeom>
        </p:spPr>
        <p:txBody>
          <a:bodyPr wrap="none">
            <a:spAutoFit/>
          </a:bodyPr>
          <a:lstStyle/>
          <a:p>
            <a:r>
              <a:rPr lang="ar-SA" dirty="0" smtClean="0"/>
              <a:t>AptamilAptamil baby milk 1 900 gm</a:t>
            </a:r>
          </a:p>
          <a:p>
            <a:r>
              <a:rPr lang="ar-SA" dirty="0" smtClean="0"/>
              <a:t>72.45 R.S</a:t>
            </a:r>
            <a:endParaRPr lang="ar-SA" dirty="0"/>
          </a:p>
        </p:txBody>
      </p:sp>
      <p:pic>
        <p:nvPicPr>
          <p:cNvPr id="3" name="Picture 2"/>
          <p:cNvPicPr>
            <a:picLocks noChangeAspect="1"/>
          </p:cNvPicPr>
          <p:nvPr/>
        </p:nvPicPr>
        <p:blipFill>
          <a:blip r:embed="rId2"/>
          <a:stretch>
            <a:fillRect/>
          </a:stretch>
        </p:blipFill>
        <p:spPr>
          <a:xfrm>
            <a:off x="8411286" y="736694"/>
            <a:ext cx="3780714" cy="3780714"/>
          </a:xfrm>
          <a:prstGeom prst="rect">
            <a:avLst/>
          </a:prstGeom>
        </p:spPr>
      </p:pic>
      <p:sp>
        <p:nvSpPr>
          <p:cNvPr id="4" name="Rectangle 3"/>
          <p:cNvSpPr/>
          <p:nvPr/>
        </p:nvSpPr>
        <p:spPr>
          <a:xfrm>
            <a:off x="323650" y="1784024"/>
            <a:ext cx="4775410" cy="369332"/>
          </a:xfrm>
          <a:prstGeom prst="rect">
            <a:avLst/>
          </a:prstGeom>
        </p:spPr>
        <p:txBody>
          <a:bodyPr wrap="none">
            <a:spAutoFit/>
          </a:bodyPr>
          <a:lstStyle/>
          <a:p>
            <a:r>
              <a:rPr lang="ar-SA" dirty="0" smtClean="0"/>
              <a:t>Aptamil baby milk 1 900g from birth to 6 months</a:t>
            </a:r>
            <a:endParaRPr lang="ar-SA" dirty="0"/>
          </a:p>
        </p:txBody>
      </p:sp>
    </p:spTree>
    <p:extLst>
      <p:ext uri="{BB962C8B-B14F-4D97-AF65-F5344CB8AC3E}">
        <p14:creationId xmlns:p14="http://schemas.microsoft.com/office/powerpoint/2010/main" val="41663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984" y="651259"/>
            <a:ext cx="3293659" cy="646331"/>
          </a:xfrm>
          <a:prstGeom prst="rect">
            <a:avLst/>
          </a:prstGeom>
        </p:spPr>
        <p:txBody>
          <a:bodyPr wrap="none">
            <a:spAutoFit/>
          </a:bodyPr>
          <a:lstStyle/>
          <a:p>
            <a:r>
              <a:rPr lang="ar-SA" dirty="0" smtClean="0"/>
              <a:t>AptamilAptamil baby milk 4 400g</a:t>
            </a:r>
          </a:p>
          <a:p>
            <a:r>
              <a:rPr lang="ar-SA" dirty="0" smtClean="0"/>
              <a:t>33.35 R.S</a:t>
            </a:r>
            <a:endParaRPr lang="ar-SA" dirty="0"/>
          </a:p>
        </p:txBody>
      </p:sp>
      <p:pic>
        <p:nvPicPr>
          <p:cNvPr id="3" name="Picture 2"/>
          <p:cNvPicPr>
            <a:picLocks noChangeAspect="1"/>
          </p:cNvPicPr>
          <p:nvPr/>
        </p:nvPicPr>
        <p:blipFill>
          <a:blip r:embed="rId2"/>
          <a:stretch>
            <a:fillRect/>
          </a:stretch>
        </p:blipFill>
        <p:spPr>
          <a:xfrm>
            <a:off x="6720101" y="651259"/>
            <a:ext cx="4620051" cy="4620051"/>
          </a:xfrm>
          <a:prstGeom prst="rect">
            <a:avLst/>
          </a:prstGeom>
        </p:spPr>
      </p:pic>
    </p:spTree>
    <p:extLst>
      <p:ext uri="{BB962C8B-B14F-4D97-AF65-F5344CB8AC3E}">
        <p14:creationId xmlns:p14="http://schemas.microsoft.com/office/powerpoint/2010/main" val="195929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8086" y="1364776"/>
            <a:ext cx="2866030" cy="2866030"/>
          </a:xfrm>
          <a:prstGeom prst="rect">
            <a:avLst/>
          </a:prstGeom>
        </p:spPr>
      </p:pic>
      <p:sp>
        <p:nvSpPr>
          <p:cNvPr id="3" name="Rectangle 2"/>
          <p:cNvSpPr/>
          <p:nvPr/>
        </p:nvSpPr>
        <p:spPr>
          <a:xfrm>
            <a:off x="862283" y="1180110"/>
            <a:ext cx="3751668" cy="646331"/>
          </a:xfrm>
          <a:prstGeom prst="rect">
            <a:avLst/>
          </a:prstGeom>
        </p:spPr>
        <p:txBody>
          <a:bodyPr wrap="none">
            <a:spAutoFit/>
          </a:bodyPr>
          <a:lstStyle/>
          <a:p>
            <a:r>
              <a:rPr lang="en-US" dirty="0" err="1" smtClean="0"/>
              <a:t>AptamilAptamil</a:t>
            </a:r>
            <a:r>
              <a:rPr lang="en-US" dirty="0" smtClean="0"/>
              <a:t> anti-allergic baby milk</a:t>
            </a:r>
          </a:p>
          <a:p>
            <a:r>
              <a:rPr lang="en-US" dirty="0" smtClean="0"/>
              <a:t>48.30 R.S</a:t>
            </a:r>
            <a:endParaRPr lang="ar-SA" dirty="0"/>
          </a:p>
        </p:txBody>
      </p:sp>
      <p:sp>
        <p:nvSpPr>
          <p:cNvPr id="4" name="Rectangle 3"/>
          <p:cNvSpPr/>
          <p:nvPr/>
        </p:nvSpPr>
        <p:spPr>
          <a:xfrm>
            <a:off x="862283" y="2474625"/>
            <a:ext cx="6096000" cy="646331"/>
          </a:xfrm>
          <a:prstGeom prst="rect">
            <a:avLst/>
          </a:prstGeom>
        </p:spPr>
        <p:txBody>
          <a:bodyPr>
            <a:spAutoFit/>
          </a:bodyPr>
          <a:lstStyle/>
          <a:p>
            <a:r>
              <a:rPr lang="en-US" dirty="0" err="1" smtClean="0"/>
              <a:t>Aptamil</a:t>
            </a:r>
            <a:r>
              <a:rPr lang="en-US" dirty="0" smtClean="0"/>
              <a:t> anti-allergic baby milk1 suitable for allergic-prone infants from one day to 6 months of age</a:t>
            </a:r>
            <a:endParaRPr lang="ar-SA" dirty="0"/>
          </a:p>
        </p:txBody>
      </p:sp>
    </p:spTree>
    <p:extLst>
      <p:ext uri="{BB962C8B-B14F-4D97-AF65-F5344CB8AC3E}">
        <p14:creationId xmlns:p14="http://schemas.microsoft.com/office/powerpoint/2010/main" val="149100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30" y="949489"/>
            <a:ext cx="6096000" cy="646331"/>
          </a:xfrm>
          <a:prstGeom prst="rect">
            <a:avLst/>
          </a:prstGeom>
        </p:spPr>
        <p:txBody>
          <a:bodyPr>
            <a:spAutoFit/>
          </a:bodyPr>
          <a:lstStyle/>
          <a:p>
            <a:r>
              <a:rPr lang="en-US" dirty="0" err="1" smtClean="0"/>
              <a:t>BidyashoreBediashor</a:t>
            </a:r>
            <a:r>
              <a:rPr lang="en-US" dirty="0" smtClean="0"/>
              <a:t> baby milk 1 plus 900 g vanilla </a:t>
            </a:r>
            <a:r>
              <a:rPr lang="en-US" dirty="0" err="1" smtClean="0"/>
              <a:t>flavoured</a:t>
            </a:r>
            <a:endParaRPr lang="en-US" dirty="0" smtClean="0"/>
          </a:p>
          <a:p>
            <a:r>
              <a:rPr lang="en-US" dirty="0" smtClean="0"/>
              <a:t>105.77 R.S</a:t>
            </a:r>
            <a:endParaRPr lang="ar-SA" dirty="0"/>
          </a:p>
        </p:txBody>
      </p:sp>
      <p:pic>
        <p:nvPicPr>
          <p:cNvPr id="3" name="Picture 2"/>
          <p:cNvPicPr>
            <a:picLocks noChangeAspect="1"/>
          </p:cNvPicPr>
          <p:nvPr/>
        </p:nvPicPr>
        <p:blipFill>
          <a:blip r:embed="rId2"/>
          <a:stretch>
            <a:fillRect/>
          </a:stretch>
        </p:blipFill>
        <p:spPr>
          <a:xfrm>
            <a:off x="7388841" y="559557"/>
            <a:ext cx="4087789" cy="4087789"/>
          </a:xfrm>
          <a:prstGeom prst="rect">
            <a:avLst/>
          </a:prstGeom>
        </p:spPr>
      </p:pic>
      <p:sp>
        <p:nvSpPr>
          <p:cNvPr id="4" name="Rectangle 3"/>
          <p:cNvSpPr/>
          <p:nvPr/>
        </p:nvSpPr>
        <p:spPr>
          <a:xfrm>
            <a:off x="427630" y="2239960"/>
            <a:ext cx="6096000" cy="1477328"/>
          </a:xfrm>
          <a:prstGeom prst="rect">
            <a:avLst/>
          </a:prstGeom>
        </p:spPr>
        <p:txBody>
          <a:bodyPr>
            <a:spAutoFit/>
          </a:bodyPr>
          <a:lstStyle/>
          <a:p>
            <a:r>
              <a:rPr lang="en-US" dirty="0" smtClean="0"/>
              <a:t>Diet complete +1 is suitable for children aged 1-3 years who have a lower growth rate than their counterparts in the same age group , children in need of increased calories and nutritional components , and those who are malnourished or eat less due to loss of appetite or food selectivity</a:t>
            </a:r>
            <a:endParaRPr lang="ar-SA" dirty="0"/>
          </a:p>
        </p:txBody>
      </p:sp>
    </p:spTree>
    <p:extLst>
      <p:ext uri="{BB962C8B-B14F-4D97-AF65-F5344CB8AC3E}">
        <p14:creationId xmlns:p14="http://schemas.microsoft.com/office/powerpoint/2010/main" val="297222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373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1</cp:revision>
  <dcterms:created xsi:type="dcterms:W3CDTF">2022-04-09T19:13:02Z</dcterms:created>
  <dcterms:modified xsi:type="dcterms:W3CDTF">2022-04-09T19:20:09Z</dcterms:modified>
</cp:coreProperties>
</file>