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394050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233008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306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307817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008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1352675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281663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242641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193785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FBB0A-BB68-4520-87BE-5D02FEAC31A5}" type="datetimeFigureOut">
              <a:rPr lang="ar-SA" smtClean="0"/>
              <a:t>19/03/44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55013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FBB0A-BB68-4520-87BE-5D02FEAC31A5}" type="datetimeFigureOut">
              <a:rPr lang="ar-SA" smtClean="0"/>
              <a:t>19/03/44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194181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FBB0A-BB68-4520-87BE-5D02FEAC31A5}" type="datetimeFigureOut">
              <a:rPr lang="ar-SA" smtClean="0"/>
              <a:t>19/03/44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17143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5FBB0A-BB68-4520-87BE-5D02FEAC31A5}" type="datetimeFigureOut">
              <a:rPr lang="ar-SA" smtClean="0"/>
              <a:t>19/03/44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4971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FBB0A-BB68-4520-87BE-5D02FEAC31A5}" type="datetimeFigureOut">
              <a:rPr lang="ar-SA" smtClean="0"/>
              <a:t>19/03/44</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13624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5FBB0A-BB68-4520-87BE-5D02FEAC31A5}" type="datetimeFigureOut">
              <a:rPr lang="ar-SA" smtClean="0"/>
              <a:t>19/03/44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206097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FBB0A-BB68-4520-87BE-5D02FEAC31A5}" type="datetimeFigureOut">
              <a:rPr lang="ar-SA" smtClean="0"/>
              <a:t>19/03/44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9010824A-EDC7-4C5B-8DAA-FD5B5823A3E3}" type="slidenum">
              <a:rPr lang="ar-SA" smtClean="0"/>
              <a:t>‹#›</a:t>
            </a:fld>
            <a:endParaRPr lang="ar-SA"/>
          </a:p>
        </p:txBody>
      </p:sp>
    </p:spTree>
    <p:extLst>
      <p:ext uri="{BB962C8B-B14F-4D97-AF65-F5344CB8AC3E}">
        <p14:creationId xmlns:p14="http://schemas.microsoft.com/office/powerpoint/2010/main" val="423322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5FBB0A-BB68-4520-87BE-5D02FEAC31A5}" type="datetimeFigureOut">
              <a:rPr lang="ar-SA" smtClean="0"/>
              <a:t>19/03/44</a:t>
            </a:fld>
            <a:endParaRPr lang="ar-S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010824A-EDC7-4C5B-8DAA-FD5B5823A3E3}" type="slidenum">
              <a:rPr lang="ar-SA" smtClean="0"/>
              <a:t>‹#›</a:t>
            </a:fld>
            <a:endParaRPr lang="ar-SA"/>
          </a:p>
        </p:txBody>
      </p:sp>
    </p:spTree>
    <p:extLst>
      <p:ext uri="{BB962C8B-B14F-4D97-AF65-F5344CB8AC3E}">
        <p14:creationId xmlns:p14="http://schemas.microsoft.com/office/powerpoint/2010/main" val="25821021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1" eaLnBrk="1" latinLnBrk="0" hangingPunct="1">
        <a:spcBef>
          <a:spcPct val="0"/>
        </a:spcBef>
        <a:buNone/>
        <a:defRPr sz="3600" kern="1200">
          <a:solidFill>
            <a:schemeClr val="accent1">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74A905-9741-65B1-10D0-F4F8EB258037}"/>
              </a:ext>
            </a:extLst>
          </p:cNvPr>
          <p:cNvSpPr txBox="1"/>
          <p:nvPr/>
        </p:nvSpPr>
        <p:spPr>
          <a:xfrm>
            <a:off x="1222513" y="994778"/>
            <a:ext cx="2620617"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Hot white chocolate</a:t>
            </a:r>
            <a:endParaRPr lang="ar-SA" dirty="0"/>
          </a:p>
        </p:txBody>
      </p:sp>
      <p:pic>
        <p:nvPicPr>
          <p:cNvPr id="9" name="Picture 8">
            <a:extLst>
              <a:ext uri="{FF2B5EF4-FFF2-40B4-BE49-F238E27FC236}">
                <a16:creationId xmlns:a16="http://schemas.microsoft.com/office/drawing/2014/main" id="{90678EC9-DFB9-3AF5-7677-7919AB776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108" y="769905"/>
            <a:ext cx="2940740" cy="1960493"/>
          </a:xfrm>
          <a:prstGeom prst="rect">
            <a:avLst/>
          </a:prstGeom>
        </p:spPr>
      </p:pic>
      <p:sp>
        <p:nvSpPr>
          <p:cNvPr id="14" name="TextBox 13">
            <a:extLst>
              <a:ext uri="{FF2B5EF4-FFF2-40B4-BE49-F238E27FC236}">
                <a16:creationId xmlns:a16="http://schemas.microsoft.com/office/drawing/2014/main" id="{6CDF2085-AB7B-2FA7-1B1C-8B2B60BDFCEB}"/>
              </a:ext>
            </a:extLst>
          </p:cNvPr>
          <p:cNvSpPr txBox="1"/>
          <p:nvPr/>
        </p:nvSpPr>
        <p:spPr>
          <a:xfrm>
            <a:off x="4081670" y="228294"/>
            <a:ext cx="2819400" cy="369332"/>
          </a:xfrm>
          <a:prstGeom prst="rect">
            <a:avLst/>
          </a:prstGeom>
          <a:noFill/>
        </p:spPr>
        <p:txBody>
          <a:bodyPr wrap="square">
            <a:spAutoFit/>
          </a:bodyPr>
          <a:lstStyle/>
          <a:p>
            <a:r>
              <a:rPr lang="en-US" b="0" i="0">
                <a:solidFill>
                  <a:srgbClr val="000000"/>
                </a:solidFill>
                <a:effectLst/>
                <a:latin typeface="Poppins" panose="00000500000000000000" pitchFamily="2" charset="0"/>
              </a:rPr>
              <a:t>Enough for four people</a:t>
            </a:r>
            <a:endParaRPr lang="ar-SA" dirty="0"/>
          </a:p>
        </p:txBody>
      </p:sp>
      <p:sp>
        <p:nvSpPr>
          <p:cNvPr id="16" name="TextBox 15">
            <a:extLst>
              <a:ext uri="{FF2B5EF4-FFF2-40B4-BE49-F238E27FC236}">
                <a16:creationId xmlns:a16="http://schemas.microsoft.com/office/drawing/2014/main" id="{A4E34625-E3B0-9ED1-4EC8-4E13270B9EC7}"/>
              </a:ext>
            </a:extLst>
          </p:cNvPr>
          <p:cNvSpPr txBox="1"/>
          <p:nvPr/>
        </p:nvSpPr>
        <p:spPr>
          <a:xfrm>
            <a:off x="7835348" y="228294"/>
            <a:ext cx="4343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The cooking time is 10 minutes</a:t>
            </a:r>
            <a:endParaRPr lang="ar-SA" dirty="0"/>
          </a:p>
        </p:txBody>
      </p:sp>
      <p:sp>
        <p:nvSpPr>
          <p:cNvPr id="18" name="TextBox 17">
            <a:extLst>
              <a:ext uri="{FF2B5EF4-FFF2-40B4-BE49-F238E27FC236}">
                <a16:creationId xmlns:a16="http://schemas.microsoft.com/office/drawing/2014/main" id="{3CCA7CEA-EC16-EB4E-FF4B-A1B9A0516128}"/>
              </a:ext>
            </a:extLst>
          </p:cNvPr>
          <p:cNvSpPr txBox="1"/>
          <p:nvPr/>
        </p:nvSpPr>
        <p:spPr>
          <a:xfrm>
            <a:off x="414131" y="1748515"/>
            <a:ext cx="6636026" cy="2308324"/>
          </a:xfrm>
          <a:prstGeom prst="rect">
            <a:avLst/>
          </a:prstGeom>
          <a:noFill/>
        </p:spPr>
        <p:txBody>
          <a:bodyPr wrap="square">
            <a:spAutoFit/>
          </a:bodyPr>
          <a:lstStyle/>
          <a:p>
            <a:r>
              <a:rPr lang="en-US" b="0" i="0" dirty="0">
                <a:solidFill>
                  <a:srgbClr val="000000"/>
                </a:solidFill>
                <a:effectLst/>
                <a:latin typeface="Poppins" panose="00000500000000000000" pitchFamily="2" charset="0"/>
              </a:rPr>
              <a:t>Ingredients</a:t>
            </a:r>
          </a:p>
          <a:p>
            <a:r>
              <a:rPr lang="en-US" b="0" i="0" dirty="0">
                <a:solidFill>
                  <a:srgbClr val="000000"/>
                </a:solidFill>
                <a:effectLst/>
                <a:latin typeface="Poppins" panose="00000500000000000000" pitchFamily="2" charset="0"/>
              </a:rPr>
              <a:t> - Milk: 4 cups (liquid) </a:t>
            </a:r>
          </a:p>
          <a:p>
            <a:r>
              <a:rPr lang="en-US" b="0" i="0" dirty="0">
                <a:solidFill>
                  <a:srgbClr val="000000"/>
                </a:solidFill>
                <a:effectLst/>
                <a:latin typeface="Poppins" panose="00000500000000000000" pitchFamily="2" charset="0"/>
              </a:rPr>
              <a:t>- white chocolate: cup (excellent type, cut to small pieces) </a:t>
            </a:r>
          </a:p>
          <a:p>
            <a:pPr marL="285750" indent="-285750">
              <a:buFontTx/>
              <a:buChar char="-"/>
            </a:pPr>
            <a:r>
              <a:rPr lang="en-US" b="0" i="0" dirty="0">
                <a:solidFill>
                  <a:srgbClr val="000000"/>
                </a:solidFill>
                <a:effectLst/>
                <a:latin typeface="Poppins" panose="00000500000000000000" pitchFamily="2" charset="0"/>
              </a:rPr>
              <a:t>vanilla extract: small spoon </a:t>
            </a:r>
          </a:p>
          <a:p>
            <a:r>
              <a:rPr lang="en-US" b="0" i="0" dirty="0">
                <a:solidFill>
                  <a:srgbClr val="000000"/>
                </a:solidFill>
                <a:effectLst/>
                <a:latin typeface="Poppins" panose="00000500000000000000" pitchFamily="2" charset="0"/>
              </a:rPr>
              <a:t>- Salt: sprinkler (optional) - Marshmallow: as desired (and pale cream, white chocolate chips / for decorating)</a:t>
            </a:r>
            <a:endParaRPr lang="ar-SA" dirty="0"/>
          </a:p>
        </p:txBody>
      </p:sp>
      <p:sp>
        <p:nvSpPr>
          <p:cNvPr id="20" name="TextBox 19">
            <a:extLst>
              <a:ext uri="{FF2B5EF4-FFF2-40B4-BE49-F238E27FC236}">
                <a16:creationId xmlns:a16="http://schemas.microsoft.com/office/drawing/2014/main" id="{BF87182D-928B-F325-F657-AE7224CBC2F5}"/>
              </a:ext>
            </a:extLst>
          </p:cNvPr>
          <p:cNvSpPr txBox="1"/>
          <p:nvPr/>
        </p:nvSpPr>
        <p:spPr>
          <a:xfrm>
            <a:off x="286579" y="4142529"/>
            <a:ext cx="9520030" cy="2031325"/>
          </a:xfrm>
          <a:prstGeom prst="rect">
            <a:avLst/>
          </a:prstGeom>
          <a:noFill/>
        </p:spPr>
        <p:txBody>
          <a:bodyPr wrap="square">
            <a:spAutoFit/>
          </a:bodyPr>
          <a:lstStyle/>
          <a:p>
            <a:pPr algn="l"/>
            <a:r>
              <a:rPr lang="en-US" b="0" i="0" dirty="0">
                <a:solidFill>
                  <a:srgbClr val="000000"/>
                </a:solidFill>
                <a:effectLst/>
                <a:latin typeface="Poppins" panose="00000500000000000000" pitchFamily="2" charset="0"/>
              </a:rPr>
              <a:t>preparation method</a:t>
            </a:r>
          </a:p>
          <a:p>
            <a:pPr algn="l"/>
            <a:r>
              <a:rPr lang="en-US" b="0" i="0" dirty="0">
                <a:solidFill>
                  <a:srgbClr val="000000"/>
                </a:solidFill>
                <a:effectLst/>
                <a:latin typeface="Poppins" panose="00000500000000000000" pitchFamily="2" charset="0"/>
              </a:rPr>
              <a:t>1. Milk is poured into a deep medium-sized pan, with white chocolate chunks and vanilla extract and salt, if used. And the mixture is constantly stirred, at medium heat, until the chocolate melts, keeping in mind that the drink is soft, and making sure that it doesn't boil.</a:t>
            </a:r>
          </a:p>
          <a:p>
            <a:pPr algn="l"/>
            <a:br>
              <a:rPr lang="en-US" dirty="0"/>
            </a:br>
            <a:r>
              <a:rPr lang="en-US" b="0" i="0" dirty="0">
                <a:solidFill>
                  <a:srgbClr val="000000"/>
                </a:solidFill>
                <a:effectLst/>
                <a:latin typeface="Poppins" panose="00000500000000000000" pitchFamily="2" charset="0"/>
              </a:rPr>
              <a:t>2. The drink is immediately served and decorated as desired.</a:t>
            </a:r>
          </a:p>
        </p:txBody>
      </p:sp>
    </p:spTree>
    <p:extLst>
      <p:ext uri="{BB962C8B-B14F-4D97-AF65-F5344CB8AC3E}">
        <p14:creationId xmlns:p14="http://schemas.microsoft.com/office/powerpoint/2010/main" val="135519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لاتيه كراميل ساخن">
            <a:extLst>
              <a:ext uri="{FF2B5EF4-FFF2-40B4-BE49-F238E27FC236}">
                <a16:creationId xmlns:a16="http://schemas.microsoft.com/office/drawing/2014/main" id="{0B73F46E-01C5-DE8C-74FF-28B904A2C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29" r="10673"/>
          <a:stretch/>
        </p:blipFill>
        <p:spPr bwMode="auto">
          <a:xfrm>
            <a:off x="8989226" y="898663"/>
            <a:ext cx="2964235" cy="25303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A05C30-31D6-7B63-BFB7-AFC62A1DE5A9}"/>
              </a:ext>
            </a:extLst>
          </p:cNvPr>
          <p:cNvSpPr txBox="1"/>
          <p:nvPr/>
        </p:nvSpPr>
        <p:spPr>
          <a:xfrm>
            <a:off x="4081670" y="228294"/>
            <a:ext cx="2819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Enough for 2 people</a:t>
            </a:r>
            <a:endParaRPr lang="ar-SA" dirty="0"/>
          </a:p>
        </p:txBody>
      </p:sp>
      <p:sp>
        <p:nvSpPr>
          <p:cNvPr id="3" name="TextBox 2">
            <a:extLst>
              <a:ext uri="{FF2B5EF4-FFF2-40B4-BE49-F238E27FC236}">
                <a16:creationId xmlns:a16="http://schemas.microsoft.com/office/drawing/2014/main" id="{66CA72A6-08A6-DC83-F300-DA1D6C2E971C}"/>
              </a:ext>
            </a:extLst>
          </p:cNvPr>
          <p:cNvSpPr txBox="1"/>
          <p:nvPr/>
        </p:nvSpPr>
        <p:spPr>
          <a:xfrm>
            <a:off x="7835348" y="228294"/>
            <a:ext cx="4343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The cooking time is 10 minutes</a:t>
            </a:r>
            <a:endParaRPr lang="ar-SA" dirty="0"/>
          </a:p>
        </p:txBody>
      </p:sp>
      <p:sp>
        <p:nvSpPr>
          <p:cNvPr id="5" name="TextBox 4">
            <a:extLst>
              <a:ext uri="{FF2B5EF4-FFF2-40B4-BE49-F238E27FC236}">
                <a16:creationId xmlns:a16="http://schemas.microsoft.com/office/drawing/2014/main" id="{3EF33BF6-76D8-D361-58A9-C2CF687512E0}"/>
              </a:ext>
            </a:extLst>
          </p:cNvPr>
          <p:cNvSpPr txBox="1"/>
          <p:nvPr/>
        </p:nvSpPr>
        <p:spPr>
          <a:xfrm>
            <a:off x="1030357" y="898663"/>
            <a:ext cx="6102626" cy="2031325"/>
          </a:xfrm>
          <a:prstGeom prst="rect">
            <a:avLst/>
          </a:prstGeom>
          <a:noFill/>
        </p:spPr>
        <p:txBody>
          <a:bodyPr wrap="square">
            <a:spAutoFit/>
          </a:bodyPr>
          <a:lstStyle/>
          <a:p>
            <a:pPr marL="342900" indent="-342900">
              <a:buFont typeface="+mj-lt"/>
              <a:buAutoNum type="arabicPeriod"/>
            </a:pPr>
            <a:r>
              <a:rPr lang="en-US" dirty="0"/>
              <a:t>Melt the coffee with a cup of hot water, then place it in a pot and add hot milk and mix well.</a:t>
            </a:r>
          </a:p>
          <a:p>
            <a:pPr marL="342900" indent="-342900">
              <a:buFont typeface="+mj-lt"/>
              <a:buAutoNum type="arabicPeriod"/>
            </a:pPr>
            <a:r>
              <a:rPr lang="en-US" dirty="0"/>
              <a:t>Add caramel and sugar sauce, then stir the ingredients so they're completely homogeneous.</a:t>
            </a:r>
          </a:p>
          <a:p>
            <a:pPr marL="342900" indent="-342900">
              <a:buFont typeface="+mj-lt"/>
              <a:buAutoNum type="arabicPeriod"/>
            </a:pPr>
            <a:r>
              <a:rPr lang="en-US" dirty="0"/>
              <a:t>Pour the caramel latte into the cups of introduction, and decorate it with the cream and the caramel sauce, and then offer it.</a:t>
            </a:r>
            <a:endParaRPr lang="ar-SA" dirty="0"/>
          </a:p>
        </p:txBody>
      </p:sp>
      <p:sp>
        <p:nvSpPr>
          <p:cNvPr id="6" name="TextBox 5">
            <a:extLst>
              <a:ext uri="{FF2B5EF4-FFF2-40B4-BE49-F238E27FC236}">
                <a16:creationId xmlns:a16="http://schemas.microsoft.com/office/drawing/2014/main" id="{F043E7F6-CBA8-3687-B86F-7E4F79E3268E}"/>
              </a:ext>
            </a:extLst>
          </p:cNvPr>
          <p:cNvSpPr txBox="1"/>
          <p:nvPr/>
        </p:nvSpPr>
        <p:spPr>
          <a:xfrm>
            <a:off x="1167246" y="3570330"/>
            <a:ext cx="6102926" cy="2862322"/>
          </a:xfrm>
          <a:prstGeom prst="rect">
            <a:avLst/>
          </a:prstGeom>
          <a:noFill/>
        </p:spPr>
        <p:txBody>
          <a:bodyPr wrap="square">
            <a:spAutoFit/>
          </a:bodyPr>
          <a:lstStyle/>
          <a:p>
            <a:r>
              <a:rPr lang="en-US" dirty="0"/>
              <a:t>Hot caramel latte</a:t>
            </a:r>
          </a:p>
          <a:p>
            <a:endParaRPr lang="en-US" dirty="0"/>
          </a:p>
          <a:p>
            <a:r>
              <a:rPr lang="en-US" dirty="0"/>
              <a:t>ingredients</a:t>
            </a:r>
          </a:p>
          <a:p>
            <a:r>
              <a:rPr lang="en-US" dirty="0"/>
              <a:t>- Milk: 2 cups (hot)</a:t>
            </a:r>
          </a:p>
          <a:p>
            <a:r>
              <a:rPr lang="en-US" dirty="0"/>
              <a:t>- Fast-melting coffee: Big spoon</a:t>
            </a:r>
          </a:p>
          <a:p>
            <a:r>
              <a:rPr lang="en-US" dirty="0"/>
              <a:t>- Hot water: cup</a:t>
            </a:r>
          </a:p>
          <a:p>
            <a:r>
              <a:rPr lang="en-US" dirty="0"/>
              <a:t>- Caramel sauce: a quarter cup</a:t>
            </a:r>
          </a:p>
          <a:p>
            <a:r>
              <a:rPr lang="en-US" dirty="0"/>
              <a:t>- Sugar, as desired</a:t>
            </a:r>
          </a:p>
          <a:p>
            <a:r>
              <a:rPr lang="en-US" dirty="0"/>
              <a:t>- Karima </a:t>
            </a:r>
            <a:r>
              <a:rPr lang="en-US" dirty="0" err="1"/>
              <a:t>Khafaq</a:t>
            </a:r>
            <a:r>
              <a:rPr lang="en-US" dirty="0"/>
              <a:t>: As desired (for decorative)</a:t>
            </a:r>
          </a:p>
          <a:p>
            <a:r>
              <a:rPr lang="en-US" dirty="0"/>
              <a:t>preparation method</a:t>
            </a:r>
          </a:p>
        </p:txBody>
      </p:sp>
    </p:spTree>
    <p:extLst>
      <p:ext uri="{BB962C8B-B14F-4D97-AF65-F5344CB8AC3E}">
        <p14:creationId xmlns:p14="http://schemas.microsoft.com/office/powerpoint/2010/main" val="324756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8F32AE-95C5-25BF-2836-DE274EEAD2DA}"/>
              </a:ext>
            </a:extLst>
          </p:cNvPr>
          <p:cNvSpPr txBox="1"/>
          <p:nvPr/>
        </p:nvSpPr>
        <p:spPr>
          <a:xfrm>
            <a:off x="4081670" y="228294"/>
            <a:ext cx="2819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Enough for 2 people</a:t>
            </a:r>
            <a:endParaRPr lang="ar-SA" dirty="0"/>
          </a:p>
        </p:txBody>
      </p:sp>
      <p:sp>
        <p:nvSpPr>
          <p:cNvPr id="3" name="TextBox 2">
            <a:extLst>
              <a:ext uri="{FF2B5EF4-FFF2-40B4-BE49-F238E27FC236}">
                <a16:creationId xmlns:a16="http://schemas.microsoft.com/office/drawing/2014/main" id="{07188F0E-CCA1-BE8A-956C-2A7B52F6371C}"/>
              </a:ext>
            </a:extLst>
          </p:cNvPr>
          <p:cNvSpPr txBox="1"/>
          <p:nvPr/>
        </p:nvSpPr>
        <p:spPr>
          <a:xfrm>
            <a:off x="7835348" y="228294"/>
            <a:ext cx="4343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The cooking time is 10 minutes</a:t>
            </a:r>
            <a:endParaRPr lang="ar-SA" dirty="0"/>
          </a:p>
        </p:txBody>
      </p:sp>
      <p:sp>
        <p:nvSpPr>
          <p:cNvPr id="5" name="TextBox 4">
            <a:extLst>
              <a:ext uri="{FF2B5EF4-FFF2-40B4-BE49-F238E27FC236}">
                <a16:creationId xmlns:a16="http://schemas.microsoft.com/office/drawing/2014/main" id="{586ADF7F-32C1-3A66-BF97-2BCBCAF2D0AF}"/>
              </a:ext>
            </a:extLst>
          </p:cNvPr>
          <p:cNvSpPr txBox="1"/>
          <p:nvPr/>
        </p:nvSpPr>
        <p:spPr>
          <a:xfrm>
            <a:off x="480391" y="862762"/>
            <a:ext cx="6102626" cy="3416320"/>
          </a:xfrm>
          <a:prstGeom prst="rect">
            <a:avLst/>
          </a:prstGeom>
          <a:noFill/>
        </p:spPr>
        <p:txBody>
          <a:bodyPr wrap="square">
            <a:spAutoFit/>
          </a:bodyPr>
          <a:lstStyle/>
          <a:p>
            <a:r>
              <a:rPr lang="en-US" dirty="0"/>
              <a:t>How the cappuccino works</a:t>
            </a:r>
          </a:p>
          <a:p>
            <a:endParaRPr lang="en-US" dirty="0"/>
          </a:p>
          <a:p>
            <a:r>
              <a:rPr lang="en-US" dirty="0"/>
              <a:t>ingredients</a:t>
            </a:r>
          </a:p>
          <a:p>
            <a:r>
              <a:rPr lang="en-US" dirty="0"/>
              <a:t>- milk: cup (hot)</a:t>
            </a:r>
          </a:p>
          <a:p>
            <a:r>
              <a:rPr lang="en-US" dirty="0"/>
              <a:t>- Coffee: Cup (hot)</a:t>
            </a:r>
          </a:p>
          <a:p>
            <a:r>
              <a:rPr lang="en-US" dirty="0"/>
              <a:t>- sugar: big spoon</a:t>
            </a:r>
          </a:p>
          <a:p>
            <a:r>
              <a:rPr lang="en-US" dirty="0"/>
              <a:t>- cinnamon: a quarter of a little spoon</a:t>
            </a:r>
          </a:p>
          <a:p>
            <a:r>
              <a:rPr lang="en-US" dirty="0"/>
              <a:t>preparation method</a:t>
            </a:r>
          </a:p>
          <a:p>
            <a:pPr marL="342900" indent="-342900">
              <a:buFont typeface="+mj-lt"/>
              <a:buAutoNum type="arabicPeriod"/>
            </a:pPr>
            <a:r>
              <a:rPr lang="en-US" dirty="0"/>
              <a:t>Mix each of the following ingredients: milk, coffee, sugar, cinnamon, in the blender for at least 20 seconds until you have foam.</a:t>
            </a:r>
          </a:p>
          <a:p>
            <a:pPr marL="342900" indent="-342900">
              <a:buFont typeface="+mj-lt"/>
              <a:buAutoNum type="arabicPeriod"/>
            </a:pPr>
            <a:r>
              <a:rPr lang="en-US" dirty="0"/>
              <a:t>The cappuccino boy is in the cup with hot feet.</a:t>
            </a:r>
            <a:endParaRPr lang="ar-SA" dirty="0"/>
          </a:p>
        </p:txBody>
      </p:sp>
      <p:pic>
        <p:nvPicPr>
          <p:cNvPr id="6" name="Picture 5">
            <a:extLst>
              <a:ext uri="{FF2B5EF4-FFF2-40B4-BE49-F238E27FC236}">
                <a16:creationId xmlns:a16="http://schemas.microsoft.com/office/drawing/2014/main" id="{9846382B-9E68-7E34-0FF2-82C50C3BF5E4}"/>
              </a:ext>
            </a:extLst>
          </p:cNvPr>
          <p:cNvPicPr>
            <a:picLocks noChangeAspect="1"/>
          </p:cNvPicPr>
          <p:nvPr/>
        </p:nvPicPr>
        <p:blipFill>
          <a:blip r:embed="rId2"/>
          <a:stretch>
            <a:fillRect/>
          </a:stretch>
        </p:blipFill>
        <p:spPr>
          <a:xfrm>
            <a:off x="7601776" y="1339298"/>
            <a:ext cx="3974411" cy="2649607"/>
          </a:xfrm>
          <a:prstGeom prst="rect">
            <a:avLst/>
          </a:prstGeom>
        </p:spPr>
      </p:pic>
    </p:spTree>
    <p:extLst>
      <p:ext uri="{BB962C8B-B14F-4D97-AF65-F5344CB8AC3E}">
        <p14:creationId xmlns:p14="http://schemas.microsoft.com/office/powerpoint/2010/main" val="296786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79B6F-7F0F-98B1-565C-B5FB3893CB65}"/>
              </a:ext>
            </a:extLst>
          </p:cNvPr>
          <p:cNvSpPr txBox="1"/>
          <p:nvPr/>
        </p:nvSpPr>
        <p:spPr>
          <a:xfrm>
            <a:off x="4081670" y="228294"/>
            <a:ext cx="2819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Enough for 3 people</a:t>
            </a:r>
            <a:endParaRPr lang="ar-SA" dirty="0"/>
          </a:p>
        </p:txBody>
      </p:sp>
      <p:sp>
        <p:nvSpPr>
          <p:cNvPr id="3" name="TextBox 2">
            <a:extLst>
              <a:ext uri="{FF2B5EF4-FFF2-40B4-BE49-F238E27FC236}">
                <a16:creationId xmlns:a16="http://schemas.microsoft.com/office/drawing/2014/main" id="{C1160D6F-2539-4222-58E7-668AB27073A5}"/>
              </a:ext>
            </a:extLst>
          </p:cNvPr>
          <p:cNvSpPr txBox="1"/>
          <p:nvPr/>
        </p:nvSpPr>
        <p:spPr>
          <a:xfrm>
            <a:off x="7835348" y="228294"/>
            <a:ext cx="4343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The cooking time is 10 minutes</a:t>
            </a:r>
            <a:endParaRPr lang="ar-SA" dirty="0"/>
          </a:p>
        </p:txBody>
      </p:sp>
      <p:pic>
        <p:nvPicPr>
          <p:cNvPr id="4" name="Picture 3">
            <a:extLst>
              <a:ext uri="{FF2B5EF4-FFF2-40B4-BE49-F238E27FC236}">
                <a16:creationId xmlns:a16="http://schemas.microsoft.com/office/drawing/2014/main" id="{D87416AE-945A-935B-33B6-9B48F368A6A6}"/>
              </a:ext>
            </a:extLst>
          </p:cNvPr>
          <p:cNvPicPr>
            <a:picLocks noChangeAspect="1"/>
          </p:cNvPicPr>
          <p:nvPr/>
        </p:nvPicPr>
        <p:blipFill>
          <a:blip r:embed="rId2"/>
          <a:stretch>
            <a:fillRect/>
          </a:stretch>
        </p:blipFill>
        <p:spPr>
          <a:xfrm>
            <a:off x="6848475" y="1417082"/>
            <a:ext cx="4729784" cy="3153189"/>
          </a:xfrm>
          <a:prstGeom prst="rect">
            <a:avLst/>
          </a:prstGeom>
        </p:spPr>
      </p:pic>
      <p:sp>
        <p:nvSpPr>
          <p:cNvPr id="6" name="TextBox 5">
            <a:extLst>
              <a:ext uri="{FF2B5EF4-FFF2-40B4-BE49-F238E27FC236}">
                <a16:creationId xmlns:a16="http://schemas.microsoft.com/office/drawing/2014/main" id="{97B5DC8F-7B58-5E66-66AD-761F38C3B6E0}"/>
              </a:ext>
            </a:extLst>
          </p:cNvPr>
          <p:cNvSpPr txBox="1"/>
          <p:nvPr/>
        </p:nvSpPr>
        <p:spPr>
          <a:xfrm>
            <a:off x="613741" y="1160288"/>
            <a:ext cx="6102626" cy="3139321"/>
          </a:xfrm>
          <a:prstGeom prst="rect">
            <a:avLst/>
          </a:prstGeom>
          <a:noFill/>
        </p:spPr>
        <p:txBody>
          <a:bodyPr wrap="square">
            <a:spAutoFit/>
          </a:bodyPr>
          <a:lstStyle/>
          <a:p>
            <a:r>
              <a:rPr lang="en-US" dirty="0"/>
              <a:t>ingredients</a:t>
            </a:r>
          </a:p>
          <a:p>
            <a:r>
              <a:rPr lang="en-US" dirty="0"/>
              <a:t>- Milk: 1.5 cup</a:t>
            </a:r>
          </a:p>
          <a:p>
            <a:r>
              <a:rPr lang="en-US" dirty="0"/>
              <a:t>- cinnamon: small spoon and half (ground)</a:t>
            </a:r>
          </a:p>
          <a:p>
            <a:r>
              <a:rPr lang="en-US" dirty="0"/>
              <a:t>- Chocolate: half cup (grilled)</a:t>
            </a:r>
          </a:p>
          <a:p>
            <a:r>
              <a:rPr lang="en-US" dirty="0"/>
              <a:t>- Sugar: Big spoon and half</a:t>
            </a:r>
          </a:p>
          <a:p>
            <a:r>
              <a:rPr lang="en-US" dirty="0"/>
              <a:t>- A quarter cup of espresso</a:t>
            </a:r>
          </a:p>
          <a:p>
            <a:r>
              <a:rPr lang="en-US" dirty="0"/>
              <a:t>preparation method</a:t>
            </a:r>
          </a:p>
          <a:p>
            <a:r>
              <a:rPr lang="en-US" dirty="0"/>
              <a:t>Put cinnamon and milk in a pot on medium fire, and stir well until cinnamon smells go up.</a:t>
            </a:r>
          </a:p>
          <a:p>
            <a:r>
              <a:rPr lang="en-US" dirty="0"/>
              <a:t>Add chocolate, espresso, sugar and mixer to harmonize.</a:t>
            </a:r>
          </a:p>
          <a:p>
            <a:r>
              <a:rPr lang="en-US" dirty="0"/>
              <a:t>Put the hot chocolate in the pots with hot feet</a:t>
            </a:r>
            <a:endParaRPr lang="ar-SA" dirty="0"/>
          </a:p>
        </p:txBody>
      </p:sp>
    </p:spTree>
    <p:extLst>
      <p:ext uri="{BB962C8B-B14F-4D97-AF65-F5344CB8AC3E}">
        <p14:creationId xmlns:p14="http://schemas.microsoft.com/office/powerpoint/2010/main" val="249385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90699-0678-F7F1-2CD8-B5E3079D1BE8}"/>
              </a:ext>
            </a:extLst>
          </p:cNvPr>
          <p:cNvSpPr txBox="1"/>
          <p:nvPr/>
        </p:nvSpPr>
        <p:spPr>
          <a:xfrm>
            <a:off x="4081670" y="228294"/>
            <a:ext cx="2819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Enough for 3 people</a:t>
            </a:r>
            <a:endParaRPr lang="ar-SA" dirty="0"/>
          </a:p>
        </p:txBody>
      </p:sp>
      <p:sp>
        <p:nvSpPr>
          <p:cNvPr id="3" name="TextBox 2">
            <a:extLst>
              <a:ext uri="{FF2B5EF4-FFF2-40B4-BE49-F238E27FC236}">
                <a16:creationId xmlns:a16="http://schemas.microsoft.com/office/drawing/2014/main" id="{933BCACF-3ED3-CD48-8C8A-650620C0870F}"/>
              </a:ext>
            </a:extLst>
          </p:cNvPr>
          <p:cNvSpPr txBox="1"/>
          <p:nvPr/>
        </p:nvSpPr>
        <p:spPr>
          <a:xfrm>
            <a:off x="7835348" y="228294"/>
            <a:ext cx="4343400"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The cooking time is 10 minutes</a:t>
            </a:r>
            <a:endParaRPr lang="ar-SA" dirty="0"/>
          </a:p>
        </p:txBody>
      </p:sp>
      <p:pic>
        <p:nvPicPr>
          <p:cNvPr id="4" name="Picture 3">
            <a:extLst>
              <a:ext uri="{FF2B5EF4-FFF2-40B4-BE49-F238E27FC236}">
                <a16:creationId xmlns:a16="http://schemas.microsoft.com/office/drawing/2014/main" id="{7CCFF19C-F7AB-206A-64AB-ACF9F1C745CF}"/>
              </a:ext>
            </a:extLst>
          </p:cNvPr>
          <p:cNvPicPr>
            <a:picLocks noChangeAspect="1"/>
          </p:cNvPicPr>
          <p:nvPr/>
        </p:nvPicPr>
        <p:blipFill>
          <a:blip r:embed="rId2"/>
          <a:stretch>
            <a:fillRect/>
          </a:stretch>
        </p:blipFill>
        <p:spPr>
          <a:xfrm>
            <a:off x="7634908" y="1273037"/>
            <a:ext cx="4073801" cy="2715867"/>
          </a:xfrm>
          <a:prstGeom prst="rect">
            <a:avLst/>
          </a:prstGeom>
        </p:spPr>
      </p:pic>
      <p:sp>
        <p:nvSpPr>
          <p:cNvPr id="6" name="TextBox 5">
            <a:extLst>
              <a:ext uri="{FF2B5EF4-FFF2-40B4-BE49-F238E27FC236}">
                <a16:creationId xmlns:a16="http://schemas.microsoft.com/office/drawing/2014/main" id="{DF5D2AD0-5A35-FB37-0A63-E5CE146A6846}"/>
              </a:ext>
            </a:extLst>
          </p:cNvPr>
          <p:cNvSpPr txBox="1"/>
          <p:nvPr/>
        </p:nvSpPr>
        <p:spPr>
          <a:xfrm>
            <a:off x="798444" y="1088371"/>
            <a:ext cx="6102626" cy="369332"/>
          </a:xfrm>
          <a:prstGeom prst="rect">
            <a:avLst/>
          </a:prstGeom>
          <a:noFill/>
        </p:spPr>
        <p:txBody>
          <a:bodyPr wrap="square">
            <a:spAutoFit/>
          </a:bodyPr>
          <a:lstStyle/>
          <a:p>
            <a:r>
              <a:rPr lang="en-US" b="0" i="0" dirty="0">
                <a:solidFill>
                  <a:srgbClr val="000000"/>
                </a:solidFill>
                <a:effectLst/>
                <a:latin typeface="Poppins" panose="00000500000000000000" pitchFamily="2" charset="0"/>
              </a:rPr>
              <a:t>turmeric tea</a:t>
            </a:r>
            <a:endParaRPr lang="ar-SA" dirty="0"/>
          </a:p>
        </p:txBody>
      </p:sp>
      <p:sp>
        <p:nvSpPr>
          <p:cNvPr id="8" name="TextBox 7">
            <a:extLst>
              <a:ext uri="{FF2B5EF4-FFF2-40B4-BE49-F238E27FC236}">
                <a16:creationId xmlns:a16="http://schemas.microsoft.com/office/drawing/2014/main" id="{F10733E5-6D7C-161C-E32B-91034253013B}"/>
              </a:ext>
            </a:extLst>
          </p:cNvPr>
          <p:cNvSpPr txBox="1"/>
          <p:nvPr/>
        </p:nvSpPr>
        <p:spPr>
          <a:xfrm>
            <a:off x="483291" y="1722857"/>
            <a:ext cx="6102626" cy="2862322"/>
          </a:xfrm>
          <a:prstGeom prst="rect">
            <a:avLst/>
          </a:prstGeom>
          <a:noFill/>
        </p:spPr>
        <p:txBody>
          <a:bodyPr wrap="square">
            <a:spAutoFit/>
          </a:bodyPr>
          <a:lstStyle/>
          <a:p>
            <a:r>
              <a:rPr lang="en-US" dirty="0"/>
              <a:t>ingredients</a:t>
            </a:r>
          </a:p>
          <a:p>
            <a:r>
              <a:rPr lang="en-US" dirty="0"/>
              <a:t>- Almond milk: 2 cups</a:t>
            </a:r>
          </a:p>
          <a:p>
            <a:r>
              <a:rPr lang="en-US" dirty="0"/>
              <a:t>- Honey: Big spoon</a:t>
            </a:r>
          </a:p>
          <a:p>
            <a:r>
              <a:rPr lang="en-US" dirty="0"/>
              <a:t>- turmeric: small spoon</a:t>
            </a:r>
          </a:p>
          <a:p>
            <a:r>
              <a:rPr lang="en-US" dirty="0"/>
              <a:t>- Cinnamon: Oud</a:t>
            </a:r>
          </a:p>
          <a:p>
            <a:r>
              <a:rPr lang="en-US" dirty="0"/>
              <a:t>- Ginger: half a teaspoon (grilled)</a:t>
            </a:r>
          </a:p>
          <a:p>
            <a:r>
              <a:rPr lang="en-US" dirty="0"/>
              <a:t>preparation method</a:t>
            </a:r>
          </a:p>
          <a:p>
            <a:pPr marL="342900" indent="-342900">
              <a:buFont typeface="+mj-lt"/>
              <a:buAutoNum type="arabicPeriod"/>
            </a:pPr>
            <a:r>
              <a:rPr lang="en-US" dirty="0"/>
              <a:t>Put all the ingredients together in a small pot on the fire and let it boil.</a:t>
            </a:r>
          </a:p>
          <a:p>
            <a:pPr marL="342900" indent="-342900">
              <a:buFont typeface="+mj-lt"/>
              <a:buAutoNum type="arabicPeriod"/>
            </a:pPr>
            <a:r>
              <a:rPr lang="en-US" dirty="0"/>
              <a:t>Clear the mixture and feet in cups to present.</a:t>
            </a:r>
            <a:endParaRPr lang="ar-SA" dirty="0"/>
          </a:p>
        </p:txBody>
      </p:sp>
    </p:spTree>
    <p:extLst>
      <p:ext uri="{BB962C8B-B14F-4D97-AF65-F5344CB8AC3E}">
        <p14:creationId xmlns:p14="http://schemas.microsoft.com/office/powerpoint/2010/main" val="3699770839"/>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164</TotalTime>
  <Words>505</Words>
  <Application>Microsoft Office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Poppins</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رقيه احمد</dc:creator>
  <cp:lastModifiedBy>رقيه احمد</cp:lastModifiedBy>
  <cp:revision>2</cp:revision>
  <dcterms:created xsi:type="dcterms:W3CDTF">2022-09-30T17:48:34Z</dcterms:created>
  <dcterms:modified xsi:type="dcterms:W3CDTF">2022-10-14T17:22:25Z</dcterms:modified>
</cp:coreProperties>
</file>