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73" r:id="rId4"/>
    <p:sldId id="274" r:id="rId5"/>
    <p:sldId id="276" r:id="rId6"/>
    <p:sldId id="275"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2" r:id="rId21"/>
    <p:sldId id="293" r:id="rId22"/>
    <p:sldId id="294" r:id="rId23"/>
    <p:sldId id="290" r:id="rId24"/>
    <p:sldId id="291" r:id="rId25"/>
    <p:sldId id="295" r:id="rId26"/>
    <p:sldId id="296" r:id="rId27"/>
    <p:sldId id="270" r:id="rId28"/>
    <p:sldId id="271" r:id="rId29"/>
    <p:sldId id="272" r:id="rId30"/>
    <p:sldId id="300" r:id="rId31"/>
    <p:sldId id="301" r:id="rId32"/>
    <p:sldId id="302" r:id="rId33"/>
    <p:sldId id="303" r:id="rId34"/>
    <p:sldId id="304" r:id="rId35"/>
    <p:sldId id="305"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59" d="100"/>
          <a:sy n="59" d="100"/>
        </p:scale>
        <p:origin x="78" y="3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0DD41-160D-4642-A6DD-6262A25F0CE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F2FE38-3D4D-4686-A4D1-C027E586FFEF}">
      <dgm:prSet/>
      <dgm:spPr/>
      <dgm:t>
        <a:bodyPr/>
        <a:lstStyle/>
        <a:p>
          <a:r>
            <a:rPr lang="en-US" b="0" i="0"/>
            <a:t>Highest selling product is TM195(44.4%),followed by TM498(33.3%) and TM798(22.2%)</a:t>
          </a:r>
          <a:endParaRPr lang="en-US"/>
        </a:p>
      </dgm:t>
    </dgm:pt>
    <dgm:pt modelId="{B5ADC657-1B80-4D89-A636-668B789DAAC5}" type="parTrans" cxnId="{8EE8197E-E607-469B-9E21-47D8125FDFD9}">
      <dgm:prSet/>
      <dgm:spPr/>
      <dgm:t>
        <a:bodyPr/>
        <a:lstStyle/>
        <a:p>
          <a:endParaRPr lang="en-US"/>
        </a:p>
      </dgm:t>
    </dgm:pt>
    <dgm:pt modelId="{DD85F576-2BDA-4B2C-901F-9D719C661CFB}" type="sibTrans" cxnId="{8EE8197E-E607-469B-9E21-47D8125FDFD9}">
      <dgm:prSet/>
      <dgm:spPr/>
      <dgm:t>
        <a:bodyPr/>
        <a:lstStyle/>
        <a:p>
          <a:endParaRPr lang="en-US"/>
        </a:p>
      </dgm:t>
    </dgm:pt>
    <dgm:pt modelId="{CEF662BB-E322-412C-996A-582FABC2E1A9}">
      <dgm:prSet/>
      <dgm:spPr/>
      <dgm:t>
        <a:bodyPr/>
        <a:lstStyle/>
        <a:p>
          <a:r>
            <a:rPr lang="en-US" b="0" i="0" dirty="0"/>
            <a:t>There are more male customers(57.8%) than females(42.2%)</a:t>
          </a:r>
          <a:endParaRPr lang="en-US" dirty="0"/>
        </a:p>
      </dgm:t>
    </dgm:pt>
    <dgm:pt modelId="{8BB3C4B7-D0F4-44B9-97C5-46F223D544FA}" type="parTrans" cxnId="{C2E9320F-FAAA-42A9-8DD2-1326C3026C05}">
      <dgm:prSet/>
      <dgm:spPr/>
      <dgm:t>
        <a:bodyPr/>
        <a:lstStyle/>
        <a:p>
          <a:endParaRPr lang="en-US"/>
        </a:p>
      </dgm:t>
    </dgm:pt>
    <dgm:pt modelId="{77A1EC90-EEDC-4B2F-90D9-49B26266B841}" type="sibTrans" cxnId="{C2E9320F-FAAA-42A9-8DD2-1326C3026C05}">
      <dgm:prSet/>
      <dgm:spPr/>
      <dgm:t>
        <a:bodyPr/>
        <a:lstStyle/>
        <a:p>
          <a:endParaRPr lang="en-US"/>
        </a:p>
      </dgm:t>
    </dgm:pt>
    <dgm:pt modelId="{6D06485F-5F87-455D-925E-DC0C34AC6778}">
      <dgm:prSet/>
      <dgm:spPr/>
      <dgm:t>
        <a:bodyPr/>
        <a:lstStyle/>
        <a:p>
          <a:r>
            <a:rPr lang="en-US" b="0" i="0"/>
            <a:t>40.6% of customers are single while 59.4% of customers have a partner.</a:t>
          </a:r>
          <a:endParaRPr lang="en-US"/>
        </a:p>
      </dgm:t>
    </dgm:pt>
    <dgm:pt modelId="{501BFA2C-0CE9-424D-944E-402318E4F652}" type="parTrans" cxnId="{1DB47308-9F07-417B-94EA-9834A82EAA9C}">
      <dgm:prSet/>
      <dgm:spPr/>
      <dgm:t>
        <a:bodyPr/>
        <a:lstStyle/>
        <a:p>
          <a:endParaRPr lang="en-US"/>
        </a:p>
      </dgm:t>
    </dgm:pt>
    <dgm:pt modelId="{D9EC435D-47A5-43FF-A37F-65D67A076D1A}" type="sibTrans" cxnId="{1DB47308-9F07-417B-94EA-9834A82EAA9C}">
      <dgm:prSet/>
      <dgm:spPr/>
      <dgm:t>
        <a:bodyPr/>
        <a:lstStyle/>
        <a:p>
          <a:endParaRPr lang="en-US"/>
        </a:p>
      </dgm:t>
    </dgm:pt>
    <dgm:pt modelId="{37434EC0-230B-47FB-824A-D5157DCBF106}">
      <dgm:prSet/>
      <dgm:spPr/>
      <dgm:t>
        <a:bodyPr/>
        <a:lstStyle/>
        <a:p>
          <a:r>
            <a:rPr lang="en-US" b="0" i="0"/>
            <a:t>53.9% of the customers have rated them at 3 on a scale of 5 (1 being the least fit and 5 being the most fit),followed by 5 rating (17.2%).</a:t>
          </a:r>
          <a:endParaRPr lang="en-US"/>
        </a:p>
      </dgm:t>
    </dgm:pt>
    <dgm:pt modelId="{B8546E91-5F48-4805-B499-05C237122C94}" type="parTrans" cxnId="{30830D59-5848-4472-BD65-873A4B435D29}">
      <dgm:prSet/>
      <dgm:spPr/>
      <dgm:t>
        <a:bodyPr/>
        <a:lstStyle/>
        <a:p>
          <a:endParaRPr lang="en-US"/>
        </a:p>
      </dgm:t>
    </dgm:pt>
    <dgm:pt modelId="{276A71CF-5C23-46CE-8CC6-046EEA76669D}" type="sibTrans" cxnId="{30830D59-5848-4472-BD65-873A4B435D29}">
      <dgm:prSet/>
      <dgm:spPr/>
      <dgm:t>
        <a:bodyPr/>
        <a:lstStyle/>
        <a:p>
          <a:endParaRPr lang="en-US"/>
        </a:p>
      </dgm:t>
    </dgm:pt>
    <dgm:pt modelId="{2F4EA73E-1E18-4B9C-A1D5-9062F3667873}" type="pres">
      <dgm:prSet presAssocID="{1060DD41-160D-4642-A6DD-6262A25F0CEE}" presName="hierChild1" presStyleCnt="0">
        <dgm:presLayoutVars>
          <dgm:chPref val="1"/>
          <dgm:dir/>
          <dgm:animOne val="branch"/>
          <dgm:animLvl val="lvl"/>
          <dgm:resizeHandles/>
        </dgm:presLayoutVars>
      </dgm:prSet>
      <dgm:spPr/>
    </dgm:pt>
    <dgm:pt modelId="{C893C926-40AB-460C-895E-ED7D5BB4CEAB}" type="pres">
      <dgm:prSet presAssocID="{D9F2FE38-3D4D-4686-A4D1-C027E586FFEF}" presName="hierRoot1" presStyleCnt="0"/>
      <dgm:spPr/>
    </dgm:pt>
    <dgm:pt modelId="{6856CFD3-D5B2-4858-AA27-D3B130C8E2B2}" type="pres">
      <dgm:prSet presAssocID="{D9F2FE38-3D4D-4686-A4D1-C027E586FFEF}" presName="composite" presStyleCnt="0"/>
      <dgm:spPr/>
    </dgm:pt>
    <dgm:pt modelId="{1D14E128-FA10-47F0-94E7-A905DC167610}" type="pres">
      <dgm:prSet presAssocID="{D9F2FE38-3D4D-4686-A4D1-C027E586FFEF}" presName="background" presStyleLbl="node0" presStyleIdx="0" presStyleCnt="4"/>
      <dgm:spPr/>
    </dgm:pt>
    <dgm:pt modelId="{5EA30320-920B-4CCC-A420-98E88F356009}" type="pres">
      <dgm:prSet presAssocID="{D9F2FE38-3D4D-4686-A4D1-C027E586FFEF}" presName="text" presStyleLbl="fgAcc0" presStyleIdx="0" presStyleCnt="4">
        <dgm:presLayoutVars>
          <dgm:chPref val="3"/>
        </dgm:presLayoutVars>
      </dgm:prSet>
      <dgm:spPr/>
    </dgm:pt>
    <dgm:pt modelId="{D249C2C8-FBBB-489D-A347-D44C365DA37D}" type="pres">
      <dgm:prSet presAssocID="{D9F2FE38-3D4D-4686-A4D1-C027E586FFEF}" presName="hierChild2" presStyleCnt="0"/>
      <dgm:spPr/>
    </dgm:pt>
    <dgm:pt modelId="{7A43240E-AA9F-4695-9AC9-A795287F4EF2}" type="pres">
      <dgm:prSet presAssocID="{CEF662BB-E322-412C-996A-582FABC2E1A9}" presName="hierRoot1" presStyleCnt="0"/>
      <dgm:spPr/>
    </dgm:pt>
    <dgm:pt modelId="{F9C03EAA-1016-44F9-B810-524EA3BB0346}" type="pres">
      <dgm:prSet presAssocID="{CEF662BB-E322-412C-996A-582FABC2E1A9}" presName="composite" presStyleCnt="0"/>
      <dgm:spPr/>
    </dgm:pt>
    <dgm:pt modelId="{603DD602-9874-4EF0-95CA-043F72B17230}" type="pres">
      <dgm:prSet presAssocID="{CEF662BB-E322-412C-996A-582FABC2E1A9}" presName="background" presStyleLbl="node0" presStyleIdx="1" presStyleCnt="4"/>
      <dgm:spPr/>
    </dgm:pt>
    <dgm:pt modelId="{1C61FFF3-AF7A-430B-A78D-8DB61F46F205}" type="pres">
      <dgm:prSet presAssocID="{CEF662BB-E322-412C-996A-582FABC2E1A9}" presName="text" presStyleLbl="fgAcc0" presStyleIdx="1" presStyleCnt="4">
        <dgm:presLayoutVars>
          <dgm:chPref val="3"/>
        </dgm:presLayoutVars>
      </dgm:prSet>
      <dgm:spPr/>
    </dgm:pt>
    <dgm:pt modelId="{BD0F1AC8-3E9B-452F-A376-A905B0CD29A3}" type="pres">
      <dgm:prSet presAssocID="{CEF662BB-E322-412C-996A-582FABC2E1A9}" presName="hierChild2" presStyleCnt="0"/>
      <dgm:spPr/>
    </dgm:pt>
    <dgm:pt modelId="{7831293C-722F-496D-BF78-8EB7E9582D91}" type="pres">
      <dgm:prSet presAssocID="{6D06485F-5F87-455D-925E-DC0C34AC6778}" presName="hierRoot1" presStyleCnt="0"/>
      <dgm:spPr/>
    </dgm:pt>
    <dgm:pt modelId="{999C5729-C8FB-42B9-9573-D49E690A42AD}" type="pres">
      <dgm:prSet presAssocID="{6D06485F-5F87-455D-925E-DC0C34AC6778}" presName="composite" presStyleCnt="0"/>
      <dgm:spPr/>
    </dgm:pt>
    <dgm:pt modelId="{9BDE7FB6-183E-4923-9F08-20024BB2F760}" type="pres">
      <dgm:prSet presAssocID="{6D06485F-5F87-455D-925E-DC0C34AC6778}" presName="background" presStyleLbl="node0" presStyleIdx="2" presStyleCnt="4"/>
      <dgm:spPr/>
    </dgm:pt>
    <dgm:pt modelId="{908795F6-7BAC-43CD-9F8C-255A56723A99}" type="pres">
      <dgm:prSet presAssocID="{6D06485F-5F87-455D-925E-DC0C34AC6778}" presName="text" presStyleLbl="fgAcc0" presStyleIdx="2" presStyleCnt="4">
        <dgm:presLayoutVars>
          <dgm:chPref val="3"/>
        </dgm:presLayoutVars>
      </dgm:prSet>
      <dgm:spPr/>
    </dgm:pt>
    <dgm:pt modelId="{66B80061-B54F-41EE-BDBE-0D0E103977A8}" type="pres">
      <dgm:prSet presAssocID="{6D06485F-5F87-455D-925E-DC0C34AC6778}" presName="hierChild2" presStyleCnt="0"/>
      <dgm:spPr/>
    </dgm:pt>
    <dgm:pt modelId="{F3A32F4C-C40F-4B42-B553-FA26C846FA48}" type="pres">
      <dgm:prSet presAssocID="{37434EC0-230B-47FB-824A-D5157DCBF106}" presName="hierRoot1" presStyleCnt="0"/>
      <dgm:spPr/>
    </dgm:pt>
    <dgm:pt modelId="{83BECFDE-52B8-4F19-AEE5-C359B8CC3AF4}" type="pres">
      <dgm:prSet presAssocID="{37434EC0-230B-47FB-824A-D5157DCBF106}" presName="composite" presStyleCnt="0"/>
      <dgm:spPr/>
    </dgm:pt>
    <dgm:pt modelId="{890A6508-EC27-4C21-B744-13CBC258E3B3}" type="pres">
      <dgm:prSet presAssocID="{37434EC0-230B-47FB-824A-D5157DCBF106}" presName="background" presStyleLbl="node0" presStyleIdx="3" presStyleCnt="4"/>
      <dgm:spPr/>
    </dgm:pt>
    <dgm:pt modelId="{6BAEB5E0-EAD6-4EE9-B422-74F445FB72A3}" type="pres">
      <dgm:prSet presAssocID="{37434EC0-230B-47FB-824A-D5157DCBF106}" presName="text" presStyleLbl="fgAcc0" presStyleIdx="3" presStyleCnt="4">
        <dgm:presLayoutVars>
          <dgm:chPref val="3"/>
        </dgm:presLayoutVars>
      </dgm:prSet>
      <dgm:spPr/>
    </dgm:pt>
    <dgm:pt modelId="{ADAC7403-B3B8-483A-A289-B3C94FCA61A0}" type="pres">
      <dgm:prSet presAssocID="{37434EC0-230B-47FB-824A-D5157DCBF106}" presName="hierChild2" presStyleCnt="0"/>
      <dgm:spPr/>
    </dgm:pt>
  </dgm:ptLst>
  <dgm:cxnLst>
    <dgm:cxn modelId="{CE141F03-98B8-4D61-8013-908AF431951D}" type="presOf" srcId="{6D06485F-5F87-455D-925E-DC0C34AC6778}" destId="{908795F6-7BAC-43CD-9F8C-255A56723A99}" srcOrd="0" destOrd="0" presId="urn:microsoft.com/office/officeart/2005/8/layout/hierarchy1"/>
    <dgm:cxn modelId="{1DB47308-9F07-417B-94EA-9834A82EAA9C}" srcId="{1060DD41-160D-4642-A6DD-6262A25F0CEE}" destId="{6D06485F-5F87-455D-925E-DC0C34AC6778}" srcOrd="2" destOrd="0" parTransId="{501BFA2C-0CE9-424D-944E-402318E4F652}" sibTransId="{D9EC435D-47A5-43FF-A37F-65D67A076D1A}"/>
    <dgm:cxn modelId="{C2E9320F-FAAA-42A9-8DD2-1326C3026C05}" srcId="{1060DD41-160D-4642-A6DD-6262A25F0CEE}" destId="{CEF662BB-E322-412C-996A-582FABC2E1A9}" srcOrd="1" destOrd="0" parTransId="{8BB3C4B7-D0F4-44B9-97C5-46F223D544FA}" sibTransId="{77A1EC90-EEDC-4B2F-90D9-49B26266B841}"/>
    <dgm:cxn modelId="{30830D59-5848-4472-BD65-873A4B435D29}" srcId="{1060DD41-160D-4642-A6DD-6262A25F0CEE}" destId="{37434EC0-230B-47FB-824A-D5157DCBF106}" srcOrd="3" destOrd="0" parTransId="{B8546E91-5F48-4805-B499-05C237122C94}" sibTransId="{276A71CF-5C23-46CE-8CC6-046EEA76669D}"/>
    <dgm:cxn modelId="{8EE8197E-E607-469B-9E21-47D8125FDFD9}" srcId="{1060DD41-160D-4642-A6DD-6262A25F0CEE}" destId="{D9F2FE38-3D4D-4686-A4D1-C027E586FFEF}" srcOrd="0" destOrd="0" parTransId="{B5ADC657-1B80-4D89-A636-668B789DAAC5}" sibTransId="{DD85F576-2BDA-4B2C-901F-9D719C661CFB}"/>
    <dgm:cxn modelId="{B7A2FE98-F6E6-4E53-A7CC-E293DEFFCCF5}" type="presOf" srcId="{D9F2FE38-3D4D-4686-A4D1-C027E586FFEF}" destId="{5EA30320-920B-4CCC-A420-98E88F356009}" srcOrd="0" destOrd="0" presId="urn:microsoft.com/office/officeart/2005/8/layout/hierarchy1"/>
    <dgm:cxn modelId="{7951E5C5-BB81-4684-A51F-2431C811A2C2}" type="presOf" srcId="{37434EC0-230B-47FB-824A-D5157DCBF106}" destId="{6BAEB5E0-EAD6-4EE9-B422-74F445FB72A3}" srcOrd="0" destOrd="0" presId="urn:microsoft.com/office/officeart/2005/8/layout/hierarchy1"/>
    <dgm:cxn modelId="{27270ECD-8810-4527-82BE-3E9DC56FE60F}" type="presOf" srcId="{CEF662BB-E322-412C-996A-582FABC2E1A9}" destId="{1C61FFF3-AF7A-430B-A78D-8DB61F46F205}" srcOrd="0" destOrd="0" presId="urn:microsoft.com/office/officeart/2005/8/layout/hierarchy1"/>
    <dgm:cxn modelId="{DBC890EF-622E-438D-962A-C5E9F58F5E33}" type="presOf" srcId="{1060DD41-160D-4642-A6DD-6262A25F0CEE}" destId="{2F4EA73E-1E18-4B9C-A1D5-9062F3667873}" srcOrd="0" destOrd="0" presId="urn:microsoft.com/office/officeart/2005/8/layout/hierarchy1"/>
    <dgm:cxn modelId="{28590E13-3B02-4AE6-99FE-D5FFBC982CBD}" type="presParOf" srcId="{2F4EA73E-1E18-4B9C-A1D5-9062F3667873}" destId="{C893C926-40AB-460C-895E-ED7D5BB4CEAB}" srcOrd="0" destOrd="0" presId="urn:microsoft.com/office/officeart/2005/8/layout/hierarchy1"/>
    <dgm:cxn modelId="{8BFFC65D-992A-4561-9D2E-C0B96B2769DB}" type="presParOf" srcId="{C893C926-40AB-460C-895E-ED7D5BB4CEAB}" destId="{6856CFD3-D5B2-4858-AA27-D3B130C8E2B2}" srcOrd="0" destOrd="0" presId="urn:microsoft.com/office/officeart/2005/8/layout/hierarchy1"/>
    <dgm:cxn modelId="{34C68E5A-0A05-4924-BFA6-B6099E2959AC}" type="presParOf" srcId="{6856CFD3-D5B2-4858-AA27-D3B130C8E2B2}" destId="{1D14E128-FA10-47F0-94E7-A905DC167610}" srcOrd="0" destOrd="0" presId="urn:microsoft.com/office/officeart/2005/8/layout/hierarchy1"/>
    <dgm:cxn modelId="{DFCB1BC6-E72D-4546-BE93-6C2916887DDE}" type="presParOf" srcId="{6856CFD3-D5B2-4858-AA27-D3B130C8E2B2}" destId="{5EA30320-920B-4CCC-A420-98E88F356009}" srcOrd="1" destOrd="0" presId="urn:microsoft.com/office/officeart/2005/8/layout/hierarchy1"/>
    <dgm:cxn modelId="{297B9613-0B85-4409-A55B-85E678690A47}" type="presParOf" srcId="{C893C926-40AB-460C-895E-ED7D5BB4CEAB}" destId="{D249C2C8-FBBB-489D-A347-D44C365DA37D}" srcOrd="1" destOrd="0" presId="urn:microsoft.com/office/officeart/2005/8/layout/hierarchy1"/>
    <dgm:cxn modelId="{44AD2910-F008-4009-9C90-0C97A8503EFF}" type="presParOf" srcId="{2F4EA73E-1E18-4B9C-A1D5-9062F3667873}" destId="{7A43240E-AA9F-4695-9AC9-A795287F4EF2}" srcOrd="1" destOrd="0" presId="urn:microsoft.com/office/officeart/2005/8/layout/hierarchy1"/>
    <dgm:cxn modelId="{0F079896-20F4-4974-8ED7-362AABB089F4}" type="presParOf" srcId="{7A43240E-AA9F-4695-9AC9-A795287F4EF2}" destId="{F9C03EAA-1016-44F9-B810-524EA3BB0346}" srcOrd="0" destOrd="0" presId="urn:microsoft.com/office/officeart/2005/8/layout/hierarchy1"/>
    <dgm:cxn modelId="{EF413E56-ED51-45B1-A911-E1BA642684EC}" type="presParOf" srcId="{F9C03EAA-1016-44F9-B810-524EA3BB0346}" destId="{603DD602-9874-4EF0-95CA-043F72B17230}" srcOrd="0" destOrd="0" presId="urn:microsoft.com/office/officeart/2005/8/layout/hierarchy1"/>
    <dgm:cxn modelId="{0A003DAC-01F3-4B30-9324-C85D5E696646}" type="presParOf" srcId="{F9C03EAA-1016-44F9-B810-524EA3BB0346}" destId="{1C61FFF3-AF7A-430B-A78D-8DB61F46F205}" srcOrd="1" destOrd="0" presId="urn:microsoft.com/office/officeart/2005/8/layout/hierarchy1"/>
    <dgm:cxn modelId="{27C1965C-4D12-4CAF-9358-046122E66A7B}" type="presParOf" srcId="{7A43240E-AA9F-4695-9AC9-A795287F4EF2}" destId="{BD0F1AC8-3E9B-452F-A376-A905B0CD29A3}" srcOrd="1" destOrd="0" presId="urn:microsoft.com/office/officeart/2005/8/layout/hierarchy1"/>
    <dgm:cxn modelId="{C2DE4952-DC11-495C-B6D0-63FB634F2F54}" type="presParOf" srcId="{2F4EA73E-1E18-4B9C-A1D5-9062F3667873}" destId="{7831293C-722F-496D-BF78-8EB7E9582D91}" srcOrd="2" destOrd="0" presId="urn:microsoft.com/office/officeart/2005/8/layout/hierarchy1"/>
    <dgm:cxn modelId="{E9379FE1-5222-4939-A9CF-54B8CC5C63D5}" type="presParOf" srcId="{7831293C-722F-496D-BF78-8EB7E9582D91}" destId="{999C5729-C8FB-42B9-9573-D49E690A42AD}" srcOrd="0" destOrd="0" presId="urn:microsoft.com/office/officeart/2005/8/layout/hierarchy1"/>
    <dgm:cxn modelId="{8BBF32CA-EFED-48B2-B049-70F6450D345C}" type="presParOf" srcId="{999C5729-C8FB-42B9-9573-D49E690A42AD}" destId="{9BDE7FB6-183E-4923-9F08-20024BB2F760}" srcOrd="0" destOrd="0" presId="urn:microsoft.com/office/officeart/2005/8/layout/hierarchy1"/>
    <dgm:cxn modelId="{B77626C6-824C-4898-8CEA-768F6BCC5A62}" type="presParOf" srcId="{999C5729-C8FB-42B9-9573-D49E690A42AD}" destId="{908795F6-7BAC-43CD-9F8C-255A56723A99}" srcOrd="1" destOrd="0" presId="urn:microsoft.com/office/officeart/2005/8/layout/hierarchy1"/>
    <dgm:cxn modelId="{30D5D30A-C901-4AD4-922E-7B16C1B3AD11}" type="presParOf" srcId="{7831293C-722F-496D-BF78-8EB7E9582D91}" destId="{66B80061-B54F-41EE-BDBE-0D0E103977A8}" srcOrd="1" destOrd="0" presId="urn:microsoft.com/office/officeart/2005/8/layout/hierarchy1"/>
    <dgm:cxn modelId="{A15F45C5-22E0-4EE5-A2BD-9783106DCCB9}" type="presParOf" srcId="{2F4EA73E-1E18-4B9C-A1D5-9062F3667873}" destId="{F3A32F4C-C40F-4B42-B553-FA26C846FA48}" srcOrd="3" destOrd="0" presId="urn:microsoft.com/office/officeart/2005/8/layout/hierarchy1"/>
    <dgm:cxn modelId="{596ACC54-AAEC-4D4F-821C-B261047E95B1}" type="presParOf" srcId="{F3A32F4C-C40F-4B42-B553-FA26C846FA48}" destId="{83BECFDE-52B8-4F19-AEE5-C359B8CC3AF4}" srcOrd="0" destOrd="0" presId="urn:microsoft.com/office/officeart/2005/8/layout/hierarchy1"/>
    <dgm:cxn modelId="{28E009A6-5DDD-4A6D-98FD-C4AD02D6D952}" type="presParOf" srcId="{83BECFDE-52B8-4F19-AEE5-C359B8CC3AF4}" destId="{890A6508-EC27-4C21-B744-13CBC258E3B3}" srcOrd="0" destOrd="0" presId="urn:microsoft.com/office/officeart/2005/8/layout/hierarchy1"/>
    <dgm:cxn modelId="{C2DBE335-30F2-4AD4-945E-8EF2746CE150}" type="presParOf" srcId="{83BECFDE-52B8-4F19-AEE5-C359B8CC3AF4}" destId="{6BAEB5E0-EAD6-4EE9-B422-74F445FB72A3}" srcOrd="1" destOrd="0" presId="urn:microsoft.com/office/officeart/2005/8/layout/hierarchy1"/>
    <dgm:cxn modelId="{33DBFC16-E7B1-43CE-80FB-727FCAC0FDC5}" type="presParOf" srcId="{F3A32F4C-C40F-4B42-B553-FA26C846FA48}" destId="{ADAC7403-B3B8-483A-A289-B3C94FCA61A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4E128-FA10-47F0-94E7-A905DC167610}">
      <dsp:nvSpPr>
        <dsp:cNvPr id="0" name=""/>
        <dsp:cNvSpPr/>
      </dsp:nvSpPr>
      <dsp:spPr>
        <a:xfrm>
          <a:off x="2931" y="365939"/>
          <a:ext cx="2092971" cy="1329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30320-920B-4CCC-A420-98E88F356009}">
      <dsp:nvSpPr>
        <dsp:cNvPr id="0" name=""/>
        <dsp:cNvSpPr/>
      </dsp:nvSpPr>
      <dsp:spPr>
        <a:xfrm>
          <a:off x="235483" y="586863"/>
          <a:ext cx="2092971" cy="13290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Highest selling product is TM195(44.4%),followed by TM498(33.3%) and TM798(22.2%)</a:t>
          </a:r>
          <a:endParaRPr lang="en-US" sz="1300" kern="1200"/>
        </a:p>
      </dsp:txBody>
      <dsp:txXfrm>
        <a:off x="274409" y="625789"/>
        <a:ext cx="2015119" cy="1251184"/>
      </dsp:txXfrm>
    </dsp:sp>
    <dsp:sp modelId="{603DD602-9874-4EF0-95CA-043F72B17230}">
      <dsp:nvSpPr>
        <dsp:cNvPr id="0" name=""/>
        <dsp:cNvSpPr/>
      </dsp:nvSpPr>
      <dsp:spPr>
        <a:xfrm>
          <a:off x="2561007" y="365939"/>
          <a:ext cx="2092971" cy="1329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61FFF3-AF7A-430B-A78D-8DB61F46F205}">
      <dsp:nvSpPr>
        <dsp:cNvPr id="0" name=""/>
        <dsp:cNvSpPr/>
      </dsp:nvSpPr>
      <dsp:spPr>
        <a:xfrm>
          <a:off x="2793560" y="586863"/>
          <a:ext cx="2092971" cy="13290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There are more male customers(57.8%) than females(42.2%)</a:t>
          </a:r>
          <a:endParaRPr lang="en-US" sz="1300" kern="1200" dirty="0"/>
        </a:p>
      </dsp:txBody>
      <dsp:txXfrm>
        <a:off x="2832486" y="625789"/>
        <a:ext cx="2015119" cy="1251184"/>
      </dsp:txXfrm>
    </dsp:sp>
    <dsp:sp modelId="{9BDE7FB6-183E-4923-9F08-20024BB2F760}">
      <dsp:nvSpPr>
        <dsp:cNvPr id="0" name=""/>
        <dsp:cNvSpPr/>
      </dsp:nvSpPr>
      <dsp:spPr>
        <a:xfrm>
          <a:off x="5119084" y="365939"/>
          <a:ext cx="2092971" cy="1329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8795F6-7BAC-43CD-9F8C-255A56723A99}">
      <dsp:nvSpPr>
        <dsp:cNvPr id="0" name=""/>
        <dsp:cNvSpPr/>
      </dsp:nvSpPr>
      <dsp:spPr>
        <a:xfrm>
          <a:off x="5351636" y="586863"/>
          <a:ext cx="2092971" cy="13290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40.6% of customers are single while 59.4% of customers have a partner.</a:t>
          </a:r>
          <a:endParaRPr lang="en-US" sz="1300" kern="1200"/>
        </a:p>
      </dsp:txBody>
      <dsp:txXfrm>
        <a:off x="5390562" y="625789"/>
        <a:ext cx="2015119" cy="1251184"/>
      </dsp:txXfrm>
    </dsp:sp>
    <dsp:sp modelId="{890A6508-EC27-4C21-B744-13CBC258E3B3}">
      <dsp:nvSpPr>
        <dsp:cNvPr id="0" name=""/>
        <dsp:cNvSpPr/>
      </dsp:nvSpPr>
      <dsp:spPr>
        <a:xfrm>
          <a:off x="7677160" y="365939"/>
          <a:ext cx="2092971" cy="1329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EB5E0-EAD6-4EE9-B422-74F445FB72A3}">
      <dsp:nvSpPr>
        <dsp:cNvPr id="0" name=""/>
        <dsp:cNvSpPr/>
      </dsp:nvSpPr>
      <dsp:spPr>
        <a:xfrm>
          <a:off x="7909713" y="586863"/>
          <a:ext cx="2092971" cy="13290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53.9% of the customers have rated them at 3 on a scale of 5 (1 being the least fit and 5 being the most fit),followed by 5 rating (17.2%).</a:t>
          </a:r>
          <a:endParaRPr lang="en-US" sz="1300" kern="1200"/>
        </a:p>
      </dsp:txBody>
      <dsp:txXfrm>
        <a:off x="7948639" y="625789"/>
        <a:ext cx="2015119" cy="12511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AD2-174D-64F6-DCEB-3B1E960D8E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34FCD54-4E38-11CF-B867-29F721ECA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BBB0365-89EA-E56E-9A3E-CFBFB44CADF7}"/>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11CF9E51-C723-3E49-5B51-ABD5115330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D24E4E-E2F5-AC1E-6AA9-9324E28685E6}"/>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227208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0C24-176A-9F19-BE58-21B74AB9131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0CF049F-A72B-345E-C4D7-4319510243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1B5F32-4D2C-33E6-CD3C-A94EC585D6D8}"/>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F8F0CB94-506A-4A91-76F9-456FCEFAE5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39E7BC-C4C9-79F7-1718-AD5F2F7D22F4}"/>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41592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DBCD1-BE05-9409-9A75-0D8F94E798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D23B2D-996E-3E2E-D6E5-0003E5812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C65B75-0293-B548-84E3-E5F04931652B}"/>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03391F20-DAC2-1716-4353-6B6D16B024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AB5B44-B27B-EA4B-F43A-3AECA4E9DC96}"/>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193065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5248-2C9D-D0ED-1DED-F4869B8BF5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A24611-0DB7-7014-C8B3-AB118AF9E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9F2EE8-1BD6-6867-8859-BD46EF661500}"/>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9132F769-DEDC-954C-C5BF-E5B6DF40F6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68E95F-A59E-4ECB-D4A4-E8BDE72BB7AC}"/>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5106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D0B5-B747-62D2-94F9-CB8D9090A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39C52CF-9297-F9DC-CAF0-8AE2DB572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52B03-C0E3-FECD-785A-463B650A99ED}"/>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016E268A-8D5D-40D6-914F-51C8EA5AB8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15DEC8-59C0-0DEB-0330-C35FA1F68FD5}"/>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346208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A99E-9F66-83D6-BFAB-64BDB4C435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00942F-0454-511B-2C16-9A50CC3E6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4E7F92C-B591-A075-C39C-17FFA63C7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E49FB1-AA4D-7295-2082-17AAFA798DC9}"/>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6" name="Footer Placeholder 5">
            <a:extLst>
              <a:ext uri="{FF2B5EF4-FFF2-40B4-BE49-F238E27FC236}">
                <a16:creationId xmlns:a16="http://schemas.microsoft.com/office/drawing/2014/main" id="{32DF5600-683E-60DF-ECA3-E4D86980B5A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19921C-2E5F-2CA6-4449-26625D379A8C}"/>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162837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02F6-C5C5-AD5E-17E5-4B30CE89DF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9181EB-4965-885E-1CF7-5F540F94D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7CBF4-700C-ADF8-80E8-299822FAF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E459609-EAA8-18CA-A8B3-044A702B4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3F279-CAAC-0F26-42EF-1BED0D468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439485A-2041-7D49-D540-4C71D008EC16}"/>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8" name="Footer Placeholder 7">
            <a:extLst>
              <a:ext uri="{FF2B5EF4-FFF2-40B4-BE49-F238E27FC236}">
                <a16:creationId xmlns:a16="http://schemas.microsoft.com/office/drawing/2014/main" id="{291B5BAD-90A9-2992-39DE-9094B4366F2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6E53BF1-2DE0-D6AF-8667-0FEC1D1F0D01}"/>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314351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355D-3253-0F48-C6BA-5CB5EC617A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A8443AA-9291-0397-1AB7-0B3EFC7A19C7}"/>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4" name="Footer Placeholder 3">
            <a:extLst>
              <a:ext uri="{FF2B5EF4-FFF2-40B4-BE49-F238E27FC236}">
                <a16:creationId xmlns:a16="http://schemas.microsoft.com/office/drawing/2014/main" id="{90EB936F-2CD5-51EF-AEC5-A1E8D38EDCD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D9898F-E9C5-AEBC-FBDB-C5685986FB26}"/>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8821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42EDB-A33E-38EF-81ED-1CC3576EB3B0}"/>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3" name="Footer Placeholder 2">
            <a:extLst>
              <a:ext uri="{FF2B5EF4-FFF2-40B4-BE49-F238E27FC236}">
                <a16:creationId xmlns:a16="http://schemas.microsoft.com/office/drawing/2014/main" id="{1E9B69CF-C743-1819-7D8B-A65E8411C4D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C05CCD5-C0B8-5326-B211-EEC63056297B}"/>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152998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0F4B-1E3E-7501-F982-0B3EC5F0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C68B506-7ABF-1C99-659B-471A5B4AE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382D7F-22A4-F1A3-BE54-EF6593044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6D639-9EB9-D982-A707-BF4FB5B6F406}"/>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6" name="Footer Placeholder 5">
            <a:extLst>
              <a:ext uri="{FF2B5EF4-FFF2-40B4-BE49-F238E27FC236}">
                <a16:creationId xmlns:a16="http://schemas.microsoft.com/office/drawing/2014/main" id="{FD0B5E02-E5DB-B499-9BB1-3C3736192D4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6E9E4C-9E86-35CF-2C90-17CA6830EF38}"/>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35666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8BA1-2DE1-9A77-0988-F19E4A97D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3D77DB3-BBA1-15CD-840B-2A4F3E5ED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4C34AA-EC20-3D78-CC26-9655156C0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F85AF-859B-3E24-0933-0129CA6842DD}"/>
              </a:ext>
            </a:extLst>
          </p:cNvPr>
          <p:cNvSpPr>
            <a:spLocks noGrp="1"/>
          </p:cNvSpPr>
          <p:nvPr>
            <p:ph type="dt" sz="half" idx="10"/>
          </p:nvPr>
        </p:nvSpPr>
        <p:spPr/>
        <p:txBody>
          <a:bodyPr/>
          <a:lstStyle/>
          <a:p>
            <a:fld id="{1E329368-09D0-490C-9B4F-18CE40758202}" type="datetimeFigureOut">
              <a:rPr lang="en-CA" smtClean="0"/>
              <a:t>2023-09-06</a:t>
            </a:fld>
            <a:endParaRPr lang="en-CA"/>
          </a:p>
        </p:txBody>
      </p:sp>
      <p:sp>
        <p:nvSpPr>
          <p:cNvPr id="6" name="Footer Placeholder 5">
            <a:extLst>
              <a:ext uri="{FF2B5EF4-FFF2-40B4-BE49-F238E27FC236}">
                <a16:creationId xmlns:a16="http://schemas.microsoft.com/office/drawing/2014/main" id="{E9E4319F-95B2-043F-953F-DF174FFB69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551423-C248-660C-14C8-12D291A34310}"/>
              </a:ext>
            </a:extLst>
          </p:cNvPr>
          <p:cNvSpPr>
            <a:spLocks noGrp="1"/>
          </p:cNvSpPr>
          <p:nvPr>
            <p:ph type="sldNum" sz="quarter" idx="12"/>
          </p:nvPr>
        </p:nvSpPr>
        <p:spPr/>
        <p:txBody>
          <a:bodyPr/>
          <a:lstStyle/>
          <a:p>
            <a:fld id="{7A888FBD-5AF1-46EA-B46E-65DC14DCB0CF}" type="slidenum">
              <a:rPr lang="en-CA" smtClean="0"/>
              <a:t>‹#›</a:t>
            </a:fld>
            <a:endParaRPr lang="en-CA"/>
          </a:p>
        </p:txBody>
      </p:sp>
    </p:spTree>
    <p:extLst>
      <p:ext uri="{BB962C8B-B14F-4D97-AF65-F5344CB8AC3E}">
        <p14:creationId xmlns:p14="http://schemas.microsoft.com/office/powerpoint/2010/main" val="368015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F2792-15E4-2568-2147-04F815D23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DAE58AF-18E8-1B16-37F2-200034477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7DAEC8-EA30-9B10-DE77-480A985B5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29368-09D0-490C-9B4F-18CE40758202}" type="datetimeFigureOut">
              <a:rPr lang="en-CA" smtClean="0"/>
              <a:t>2023-09-06</a:t>
            </a:fld>
            <a:endParaRPr lang="en-CA"/>
          </a:p>
        </p:txBody>
      </p:sp>
      <p:sp>
        <p:nvSpPr>
          <p:cNvPr id="5" name="Footer Placeholder 4">
            <a:extLst>
              <a:ext uri="{FF2B5EF4-FFF2-40B4-BE49-F238E27FC236}">
                <a16:creationId xmlns:a16="http://schemas.microsoft.com/office/drawing/2014/main" id="{2F84BE95-1F8E-BAE3-1ECE-F5566D2D1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7916117-1A15-DF32-9723-1D9FC8747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88FBD-5AF1-46EA-B46E-65DC14DCB0CF}" type="slidenum">
              <a:rPr lang="en-CA" smtClean="0"/>
              <a:t>‹#›</a:t>
            </a:fld>
            <a:endParaRPr lang="en-CA"/>
          </a:p>
        </p:txBody>
      </p:sp>
    </p:spTree>
    <p:extLst>
      <p:ext uri="{BB962C8B-B14F-4D97-AF65-F5344CB8AC3E}">
        <p14:creationId xmlns:p14="http://schemas.microsoft.com/office/powerpoint/2010/main" val="76713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78C70F-CB85-9891-28E3-171840D2094D}"/>
              </a:ext>
            </a:extLst>
          </p:cNvPr>
          <p:cNvSpPr>
            <a:spLocks noGrp="1"/>
          </p:cNvSpPr>
          <p:nvPr>
            <p:ph type="title"/>
          </p:nvPr>
        </p:nvSpPr>
        <p:spPr>
          <a:xfrm>
            <a:off x="1014060" y="335708"/>
            <a:ext cx="10858722" cy="2107000"/>
          </a:xfrm>
        </p:spPr>
        <p:txBody>
          <a:bodyPr>
            <a:normAutofit fontScale="90000"/>
          </a:bodyPr>
          <a:lstStyle/>
          <a:p>
            <a:pPr algn="ctr"/>
            <a:r>
              <a:rPr lang="en-CA" sz="4800" dirty="0">
                <a:solidFill>
                  <a:schemeClr val="accent1">
                    <a:lumMod val="50000"/>
                  </a:schemeClr>
                </a:solidFill>
                <a:latin typeface="Algerian" panose="04020705040A02060702" pitchFamily="82" charset="0"/>
              </a:rPr>
              <a:t>STEP PRESENTATION</a:t>
            </a:r>
            <a:br>
              <a:rPr lang="en-CA" sz="4800" dirty="0">
                <a:solidFill>
                  <a:schemeClr val="accent1">
                    <a:lumMod val="50000"/>
                  </a:schemeClr>
                </a:solidFill>
                <a:latin typeface="Algerian" panose="04020705040A02060702" pitchFamily="82" charset="0"/>
              </a:rPr>
            </a:br>
            <a:r>
              <a:rPr lang="en-CA" sz="4800" dirty="0">
                <a:solidFill>
                  <a:schemeClr val="accent1">
                    <a:lumMod val="50000"/>
                  </a:schemeClr>
                </a:solidFill>
                <a:latin typeface="Algerian" panose="04020705040A02060702" pitchFamily="82" charset="0"/>
              </a:rPr>
              <a:t>(AISC-2006)</a:t>
            </a:r>
            <a:br>
              <a:rPr lang="en-CA" sz="4800" dirty="0">
                <a:solidFill>
                  <a:schemeClr val="accent1">
                    <a:lumMod val="50000"/>
                  </a:schemeClr>
                </a:solidFill>
                <a:latin typeface="Algerian" panose="04020705040A02060702" pitchFamily="82" charset="0"/>
              </a:rPr>
            </a:br>
            <a:r>
              <a:rPr lang="en-CA" sz="4800" dirty="0">
                <a:solidFill>
                  <a:schemeClr val="accent1">
                    <a:lumMod val="50000"/>
                  </a:schemeClr>
                </a:solidFill>
                <a:latin typeface="Algerian" panose="04020705040A02060702" pitchFamily="82" charset="0"/>
              </a:rPr>
              <a:t>Week 4 Presentation</a:t>
            </a:r>
            <a:br>
              <a:rPr lang="en-CA" sz="1700" dirty="0">
                <a:latin typeface="Algerian" panose="04020705040A02060702" pitchFamily="82" charset="0"/>
              </a:rPr>
            </a:br>
            <a:br>
              <a:rPr lang="en-CA" sz="1700" dirty="0">
                <a:latin typeface="Algerian" panose="04020705040A02060702" pitchFamily="82" charset="0"/>
              </a:rPr>
            </a:br>
            <a:endParaRPr lang="en-CA" sz="1700" dirty="0">
              <a:latin typeface="Algerian" panose="04020705040A02060702" pitchFamily="82" charset="0"/>
            </a:endParaRPr>
          </a:p>
        </p:txBody>
      </p:sp>
      <p:sp>
        <p:nvSpPr>
          <p:cNvPr id="3" name="Content Placeholder 2">
            <a:extLst>
              <a:ext uri="{FF2B5EF4-FFF2-40B4-BE49-F238E27FC236}">
                <a16:creationId xmlns:a16="http://schemas.microsoft.com/office/drawing/2014/main" id="{7B29DDC2-5BE7-9CC5-F981-BABB5F4E68F7}"/>
              </a:ext>
            </a:extLst>
          </p:cNvPr>
          <p:cNvSpPr>
            <a:spLocks noGrp="1"/>
          </p:cNvSpPr>
          <p:nvPr>
            <p:ph idx="1"/>
          </p:nvPr>
        </p:nvSpPr>
        <p:spPr>
          <a:xfrm>
            <a:off x="327349" y="2319252"/>
            <a:ext cx="11605679" cy="4299826"/>
          </a:xfrm>
        </p:spPr>
        <p:txBody>
          <a:bodyPr>
            <a:normAutofit/>
          </a:bodyPr>
          <a:lstStyle/>
          <a:p>
            <a:pPr marL="0" indent="0">
              <a:buNone/>
            </a:pPr>
            <a:r>
              <a:rPr lang="en-CA" sz="2200" b="1" dirty="0">
                <a:solidFill>
                  <a:schemeClr val="accent1">
                    <a:lumMod val="50000"/>
                  </a:schemeClr>
                </a:solidFill>
              </a:rPr>
              <a:t>GROUP MEMBERS (Group A):</a:t>
            </a:r>
          </a:p>
          <a:p>
            <a:pPr marL="457200" indent="-457200">
              <a:buFont typeface="Arial" panose="020B0604020202020204" pitchFamily="34" charset="0"/>
              <a:buAutoNum type="arabicPeriod"/>
            </a:pPr>
            <a:r>
              <a:rPr lang="en-CA" sz="2200" dirty="0">
                <a:solidFill>
                  <a:schemeClr val="accent1">
                    <a:lumMod val="50000"/>
                  </a:schemeClr>
                </a:solidFill>
              </a:rPr>
              <a:t>Laxmi Sharma</a:t>
            </a:r>
          </a:p>
          <a:p>
            <a:pPr marL="457200" indent="-457200">
              <a:buAutoNum type="arabicPeriod"/>
            </a:pPr>
            <a:r>
              <a:rPr lang="en-CA" sz="2200" dirty="0">
                <a:solidFill>
                  <a:schemeClr val="accent1">
                    <a:lumMod val="50000"/>
                  </a:schemeClr>
                </a:solidFill>
              </a:rPr>
              <a:t>Niraj Rokaya (Leader)</a:t>
            </a:r>
          </a:p>
          <a:p>
            <a:pPr marL="457200" indent="-457200">
              <a:buAutoNum type="arabicPeriod"/>
            </a:pPr>
            <a:r>
              <a:rPr lang="en-CA" sz="2200" dirty="0">
                <a:solidFill>
                  <a:schemeClr val="accent1">
                    <a:lumMod val="50000"/>
                  </a:schemeClr>
                </a:solidFill>
              </a:rPr>
              <a:t>Manish Chhetri</a:t>
            </a:r>
          </a:p>
          <a:p>
            <a:pPr marL="457200" indent="-457200">
              <a:buAutoNum type="arabicPeriod"/>
            </a:pPr>
            <a:r>
              <a:rPr lang="en-CA" sz="2200" dirty="0">
                <a:solidFill>
                  <a:schemeClr val="accent1">
                    <a:lumMod val="50000"/>
                  </a:schemeClr>
                </a:solidFill>
              </a:rPr>
              <a:t>Sandesh Pandey</a:t>
            </a:r>
          </a:p>
          <a:p>
            <a:pPr marL="0" indent="0" algn="r">
              <a:buNone/>
            </a:pPr>
            <a:r>
              <a:rPr lang="en-CA" sz="2200" b="1" dirty="0">
                <a:solidFill>
                  <a:schemeClr val="accent1">
                    <a:lumMod val="50000"/>
                  </a:schemeClr>
                </a:solidFill>
              </a:rPr>
              <a:t>						Instructor</a:t>
            </a:r>
            <a:r>
              <a:rPr lang="en-CA" sz="2200" dirty="0">
                <a:solidFill>
                  <a:schemeClr val="accent1">
                    <a:lumMod val="50000"/>
                  </a:schemeClr>
                </a:solidFill>
              </a:rPr>
              <a:t>: Ana </a:t>
            </a:r>
            <a:r>
              <a:rPr lang="en-CA" sz="2200" dirty="0" err="1">
                <a:solidFill>
                  <a:schemeClr val="accent1">
                    <a:lumMod val="50000"/>
                  </a:schemeClr>
                </a:solidFill>
              </a:rPr>
              <a:t>Serafimovic</a:t>
            </a:r>
            <a:endParaRPr lang="en-CA" sz="2200" dirty="0">
              <a:solidFill>
                <a:schemeClr val="accent1">
                  <a:lumMod val="50000"/>
                </a:schemeClr>
              </a:solidFill>
            </a:endParaRPr>
          </a:p>
          <a:p>
            <a:pPr marL="0" indent="0">
              <a:buNone/>
            </a:pPr>
            <a:endParaRPr lang="en-CA" sz="2200" b="1" dirty="0">
              <a:solidFill>
                <a:schemeClr val="accent1">
                  <a:lumMod val="50000"/>
                </a:schemeClr>
              </a:solidFill>
            </a:endParaRPr>
          </a:p>
        </p:txBody>
      </p:sp>
      <p:sp>
        <p:nvSpPr>
          <p:cNvPr id="38" name="Rectangle 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411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3638C5-C36D-83AE-7631-8F1EB6BB278C}"/>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b="1" i="0">
                <a:effectLst/>
              </a:rPr>
              <a:t>Bivariate Analysis</a:t>
            </a:r>
            <a:br>
              <a:rPr lang="en-US" sz="4800" b="1" i="0">
                <a:effectLst/>
              </a:rPr>
            </a:br>
            <a:endParaRPr lang="en-US" sz="4800"/>
          </a:p>
        </p:txBody>
      </p:sp>
      <p:sp>
        <p:nvSpPr>
          <p:cNvPr id="41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AA74D77-1DE0-5AD7-F3A1-9C05378D413B}"/>
              </a:ext>
            </a:extLst>
          </p:cNvPr>
          <p:cNvSpPr txBox="1">
            <a:spLocks/>
          </p:cNvSpPr>
          <p:nvPr/>
        </p:nvSpPr>
        <p:spPr>
          <a:xfrm>
            <a:off x="5541263" y="457200"/>
            <a:ext cx="6007608" cy="2971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Miles is highly correlated with usage, a customer running more miles would mean he is also using the treadmill more.</a:t>
            </a:r>
          </a:p>
          <a:p>
            <a:r>
              <a:rPr lang="en-US" sz="1600" dirty="0"/>
              <a:t>Education and Income has a positive correlation, indicating higher the education higher would be the income.</a:t>
            </a:r>
          </a:p>
          <a:p>
            <a:r>
              <a:rPr lang="en-US" sz="1600" dirty="0"/>
              <a:t>Income shows a positive correlation with Age , Usage, and Miles.</a:t>
            </a:r>
          </a:p>
          <a:p>
            <a:r>
              <a:rPr lang="en-US" sz="1600" dirty="0"/>
              <a:t>A positive correlation between age and income is expected but a high </a:t>
            </a:r>
            <a:r>
              <a:rPr lang="en-US" sz="1600" dirty="0" err="1"/>
              <a:t>poistive</a:t>
            </a:r>
            <a:r>
              <a:rPr lang="en-US" sz="1600" dirty="0"/>
              <a:t> correlation of income with usage and miles should be investigated further.</a:t>
            </a:r>
          </a:p>
        </p:txBody>
      </p:sp>
      <p:pic>
        <p:nvPicPr>
          <p:cNvPr id="4098" name="Picture 2">
            <a:extLst>
              <a:ext uri="{FF2B5EF4-FFF2-40B4-BE49-F238E27FC236}">
                <a16:creationId xmlns:a16="http://schemas.microsoft.com/office/drawing/2014/main" id="{44472586-D120-38B4-6BC8-01A04984F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4327" y="2505456"/>
            <a:ext cx="5183680" cy="374294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FF1A8B4C-C02D-1D94-CF21-03896FE1B273}"/>
              </a:ext>
            </a:extLst>
          </p:cNvPr>
          <p:cNvPicPr>
            <a:picLocks noGrp="1" noChangeAspect="1"/>
          </p:cNvPicPr>
          <p:nvPr>
            <p:ph idx="1"/>
          </p:nvPr>
        </p:nvPicPr>
        <p:blipFill>
          <a:blip r:embed="rId3"/>
          <a:stretch>
            <a:fillRect/>
          </a:stretch>
        </p:blipFill>
        <p:spPr>
          <a:xfrm>
            <a:off x="6254496" y="3683164"/>
            <a:ext cx="5468112" cy="1451535"/>
          </a:xfrm>
          <a:prstGeom prst="rect">
            <a:avLst/>
          </a:prstGeom>
        </p:spPr>
      </p:pic>
    </p:spTree>
    <p:extLst>
      <p:ext uri="{BB962C8B-B14F-4D97-AF65-F5344CB8AC3E}">
        <p14:creationId xmlns:p14="http://schemas.microsoft.com/office/powerpoint/2010/main" val="177624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F3DEA4-0D63-EE2F-7C2B-FBC7EB15E02C}"/>
              </a:ext>
            </a:extLst>
          </p:cNvPr>
          <p:cNvSpPr>
            <a:spLocks noGrp="1"/>
          </p:cNvSpPr>
          <p:nvPr>
            <p:ph idx="1"/>
          </p:nvPr>
        </p:nvSpPr>
        <p:spPr>
          <a:xfrm>
            <a:off x="192024" y="3227059"/>
            <a:ext cx="4791993" cy="1361243"/>
          </a:xfrm>
        </p:spPr>
        <p:txBody>
          <a:bodyPr>
            <a:normAutofit/>
          </a:bodyPr>
          <a:lstStyle/>
          <a:p>
            <a:pPr marL="196596" indent="-196596" defTabSz="786384">
              <a:spcBef>
                <a:spcPts val="860"/>
              </a:spcBef>
            </a:pPr>
            <a:r>
              <a:rPr lang="en-US" sz="1548" kern="1200" dirty="0">
                <a:solidFill>
                  <a:srgbClr val="000000"/>
                </a:solidFill>
                <a:latin typeface="Helvetica Neue"/>
                <a:ea typeface="+mn-ea"/>
                <a:cs typeface="+mn-cs"/>
              </a:rPr>
              <a:t>We can see varying distributions in variables for different products, we should investigate it further.</a:t>
            </a:r>
          </a:p>
          <a:p>
            <a:endParaRPr lang="en-IN" sz="1800" dirty="0"/>
          </a:p>
        </p:txBody>
      </p:sp>
      <p:pic>
        <p:nvPicPr>
          <p:cNvPr id="5122" name="Picture 2">
            <a:extLst>
              <a:ext uri="{FF2B5EF4-FFF2-40B4-BE49-F238E27FC236}">
                <a16:creationId xmlns:a16="http://schemas.microsoft.com/office/drawing/2014/main" id="{71E732D5-64DE-0712-08BF-1B03654E5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721" y="643467"/>
            <a:ext cx="6074009" cy="5571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0E2248-DFE7-9876-77F5-9C15BC9297EB}"/>
              </a:ext>
            </a:extLst>
          </p:cNvPr>
          <p:cNvPicPr>
            <a:picLocks noChangeAspect="1"/>
          </p:cNvPicPr>
          <p:nvPr/>
        </p:nvPicPr>
        <p:blipFill>
          <a:blip r:embed="rId3"/>
          <a:stretch>
            <a:fillRect/>
          </a:stretch>
        </p:blipFill>
        <p:spPr>
          <a:xfrm>
            <a:off x="5050447" y="3319460"/>
            <a:ext cx="2196258" cy="219078"/>
          </a:xfrm>
          <a:prstGeom prst="rect">
            <a:avLst/>
          </a:prstGeom>
        </p:spPr>
      </p:pic>
      <p:pic>
        <p:nvPicPr>
          <p:cNvPr id="7" name="Picture 6">
            <a:extLst>
              <a:ext uri="{FF2B5EF4-FFF2-40B4-BE49-F238E27FC236}">
                <a16:creationId xmlns:a16="http://schemas.microsoft.com/office/drawing/2014/main" id="{DF0BA570-DCC8-97A4-F9B6-96210121FE49}"/>
              </a:ext>
            </a:extLst>
          </p:cNvPr>
          <p:cNvPicPr>
            <a:picLocks noChangeAspect="1"/>
          </p:cNvPicPr>
          <p:nvPr/>
        </p:nvPicPr>
        <p:blipFill>
          <a:blip r:embed="rId3"/>
          <a:stretch>
            <a:fillRect/>
          </a:stretch>
        </p:blipFill>
        <p:spPr>
          <a:xfrm>
            <a:off x="98495" y="1979077"/>
            <a:ext cx="4712554" cy="470080"/>
          </a:xfrm>
          <a:prstGeom prst="rect">
            <a:avLst/>
          </a:prstGeom>
        </p:spPr>
      </p:pic>
    </p:spTree>
    <p:extLst>
      <p:ext uri="{BB962C8B-B14F-4D97-AF65-F5344CB8AC3E}">
        <p14:creationId xmlns:p14="http://schemas.microsoft.com/office/powerpoint/2010/main" val="122758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C2AA7F3C-9D84-6037-54E7-F9E73A7C0C71}"/>
              </a:ext>
            </a:extLst>
          </p:cNvPr>
          <p:cNvPicPr>
            <a:picLocks noChangeAspect="1"/>
          </p:cNvPicPr>
          <p:nvPr/>
        </p:nvPicPr>
        <p:blipFill>
          <a:blip r:embed="rId2"/>
          <a:stretch>
            <a:fillRect/>
          </a:stretch>
        </p:blipFill>
        <p:spPr>
          <a:xfrm>
            <a:off x="1135339" y="434824"/>
            <a:ext cx="9735355" cy="603592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53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3EFFE8-B1D3-FFBE-A574-1735016D633B}"/>
              </a:ext>
            </a:extLst>
          </p:cNvPr>
          <p:cNvPicPr>
            <a:picLocks noChangeAspect="1"/>
          </p:cNvPicPr>
          <p:nvPr/>
        </p:nvPicPr>
        <p:blipFill>
          <a:blip r:embed="rId2"/>
          <a:stretch>
            <a:fillRect/>
          </a:stretch>
        </p:blipFill>
        <p:spPr>
          <a:xfrm>
            <a:off x="339281" y="239491"/>
            <a:ext cx="9249184" cy="6289445"/>
          </a:xfrm>
          <a:prstGeom prst="rect">
            <a:avLst/>
          </a:prstGeom>
          <a:ln>
            <a:noFill/>
          </a:ln>
        </p:spPr>
      </p:pic>
    </p:spTree>
    <p:extLst>
      <p:ext uri="{BB962C8B-B14F-4D97-AF65-F5344CB8AC3E}">
        <p14:creationId xmlns:p14="http://schemas.microsoft.com/office/powerpoint/2010/main" val="349158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2CE26C-EE10-51BE-73C8-176570BB161D}"/>
              </a:ext>
            </a:extLst>
          </p:cNvPr>
          <p:cNvPicPr>
            <a:picLocks noChangeAspect="1"/>
          </p:cNvPicPr>
          <p:nvPr/>
        </p:nvPicPr>
        <p:blipFill>
          <a:blip r:embed="rId2"/>
          <a:stretch>
            <a:fillRect/>
          </a:stretch>
        </p:blipFill>
        <p:spPr>
          <a:xfrm>
            <a:off x="1597874" y="430269"/>
            <a:ext cx="8303227" cy="523103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8E058D-6796-56A1-0A4A-15B665D4BDE1}"/>
              </a:ext>
            </a:extLst>
          </p:cNvPr>
          <p:cNvSpPr txBox="1"/>
          <p:nvPr/>
        </p:nvSpPr>
        <p:spPr>
          <a:xfrm>
            <a:off x="429768" y="5866649"/>
            <a:ext cx="11530584" cy="923330"/>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Customers who have higher expected treadmill usage(greater than 3 days) prefer the TM798 product, Customers with very light(2-3 days) usage prefer TM498, customers who have moderate usage (greater than 2 days but less than or equal to 5 days) prefer TM195.</a:t>
            </a:r>
          </a:p>
        </p:txBody>
      </p:sp>
    </p:spTree>
    <p:extLst>
      <p:ext uri="{BB962C8B-B14F-4D97-AF65-F5344CB8AC3E}">
        <p14:creationId xmlns:p14="http://schemas.microsoft.com/office/powerpoint/2010/main" val="408870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B9653D63-79EB-702E-09E3-18F8D4828639}"/>
              </a:ext>
            </a:extLst>
          </p:cNvPr>
          <p:cNvPicPr>
            <a:picLocks noChangeAspect="1"/>
          </p:cNvPicPr>
          <p:nvPr/>
        </p:nvPicPr>
        <p:blipFill>
          <a:blip r:embed="rId2"/>
          <a:stretch>
            <a:fillRect/>
          </a:stretch>
        </p:blipFill>
        <p:spPr>
          <a:xfrm>
            <a:off x="1123431" y="375615"/>
            <a:ext cx="9749904" cy="638618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63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6BD3C7-1530-3056-E4B1-EAF755F89F71}"/>
              </a:ext>
            </a:extLst>
          </p:cNvPr>
          <p:cNvPicPr>
            <a:picLocks noChangeAspect="1"/>
          </p:cNvPicPr>
          <p:nvPr/>
        </p:nvPicPr>
        <p:blipFill>
          <a:blip r:embed="rId2"/>
          <a:stretch>
            <a:fillRect/>
          </a:stretch>
        </p:blipFill>
        <p:spPr>
          <a:xfrm>
            <a:off x="932647" y="544436"/>
            <a:ext cx="8968454" cy="6008862"/>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4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D003DD-B605-89E8-44A6-1F48446F1932}"/>
              </a:ext>
            </a:extLst>
          </p:cNvPr>
          <p:cNvPicPr>
            <a:picLocks noChangeAspect="1"/>
          </p:cNvPicPr>
          <p:nvPr/>
        </p:nvPicPr>
        <p:blipFill>
          <a:blip r:embed="rId2"/>
          <a:stretch>
            <a:fillRect/>
          </a:stretch>
        </p:blipFill>
        <p:spPr>
          <a:xfrm>
            <a:off x="324932" y="150042"/>
            <a:ext cx="9623740" cy="6183252"/>
          </a:xfrm>
          <a:prstGeom prst="rect">
            <a:avLst/>
          </a:prstGeom>
          <a:ln>
            <a:noFill/>
          </a:ln>
        </p:spPr>
      </p:pic>
    </p:spTree>
    <p:extLst>
      <p:ext uri="{BB962C8B-B14F-4D97-AF65-F5344CB8AC3E}">
        <p14:creationId xmlns:p14="http://schemas.microsoft.com/office/powerpoint/2010/main" val="207549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9098219-7977-D800-1642-C9DD8B27FDB3}"/>
              </a:ext>
            </a:extLst>
          </p:cNvPr>
          <p:cNvPicPr>
            <a:picLocks noChangeAspect="1"/>
          </p:cNvPicPr>
          <p:nvPr/>
        </p:nvPicPr>
        <p:blipFill>
          <a:blip r:embed="rId2"/>
          <a:stretch>
            <a:fillRect/>
          </a:stretch>
        </p:blipFill>
        <p:spPr>
          <a:xfrm>
            <a:off x="678662" y="216053"/>
            <a:ext cx="9050553" cy="6425893"/>
          </a:xfrm>
          <a:prstGeom prst="rect">
            <a:avLst/>
          </a:prstGeom>
          <a:ln>
            <a:noFill/>
          </a:ln>
        </p:spPr>
      </p:pic>
    </p:spTree>
    <p:extLst>
      <p:ext uri="{BB962C8B-B14F-4D97-AF65-F5344CB8AC3E}">
        <p14:creationId xmlns:p14="http://schemas.microsoft.com/office/powerpoint/2010/main" val="155073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DC153FD-BF62-C44A-3DC1-965C9065D6C9}"/>
              </a:ext>
            </a:extLst>
          </p:cNvPr>
          <p:cNvPicPr>
            <a:picLocks noChangeAspect="1"/>
          </p:cNvPicPr>
          <p:nvPr/>
        </p:nvPicPr>
        <p:blipFill>
          <a:blip r:embed="rId2"/>
          <a:stretch>
            <a:fillRect/>
          </a:stretch>
        </p:blipFill>
        <p:spPr>
          <a:xfrm>
            <a:off x="1013157" y="550524"/>
            <a:ext cx="8686620" cy="568973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16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61">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63">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65">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Rectangle 67">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9">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0" name="Freeform: Shape 71">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E53E778-14C1-3ED1-5A10-DA00E195984A}"/>
              </a:ext>
            </a:extLst>
          </p:cNvPr>
          <p:cNvSpPr>
            <a:spLocks noGrp="1"/>
          </p:cNvSpPr>
          <p:nvPr>
            <p:ph type="title"/>
          </p:nvPr>
        </p:nvSpPr>
        <p:spPr>
          <a:xfrm>
            <a:off x="1116700" y="2544350"/>
            <a:ext cx="6088539" cy="1861123"/>
          </a:xfrm>
          <a:noFill/>
        </p:spPr>
        <p:txBody>
          <a:bodyPr vert="horz" lIns="91440" tIns="45720" rIns="91440" bIns="45720" rtlCol="0" anchor="ctr">
            <a:normAutofit/>
          </a:bodyPr>
          <a:lstStyle/>
          <a:p>
            <a:r>
              <a:rPr lang="en-US" b="1" kern="1200" dirty="0">
                <a:solidFill>
                  <a:srgbClr val="080808"/>
                </a:solidFill>
                <a:latin typeface="+mj-lt"/>
                <a:ea typeface="+mj-ea"/>
                <a:cs typeface="+mj-cs"/>
              </a:rPr>
              <a:t>Objective:</a:t>
            </a:r>
            <a:br>
              <a:rPr lang="en-US" sz="3600" b="1" kern="1200" dirty="0">
                <a:solidFill>
                  <a:srgbClr val="080808"/>
                </a:solidFill>
                <a:latin typeface="+mj-lt"/>
                <a:ea typeface="+mj-ea"/>
                <a:cs typeface="+mj-cs"/>
              </a:rPr>
            </a:br>
            <a:r>
              <a:rPr lang="en-US" sz="3600" b="1" kern="1200" dirty="0">
                <a:solidFill>
                  <a:srgbClr val="080808"/>
                </a:solidFill>
                <a:latin typeface="+mj-lt"/>
                <a:ea typeface="+mj-ea"/>
                <a:cs typeface="+mj-cs"/>
              </a:rPr>
              <a:t>Exploratory Data Analysis (EDA)</a:t>
            </a:r>
          </a:p>
        </p:txBody>
      </p:sp>
      <p:sp>
        <p:nvSpPr>
          <p:cNvPr id="111" name="Isosceles Triangle 73">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Rectangle 75">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77">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79">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Isosceles Triangle 81">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07686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8DE5C-B9AB-488B-E8DF-5FB7EA8A07ED}"/>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400" b="1" i="0">
                <a:effectLst/>
              </a:rPr>
              <a:t>Grouping data w.r.t to products to build customer profile</a:t>
            </a:r>
            <a:br>
              <a:rPr lang="en-US" sz="3400" b="1" i="0">
                <a:effectLst/>
              </a:rPr>
            </a:br>
            <a:endParaRPr lang="en-US" sz="3400" b="1"/>
          </a:p>
        </p:txBody>
      </p:sp>
      <p:sp>
        <p:nvSpPr>
          <p:cNvPr id="616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E02AB99-675C-C2BA-0C7C-521B354AF285}"/>
              </a:ext>
            </a:extLst>
          </p:cNvPr>
          <p:cNvSpPr txBox="1">
            <a:spLocks/>
          </p:cNvSpPr>
          <p:nvPr/>
        </p:nvSpPr>
        <p:spPr>
          <a:xfrm>
            <a:off x="640081" y="2872899"/>
            <a:ext cx="4242816" cy="332066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200" b="1">
                <a:latin typeface="+mn-lt"/>
                <a:ea typeface="+mn-ea"/>
                <a:cs typeface="+mn-cs"/>
              </a:rPr>
              <a:t>TM195 Customer Profile</a:t>
            </a:r>
          </a:p>
          <a:p>
            <a:pPr indent="-228600">
              <a:spcAft>
                <a:spcPts val="600"/>
              </a:spcAft>
              <a:buFont typeface="Arial" panose="020B0604020202020204" pitchFamily="34" charset="0"/>
              <a:buChar char="•"/>
            </a:pPr>
            <a:r>
              <a:rPr lang="en-US" sz="2200" b="1">
                <a:latin typeface="+mn-lt"/>
                <a:ea typeface="+mn-ea"/>
                <a:cs typeface="+mn-cs"/>
              </a:rPr>
              <a:t>The TM195 customer is our regular customer (since this product is sold more than others)</a:t>
            </a:r>
            <a:endParaRPr lang="en-US" sz="2200" b="1" dirty="0">
              <a:latin typeface="+mn-lt"/>
              <a:ea typeface="+mn-ea"/>
              <a:cs typeface="+mn-cs"/>
            </a:endParaRPr>
          </a:p>
        </p:txBody>
      </p:sp>
      <p:pic>
        <p:nvPicPr>
          <p:cNvPr id="6148" name="Picture 4">
            <a:extLst>
              <a:ext uri="{FF2B5EF4-FFF2-40B4-BE49-F238E27FC236}">
                <a16:creationId xmlns:a16="http://schemas.microsoft.com/office/drawing/2014/main" id="{4BABA9E1-A431-F9CF-5A62-722B6CE37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043" y="0"/>
            <a:ext cx="57813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22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8DE5C-B9AB-488B-E8DF-5FB7EA8A07ED}"/>
              </a:ext>
            </a:extLst>
          </p:cNvPr>
          <p:cNvSpPr>
            <a:spLocks noGrp="1"/>
          </p:cNvSpPr>
          <p:nvPr>
            <p:ph type="title"/>
          </p:nvPr>
        </p:nvSpPr>
        <p:spPr>
          <a:xfrm>
            <a:off x="113116" y="606891"/>
            <a:ext cx="4620584" cy="5236125"/>
          </a:xfrm>
        </p:spPr>
        <p:txBody>
          <a:bodyPr vert="horz" lIns="91440" tIns="45720" rIns="91440" bIns="45720" rtlCol="0" anchor="b">
            <a:normAutofit/>
          </a:bodyPr>
          <a:lstStyle/>
          <a:p>
            <a:r>
              <a:rPr lang="en-US" sz="2400" b="1" i="0" u="sng" dirty="0">
                <a:effectLst/>
              </a:rPr>
              <a:t>TM498 Customer Profile</a:t>
            </a:r>
            <a:br>
              <a:rPr lang="en-US" sz="2400" b="1" i="0" dirty="0">
                <a:effectLst/>
              </a:rPr>
            </a:br>
            <a:br>
              <a:rPr lang="en-US" sz="2400" dirty="0"/>
            </a:br>
            <a:r>
              <a:rPr lang="en-US" sz="2400" dirty="0"/>
              <a:t>1. </a:t>
            </a:r>
            <a:r>
              <a:rPr lang="en-US" sz="2400" i="0" dirty="0">
                <a:effectLst/>
              </a:rPr>
              <a:t>The TM498 customers are similar to the TM195 customer in most aspects.</a:t>
            </a:r>
            <a:br>
              <a:rPr lang="en-US" sz="2400" i="0" dirty="0">
                <a:effectLst/>
              </a:rPr>
            </a:br>
            <a:r>
              <a:rPr lang="en-US" sz="2400" i="0" dirty="0">
                <a:effectLst/>
              </a:rPr>
              <a:t>2. The differences are that these customers have a slightly higher annual income, a narrower usage, and a broader expectation of Miles to run each week.</a:t>
            </a:r>
            <a:br>
              <a:rPr lang="en-US" sz="2400" i="0" dirty="0">
                <a:effectLst/>
              </a:rPr>
            </a:br>
            <a:r>
              <a:rPr lang="en-US" sz="2400" i="0" dirty="0">
                <a:effectLst/>
              </a:rPr>
              <a:t>3. It is likely the TM498 customer is a working adult with a fixed or busy schedule (since these customers only tend to use the treadmill 3 times a week.</a:t>
            </a:r>
            <a:endParaRPr lang="en-US" sz="2400" dirty="0"/>
          </a:p>
        </p:txBody>
      </p:sp>
      <p:pic>
        <p:nvPicPr>
          <p:cNvPr id="7174" name="Picture 6">
            <a:extLst>
              <a:ext uri="{FF2B5EF4-FFF2-40B4-BE49-F238E27FC236}">
                <a16:creationId xmlns:a16="http://schemas.microsoft.com/office/drawing/2014/main" id="{9934063E-833C-CAD1-9CE1-06C976808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520" y="128016"/>
            <a:ext cx="602278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3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8DE5C-B9AB-488B-E8DF-5FB7EA8A07ED}"/>
              </a:ext>
            </a:extLst>
          </p:cNvPr>
          <p:cNvSpPr>
            <a:spLocks noGrp="1"/>
          </p:cNvSpPr>
          <p:nvPr>
            <p:ph type="title"/>
          </p:nvPr>
        </p:nvSpPr>
        <p:spPr>
          <a:xfrm>
            <a:off x="113116" y="606891"/>
            <a:ext cx="4620584" cy="3736509"/>
          </a:xfrm>
        </p:spPr>
        <p:txBody>
          <a:bodyPr vert="horz" lIns="91440" tIns="45720" rIns="91440" bIns="45720" rtlCol="0" anchor="b">
            <a:normAutofit/>
          </a:bodyPr>
          <a:lstStyle/>
          <a:p>
            <a:r>
              <a:rPr lang="en-US" sz="2400" b="1" i="0" u="sng" dirty="0">
                <a:effectLst/>
              </a:rPr>
              <a:t>TM798 Customer Profile</a:t>
            </a:r>
            <a:br>
              <a:rPr lang="en-US" sz="2400" i="0" dirty="0">
                <a:effectLst/>
              </a:rPr>
            </a:br>
            <a:br>
              <a:rPr lang="en-US" sz="2400" i="0" dirty="0">
                <a:effectLst/>
              </a:rPr>
            </a:br>
            <a:r>
              <a:rPr lang="en-US" sz="2400" i="0" dirty="0">
                <a:effectLst/>
              </a:rPr>
              <a:t>The TM798 model attracts specific customers.</a:t>
            </a:r>
            <a:br>
              <a:rPr lang="en-US" sz="2400" i="0" dirty="0">
                <a:effectLst/>
              </a:rPr>
            </a:br>
            <a:br>
              <a:rPr lang="en-US" sz="2400" i="0" dirty="0">
                <a:effectLst/>
              </a:rPr>
            </a:br>
            <a:r>
              <a:rPr lang="en-US" sz="2400" i="0" dirty="0">
                <a:effectLst/>
              </a:rPr>
              <a:t>In stark contrast to models T498 and T195, the T798 customer is predominantly male, highly educated and has higher salary.</a:t>
            </a:r>
            <a:endParaRPr lang="en-US" sz="2400" dirty="0"/>
          </a:p>
        </p:txBody>
      </p:sp>
      <p:pic>
        <p:nvPicPr>
          <p:cNvPr id="8194" name="Picture 2">
            <a:extLst>
              <a:ext uri="{FF2B5EF4-FFF2-40B4-BE49-F238E27FC236}">
                <a16:creationId xmlns:a16="http://schemas.microsoft.com/office/drawing/2014/main" id="{EC46B005-321D-0AAE-A17B-B783B28A7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367" y="109728"/>
            <a:ext cx="63661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3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E5CB9-FFF8-0BFF-F235-FDCF963F69A8}"/>
              </a:ext>
            </a:extLst>
          </p:cNvPr>
          <p:cNvPicPr>
            <a:picLocks noChangeAspect="1"/>
          </p:cNvPicPr>
          <p:nvPr/>
        </p:nvPicPr>
        <p:blipFill>
          <a:blip r:embed="rId2"/>
          <a:stretch>
            <a:fillRect/>
          </a:stretch>
        </p:blipFill>
        <p:spPr>
          <a:xfrm>
            <a:off x="643467" y="1404938"/>
            <a:ext cx="5291666" cy="4048124"/>
          </a:xfrm>
          <a:prstGeom prst="rect">
            <a:avLst/>
          </a:prstGeom>
        </p:spPr>
      </p:pic>
      <p:pic>
        <p:nvPicPr>
          <p:cNvPr id="5" name="Picture 4">
            <a:extLst>
              <a:ext uri="{FF2B5EF4-FFF2-40B4-BE49-F238E27FC236}">
                <a16:creationId xmlns:a16="http://schemas.microsoft.com/office/drawing/2014/main" id="{2F9CD9BE-7FFF-9F02-6516-5F65D25AFBC8}"/>
              </a:ext>
            </a:extLst>
          </p:cNvPr>
          <p:cNvPicPr>
            <a:picLocks noChangeAspect="1"/>
          </p:cNvPicPr>
          <p:nvPr/>
        </p:nvPicPr>
        <p:blipFill>
          <a:blip r:embed="rId3"/>
          <a:stretch>
            <a:fillRect/>
          </a:stretch>
        </p:blipFill>
        <p:spPr>
          <a:xfrm>
            <a:off x="6256865" y="1629833"/>
            <a:ext cx="5291667" cy="3598333"/>
          </a:xfrm>
          <a:prstGeom prst="rect">
            <a:avLst/>
          </a:prstGeom>
        </p:spPr>
      </p:pic>
    </p:spTree>
    <p:extLst>
      <p:ext uri="{BB962C8B-B14F-4D97-AF65-F5344CB8AC3E}">
        <p14:creationId xmlns:p14="http://schemas.microsoft.com/office/powerpoint/2010/main" val="63405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EA1E63-69E7-5F19-1882-7955D55A8844}"/>
              </a:ext>
            </a:extLst>
          </p:cNvPr>
          <p:cNvPicPr>
            <a:picLocks noChangeAspect="1"/>
          </p:cNvPicPr>
          <p:nvPr/>
        </p:nvPicPr>
        <p:blipFill>
          <a:blip r:embed="rId2"/>
          <a:stretch>
            <a:fillRect/>
          </a:stretch>
        </p:blipFill>
        <p:spPr>
          <a:xfrm>
            <a:off x="643467" y="1635415"/>
            <a:ext cx="5294716" cy="3587168"/>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28303AC-10C0-5440-3333-3EE4B15B7FD0}"/>
              </a:ext>
            </a:extLst>
          </p:cNvPr>
          <p:cNvPicPr>
            <a:picLocks noChangeAspect="1"/>
          </p:cNvPicPr>
          <p:nvPr/>
        </p:nvPicPr>
        <p:blipFill>
          <a:blip r:embed="rId3"/>
          <a:stretch>
            <a:fillRect/>
          </a:stretch>
        </p:blipFill>
        <p:spPr>
          <a:xfrm>
            <a:off x="6253817" y="1615561"/>
            <a:ext cx="5294715" cy="3626878"/>
          </a:xfrm>
          <a:prstGeom prst="rect">
            <a:avLst/>
          </a:prstGeom>
        </p:spPr>
      </p:pic>
    </p:spTree>
    <p:extLst>
      <p:ext uri="{BB962C8B-B14F-4D97-AF65-F5344CB8AC3E}">
        <p14:creationId xmlns:p14="http://schemas.microsoft.com/office/powerpoint/2010/main" val="276663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FCDCF9-2386-01BB-1338-F378498F92AA}"/>
              </a:ext>
            </a:extLst>
          </p:cNvPr>
          <p:cNvPicPr>
            <a:picLocks noChangeAspect="1"/>
          </p:cNvPicPr>
          <p:nvPr/>
        </p:nvPicPr>
        <p:blipFill>
          <a:blip r:embed="rId2"/>
          <a:stretch>
            <a:fillRect/>
          </a:stretch>
        </p:blipFill>
        <p:spPr>
          <a:xfrm>
            <a:off x="1123431" y="512759"/>
            <a:ext cx="8777670" cy="574937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141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1633B70-9276-B5CB-6411-C666FF4E9556}"/>
              </a:ext>
            </a:extLst>
          </p:cNvPr>
          <p:cNvPicPr>
            <a:picLocks noChangeAspect="1"/>
          </p:cNvPicPr>
          <p:nvPr/>
        </p:nvPicPr>
        <p:blipFill>
          <a:blip r:embed="rId2"/>
          <a:stretch>
            <a:fillRect/>
          </a:stretch>
        </p:blipFill>
        <p:spPr>
          <a:xfrm>
            <a:off x="1063920" y="740418"/>
            <a:ext cx="8473103"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239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4F163-46D7-C3D7-9E10-A163BE92614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1" u="sng" kern="1200">
                <a:solidFill>
                  <a:schemeClr val="tx1"/>
                </a:solidFill>
                <a:latin typeface="+mj-lt"/>
                <a:ea typeface="+mj-ea"/>
                <a:cs typeface="+mj-cs"/>
              </a:rPr>
              <a:t>Week 11 – 3</a:t>
            </a:r>
            <a:r>
              <a:rPr lang="en-US" sz="4800" b="1" u="sng" kern="1200" baseline="30000">
                <a:solidFill>
                  <a:schemeClr val="tx1"/>
                </a:solidFill>
                <a:latin typeface="+mj-lt"/>
                <a:ea typeface="+mj-ea"/>
                <a:cs typeface="+mj-cs"/>
              </a:rPr>
              <a:t>rd</a:t>
            </a:r>
            <a:r>
              <a:rPr lang="en-US" sz="4800" b="1" u="sng" kern="1200">
                <a:solidFill>
                  <a:schemeClr val="tx1"/>
                </a:solidFill>
                <a:latin typeface="+mj-lt"/>
                <a:ea typeface="+mj-ea"/>
                <a:cs typeface="+mj-cs"/>
              </a:rPr>
              <a:t> presentation</a:t>
            </a:r>
            <a:br>
              <a:rPr lang="en-US" sz="4800" b="1" u="sng" kern="1200">
                <a:solidFill>
                  <a:schemeClr val="tx1"/>
                </a:solidFill>
                <a:latin typeface="+mj-lt"/>
                <a:ea typeface="+mj-ea"/>
                <a:cs typeface="+mj-cs"/>
              </a:rPr>
            </a:br>
            <a:r>
              <a:rPr lang="en-US" sz="4800" b="1" kern="1200">
                <a:solidFill>
                  <a:schemeClr val="tx1"/>
                </a:solidFill>
                <a:latin typeface="+mj-lt"/>
                <a:ea typeface="+mj-ea"/>
                <a:cs typeface="+mj-cs"/>
              </a:rPr>
              <a:t>Tableau Dashboard</a:t>
            </a:r>
          </a:p>
        </p:txBody>
      </p:sp>
      <p:pic>
        <p:nvPicPr>
          <p:cNvPr id="7" name="Picture 6">
            <a:extLst>
              <a:ext uri="{FF2B5EF4-FFF2-40B4-BE49-F238E27FC236}">
                <a16:creationId xmlns:a16="http://schemas.microsoft.com/office/drawing/2014/main" id="{739DEC53-8481-DC4E-ED12-0E1406944824}"/>
              </a:ext>
            </a:extLst>
          </p:cNvPr>
          <p:cNvPicPr>
            <a:picLocks noChangeAspect="1"/>
          </p:cNvPicPr>
          <p:nvPr/>
        </p:nvPicPr>
        <p:blipFill>
          <a:blip r:embed="rId2"/>
          <a:stretch>
            <a:fillRect/>
          </a:stretch>
        </p:blipFill>
        <p:spPr>
          <a:xfrm>
            <a:off x="1382486" y="1596784"/>
            <a:ext cx="9851571" cy="5172075"/>
          </a:xfrm>
          <a:prstGeom prst="rect">
            <a:avLst/>
          </a:prstGeom>
        </p:spPr>
      </p:pic>
    </p:spTree>
    <p:extLst>
      <p:ext uri="{BB962C8B-B14F-4D97-AF65-F5344CB8AC3E}">
        <p14:creationId xmlns:p14="http://schemas.microsoft.com/office/powerpoint/2010/main" val="311009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46842E-4ECB-279F-5772-62B10E37106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1895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6ABA2-D533-8DD2-5681-94476AE0EC5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761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FD999-C33E-186D-B62B-5C8396CB2C67}"/>
              </a:ext>
            </a:extLst>
          </p:cNvPr>
          <p:cNvSpPr>
            <a:spLocks noGrp="1"/>
          </p:cNvSpPr>
          <p:nvPr>
            <p:ph type="title"/>
          </p:nvPr>
        </p:nvSpPr>
        <p:spPr>
          <a:xfrm>
            <a:off x="371094" y="1161288"/>
            <a:ext cx="3438144" cy="1239012"/>
          </a:xfrm>
        </p:spPr>
        <p:txBody>
          <a:bodyPr anchor="ctr">
            <a:normAutofit/>
          </a:bodyPr>
          <a:lstStyle/>
          <a:p>
            <a:r>
              <a:rPr lang="en-US" sz="3200" b="1" dirty="0"/>
              <a:t>Data Description:</a:t>
            </a:r>
            <a:endParaRPr lang="en-IN" sz="3200" b="1" dirty="0"/>
          </a:p>
        </p:txBody>
      </p:sp>
      <p:sp>
        <p:nvSpPr>
          <p:cNvPr id="28"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7D5AF8-B1F6-F7EC-FFF0-9837B979DEFA}"/>
              </a:ext>
            </a:extLst>
          </p:cNvPr>
          <p:cNvSpPr>
            <a:spLocks noGrp="1"/>
          </p:cNvSpPr>
          <p:nvPr>
            <p:ph idx="1"/>
          </p:nvPr>
        </p:nvSpPr>
        <p:spPr>
          <a:xfrm>
            <a:off x="128015" y="2443480"/>
            <a:ext cx="3943241" cy="3975172"/>
          </a:xfrm>
        </p:spPr>
        <p:txBody>
          <a:bodyPr anchor="t">
            <a:normAutofit/>
          </a:bodyPr>
          <a:lstStyle/>
          <a:p>
            <a:pPr marL="0" indent="0">
              <a:buNone/>
            </a:pPr>
            <a:r>
              <a:rPr lang="en-US" sz="1400" b="1" i="0" dirty="0">
                <a:effectLst/>
                <a:latin typeface="Helvetica Neue"/>
              </a:rPr>
              <a:t>CardioGoodFitness.csv </a:t>
            </a:r>
            <a:r>
              <a:rPr lang="en-US" sz="1400" i="0" dirty="0">
                <a:effectLst/>
                <a:latin typeface="Helvetica Neue"/>
              </a:rPr>
              <a:t>- Tt contains information about customers purchasing product.</a:t>
            </a:r>
          </a:p>
          <a:p>
            <a:r>
              <a:rPr lang="en-US" sz="1400" i="0" dirty="0">
                <a:effectLst/>
                <a:latin typeface="Helvetica Neue"/>
              </a:rPr>
              <a:t>Product - the model no. of the treadmill</a:t>
            </a:r>
          </a:p>
          <a:p>
            <a:r>
              <a:rPr lang="en-US" sz="1400" i="0" dirty="0">
                <a:effectLst/>
                <a:latin typeface="Helvetica Neue"/>
              </a:rPr>
              <a:t>Age - in no of years, of the customer</a:t>
            </a:r>
          </a:p>
          <a:p>
            <a:r>
              <a:rPr lang="en-US" sz="1400" i="0" dirty="0">
                <a:effectLst/>
                <a:latin typeface="Helvetica Neue"/>
              </a:rPr>
              <a:t>Gender - of the customer</a:t>
            </a:r>
          </a:p>
          <a:p>
            <a:r>
              <a:rPr lang="en-US" sz="1400" i="0" dirty="0">
                <a:effectLst/>
                <a:latin typeface="Helvetica Neue"/>
              </a:rPr>
              <a:t>Education - in no. of years, of the customer</a:t>
            </a:r>
          </a:p>
          <a:p>
            <a:r>
              <a:rPr lang="en-US" sz="1400" i="0" dirty="0">
                <a:effectLst/>
                <a:latin typeface="Helvetica Neue"/>
              </a:rPr>
              <a:t>Marital Status - of the customer</a:t>
            </a:r>
          </a:p>
          <a:p>
            <a:r>
              <a:rPr lang="en-US" sz="1400" i="0" dirty="0">
                <a:effectLst/>
                <a:latin typeface="Helvetica Neue"/>
              </a:rPr>
              <a:t>Usage - Avg. # times the customer wants to use the treadmill every week</a:t>
            </a:r>
          </a:p>
          <a:p>
            <a:r>
              <a:rPr lang="en-US" sz="1400" i="0" dirty="0">
                <a:effectLst/>
                <a:latin typeface="Helvetica Neue"/>
              </a:rPr>
              <a:t>Fitness - Self rated fitness score of the customer (5 - very fit, 1 - very unfit)</a:t>
            </a:r>
          </a:p>
          <a:p>
            <a:r>
              <a:rPr lang="en-US" sz="1400" i="0" dirty="0">
                <a:effectLst/>
                <a:latin typeface="Helvetica Neue"/>
              </a:rPr>
              <a:t>Income - of the customer</a:t>
            </a:r>
          </a:p>
          <a:p>
            <a:r>
              <a:rPr lang="en-US" sz="1400" i="0" dirty="0">
                <a:effectLst/>
                <a:latin typeface="Helvetica Neue"/>
              </a:rPr>
              <a:t>Miles- expected to run</a:t>
            </a:r>
          </a:p>
        </p:txBody>
      </p:sp>
      <p:pic>
        <p:nvPicPr>
          <p:cNvPr id="5" name="Picture 4">
            <a:extLst>
              <a:ext uri="{FF2B5EF4-FFF2-40B4-BE49-F238E27FC236}">
                <a16:creationId xmlns:a16="http://schemas.microsoft.com/office/drawing/2014/main" id="{8A63B932-B329-BAC5-435F-149EB45B2088}"/>
              </a:ext>
            </a:extLst>
          </p:cNvPr>
          <p:cNvPicPr>
            <a:picLocks noChangeAspect="1"/>
          </p:cNvPicPr>
          <p:nvPr/>
        </p:nvPicPr>
        <p:blipFill>
          <a:blip r:embed="rId2"/>
          <a:stretch>
            <a:fillRect/>
          </a:stretch>
        </p:blipFill>
        <p:spPr>
          <a:xfrm>
            <a:off x="4936157" y="841248"/>
            <a:ext cx="6852061" cy="5276088"/>
          </a:xfrm>
          <a:prstGeom prst="rect">
            <a:avLst/>
          </a:prstGeom>
        </p:spPr>
      </p:pic>
    </p:spTree>
    <p:extLst>
      <p:ext uri="{BB962C8B-B14F-4D97-AF65-F5344CB8AC3E}">
        <p14:creationId xmlns:p14="http://schemas.microsoft.com/office/powerpoint/2010/main" val="696768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B657-E64E-EB44-85D1-65F36389B3C5}"/>
              </a:ext>
            </a:extLst>
          </p:cNvPr>
          <p:cNvSpPr>
            <a:spLocks noGrp="1"/>
          </p:cNvSpPr>
          <p:nvPr>
            <p:ph type="title"/>
          </p:nvPr>
        </p:nvSpPr>
        <p:spPr>
          <a:xfrm>
            <a:off x="543189" y="1377508"/>
            <a:ext cx="2614079" cy="1325563"/>
          </a:xfrm>
        </p:spPr>
        <p:txBody>
          <a:bodyPr>
            <a:normAutofit/>
          </a:bodyPr>
          <a:lstStyle/>
          <a:p>
            <a:r>
              <a:rPr lang="en-US" sz="1800" b="1" dirty="0">
                <a:latin typeface="+mn-lt"/>
              </a:rPr>
              <a:t>Importing Libraries</a:t>
            </a:r>
            <a:endParaRPr lang="en-CA" sz="1800" b="1" dirty="0">
              <a:latin typeface="+mn-lt"/>
            </a:endParaRPr>
          </a:p>
        </p:txBody>
      </p:sp>
      <p:pic>
        <p:nvPicPr>
          <p:cNvPr id="17" name="Content Placeholder 16">
            <a:extLst>
              <a:ext uri="{FF2B5EF4-FFF2-40B4-BE49-F238E27FC236}">
                <a16:creationId xmlns:a16="http://schemas.microsoft.com/office/drawing/2014/main" id="{FC728303-56A8-10F5-7583-2D4B0A8929CF}"/>
              </a:ext>
            </a:extLst>
          </p:cNvPr>
          <p:cNvPicPr>
            <a:picLocks noGrp="1" noChangeAspect="1"/>
          </p:cNvPicPr>
          <p:nvPr>
            <p:ph idx="1"/>
          </p:nvPr>
        </p:nvPicPr>
        <p:blipFill>
          <a:blip r:embed="rId2"/>
          <a:stretch>
            <a:fillRect/>
          </a:stretch>
        </p:blipFill>
        <p:spPr>
          <a:xfrm>
            <a:off x="481326" y="2363691"/>
            <a:ext cx="4315427" cy="1247949"/>
          </a:xfrm>
        </p:spPr>
      </p:pic>
      <p:pic>
        <p:nvPicPr>
          <p:cNvPr id="21" name="Picture 20">
            <a:extLst>
              <a:ext uri="{FF2B5EF4-FFF2-40B4-BE49-F238E27FC236}">
                <a16:creationId xmlns:a16="http://schemas.microsoft.com/office/drawing/2014/main" id="{893CCD4F-B423-6B11-DF17-0754763CF77D}"/>
              </a:ext>
            </a:extLst>
          </p:cNvPr>
          <p:cNvPicPr>
            <a:picLocks noChangeAspect="1"/>
          </p:cNvPicPr>
          <p:nvPr/>
        </p:nvPicPr>
        <p:blipFill>
          <a:blip r:embed="rId3"/>
          <a:stretch>
            <a:fillRect/>
          </a:stretch>
        </p:blipFill>
        <p:spPr>
          <a:xfrm>
            <a:off x="5122661" y="2315732"/>
            <a:ext cx="2953162" cy="390580"/>
          </a:xfrm>
          <a:prstGeom prst="rect">
            <a:avLst/>
          </a:prstGeom>
        </p:spPr>
      </p:pic>
      <p:sp>
        <p:nvSpPr>
          <p:cNvPr id="22" name="TextBox 21">
            <a:extLst>
              <a:ext uri="{FF2B5EF4-FFF2-40B4-BE49-F238E27FC236}">
                <a16:creationId xmlns:a16="http://schemas.microsoft.com/office/drawing/2014/main" id="{EB17903E-9E2A-B11C-7BE6-E7286F3A7512}"/>
              </a:ext>
            </a:extLst>
          </p:cNvPr>
          <p:cNvSpPr txBox="1"/>
          <p:nvPr/>
        </p:nvSpPr>
        <p:spPr>
          <a:xfrm>
            <a:off x="5109398" y="1829869"/>
            <a:ext cx="3082558" cy="369332"/>
          </a:xfrm>
          <a:prstGeom prst="rect">
            <a:avLst/>
          </a:prstGeom>
          <a:noFill/>
        </p:spPr>
        <p:txBody>
          <a:bodyPr wrap="square" rtlCol="0">
            <a:spAutoFit/>
          </a:bodyPr>
          <a:lstStyle/>
          <a:p>
            <a:r>
              <a:rPr lang="en-US" b="1" dirty="0"/>
              <a:t>Loading Dataset</a:t>
            </a:r>
            <a:endParaRPr lang="en-CA" b="1" dirty="0"/>
          </a:p>
        </p:txBody>
      </p:sp>
      <p:pic>
        <p:nvPicPr>
          <p:cNvPr id="24" name="Picture 23">
            <a:extLst>
              <a:ext uri="{FF2B5EF4-FFF2-40B4-BE49-F238E27FC236}">
                <a16:creationId xmlns:a16="http://schemas.microsoft.com/office/drawing/2014/main" id="{737C4015-6D08-2D3F-C963-427330A2330E}"/>
              </a:ext>
            </a:extLst>
          </p:cNvPr>
          <p:cNvPicPr>
            <a:picLocks noChangeAspect="1"/>
          </p:cNvPicPr>
          <p:nvPr/>
        </p:nvPicPr>
        <p:blipFill>
          <a:blip r:embed="rId4"/>
          <a:stretch>
            <a:fillRect/>
          </a:stretch>
        </p:blipFill>
        <p:spPr>
          <a:xfrm>
            <a:off x="8401731" y="2061520"/>
            <a:ext cx="2343477" cy="809738"/>
          </a:xfrm>
          <a:prstGeom prst="rect">
            <a:avLst/>
          </a:prstGeom>
        </p:spPr>
      </p:pic>
      <p:pic>
        <p:nvPicPr>
          <p:cNvPr id="26" name="Picture 25">
            <a:extLst>
              <a:ext uri="{FF2B5EF4-FFF2-40B4-BE49-F238E27FC236}">
                <a16:creationId xmlns:a16="http://schemas.microsoft.com/office/drawing/2014/main" id="{E3CFBBDB-DEBE-EBAA-3191-A55EE65A275E}"/>
              </a:ext>
            </a:extLst>
          </p:cNvPr>
          <p:cNvPicPr>
            <a:picLocks noChangeAspect="1"/>
          </p:cNvPicPr>
          <p:nvPr/>
        </p:nvPicPr>
        <p:blipFill>
          <a:blip r:embed="rId5"/>
          <a:stretch>
            <a:fillRect/>
          </a:stretch>
        </p:blipFill>
        <p:spPr>
          <a:xfrm>
            <a:off x="4962132" y="2940791"/>
            <a:ext cx="6068169" cy="762106"/>
          </a:xfrm>
          <a:prstGeom prst="rect">
            <a:avLst/>
          </a:prstGeom>
        </p:spPr>
      </p:pic>
      <p:pic>
        <p:nvPicPr>
          <p:cNvPr id="28" name="Picture 27">
            <a:extLst>
              <a:ext uri="{FF2B5EF4-FFF2-40B4-BE49-F238E27FC236}">
                <a16:creationId xmlns:a16="http://schemas.microsoft.com/office/drawing/2014/main" id="{DB684C02-9719-570A-F267-E5DDD46CBFAC}"/>
              </a:ext>
            </a:extLst>
          </p:cNvPr>
          <p:cNvPicPr>
            <a:picLocks noChangeAspect="1"/>
          </p:cNvPicPr>
          <p:nvPr/>
        </p:nvPicPr>
        <p:blipFill>
          <a:blip r:embed="rId6"/>
          <a:stretch>
            <a:fillRect/>
          </a:stretch>
        </p:blipFill>
        <p:spPr>
          <a:xfrm>
            <a:off x="459169" y="4181138"/>
            <a:ext cx="6269436" cy="2248214"/>
          </a:xfrm>
          <a:prstGeom prst="rect">
            <a:avLst/>
          </a:prstGeom>
        </p:spPr>
      </p:pic>
      <p:sp>
        <p:nvSpPr>
          <p:cNvPr id="36" name="TextBox 35">
            <a:extLst>
              <a:ext uri="{FF2B5EF4-FFF2-40B4-BE49-F238E27FC236}">
                <a16:creationId xmlns:a16="http://schemas.microsoft.com/office/drawing/2014/main" id="{5BCDD17E-CC60-A1BC-948B-C78FB31D474B}"/>
              </a:ext>
            </a:extLst>
          </p:cNvPr>
          <p:cNvSpPr txBox="1"/>
          <p:nvPr/>
        </p:nvSpPr>
        <p:spPr>
          <a:xfrm>
            <a:off x="7364170" y="3917209"/>
            <a:ext cx="457569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cat_transformer applies one-hot encoding to categorical features(Product, Age, Gender, Education, MaritalStatus, Usage) and num_transformer applies standard scaling to numerical features(Income and Miles)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preprocessor pipeline can be applied to new  data to preprocess it in the same way as original data.</a:t>
            </a:r>
            <a:endParaRPr lang="en-CA" dirty="0"/>
          </a:p>
        </p:txBody>
      </p:sp>
      <p:sp>
        <p:nvSpPr>
          <p:cNvPr id="38" name="TextBox 37">
            <a:extLst>
              <a:ext uri="{FF2B5EF4-FFF2-40B4-BE49-F238E27FC236}">
                <a16:creationId xmlns:a16="http://schemas.microsoft.com/office/drawing/2014/main" id="{2E0EB198-5714-7A8F-8CD5-4FC73A21F348}"/>
              </a:ext>
            </a:extLst>
          </p:cNvPr>
          <p:cNvSpPr txBox="1"/>
          <p:nvPr/>
        </p:nvSpPr>
        <p:spPr>
          <a:xfrm>
            <a:off x="481326" y="669622"/>
            <a:ext cx="4692770" cy="707886"/>
          </a:xfrm>
          <a:prstGeom prst="rect">
            <a:avLst/>
          </a:prstGeom>
          <a:noFill/>
        </p:spPr>
        <p:txBody>
          <a:bodyPr wrap="square" rtlCol="0">
            <a:spAutoFit/>
          </a:bodyPr>
          <a:lstStyle/>
          <a:p>
            <a:r>
              <a:rPr lang="en-US" sz="4000" b="1" dirty="0"/>
              <a:t>ML Model Building</a:t>
            </a:r>
            <a:endParaRPr lang="en-CA" sz="4000" b="1" dirty="0"/>
          </a:p>
        </p:txBody>
      </p:sp>
      <p:cxnSp>
        <p:nvCxnSpPr>
          <p:cNvPr id="41" name="Straight Arrow Connector 40">
            <a:extLst>
              <a:ext uri="{FF2B5EF4-FFF2-40B4-BE49-F238E27FC236}">
                <a16:creationId xmlns:a16="http://schemas.microsoft.com/office/drawing/2014/main" id="{3F379B48-1634-F4E0-D75A-CA58B985DDDC}"/>
              </a:ext>
            </a:extLst>
          </p:cNvPr>
          <p:cNvCxnSpPr/>
          <p:nvPr/>
        </p:nvCxnSpPr>
        <p:spPr>
          <a:xfrm>
            <a:off x="6728605" y="5305245"/>
            <a:ext cx="534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604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CF3F5EB-5808-CF4B-CE38-2635D686A952}"/>
              </a:ext>
            </a:extLst>
          </p:cNvPr>
          <p:cNvPicPr>
            <a:picLocks noGrp="1" noChangeAspect="1"/>
          </p:cNvPicPr>
          <p:nvPr>
            <p:ph idx="1"/>
          </p:nvPr>
        </p:nvPicPr>
        <p:blipFill>
          <a:blip r:embed="rId2"/>
          <a:stretch>
            <a:fillRect/>
          </a:stretch>
        </p:blipFill>
        <p:spPr>
          <a:xfrm>
            <a:off x="250243" y="1920992"/>
            <a:ext cx="5325218" cy="1124107"/>
          </a:xfrm>
        </p:spPr>
      </p:pic>
      <p:pic>
        <p:nvPicPr>
          <p:cNvPr id="11" name="Picture 10">
            <a:extLst>
              <a:ext uri="{FF2B5EF4-FFF2-40B4-BE49-F238E27FC236}">
                <a16:creationId xmlns:a16="http://schemas.microsoft.com/office/drawing/2014/main" id="{9C6CBE79-CA1B-2AFA-9B7E-2026FCD13AF4}"/>
              </a:ext>
            </a:extLst>
          </p:cNvPr>
          <p:cNvPicPr>
            <a:picLocks noChangeAspect="1"/>
          </p:cNvPicPr>
          <p:nvPr/>
        </p:nvPicPr>
        <p:blipFill>
          <a:blip r:embed="rId3"/>
          <a:stretch>
            <a:fillRect/>
          </a:stretch>
        </p:blipFill>
        <p:spPr>
          <a:xfrm>
            <a:off x="371013" y="3289618"/>
            <a:ext cx="6349199" cy="3134162"/>
          </a:xfrm>
          <a:prstGeom prst="rect">
            <a:avLst/>
          </a:prstGeom>
        </p:spPr>
      </p:pic>
      <p:sp>
        <p:nvSpPr>
          <p:cNvPr id="12" name="TextBox 11">
            <a:extLst>
              <a:ext uri="{FF2B5EF4-FFF2-40B4-BE49-F238E27FC236}">
                <a16:creationId xmlns:a16="http://schemas.microsoft.com/office/drawing/2014/main" id="{89463574-3FD9-2096-6C2B-7F271AB275C1}"/>
              </a:ext>
            </a:extLst>
          </p:cNvPr>
          <p:cNvSpPr txBox="1"/>
          <p:nvPr/>
        </p:nvSpPr>
        <p:spPr>
          <a:xfrm>
            <a:off x="6616541" y="2398768"/>
            <a:ext cx="5159829" cy="646331"/>
          </a:xfrm>
          <a:prstGeom prst="rect">
            <a:avLst/>
          </a:prstGeom>
          <a:noFill/>
        </p:spPr>
        <p:txBody>
          <a:bodyPr wrap="square" rtlCol="0">
            <a:spAutoFit/>
          </a:bodyPr>
          <a:lstStyle/>
          <a:p>
            <a:r>
              <a:rPr lang="en-US" dirty="0"/>
              <a:t>RandomForestClassifier classifies data with </a:t>
            </a:r>
            <a:r>
              <a:rPr lang="en-US" b="1" dirty="0"/>
              <a:t>100</a:t>
            </a:r>
            <a:r>
              <a:rPr lang="en-US" dirty="0"/>
              <a:t> decision trees and random state of </a:t>
            </a:r>
            <a:r>
              <a:rPr lang="en-US" b="1" dirty="0"/>
              <a:t>42</a:t>
            </a:r>
            <a:r>
              <a:rPr lang="en-US" dirty="0"/>
              <a:t>.</a:t>
            </a:r>
            <a:endParaRPr lang="en-CA" dirty="0"/>
          </a:p>
        </p:txBody>
      </p:sp>
      <p:sp>
        <p:nvSpPr>
          <p:cNvPr id="14" name="TextBox 13">
            <a:extLst>
              <a:ext uri="{FF2B5EF4-FFF2-40B4-BE49-F238E27FC236}">
                <a16:creationId xmlns:a16="http://schemas.microsoft.com/office/drawing/2014/main" id="{6151DF07-367F-4D90-CA59-34C5BC4FC9AF}"/>
              </a:ext>
            </a:extLst>
          </p:cNvPr>
          <p:cNvSpPr txBox="1"/>
          <p:nvPr/>
        </p:nvSpPr>
        <p:spPr>
          <a:xfrm>
            <a:off x="629728" y="569343"/>
            <a:ext cx="4945733" cy="707886"/>
          </a:xfrm>
          <a:prstGeom prst="rect">
            <a:avLst/>
          </a:prstGeom>
          <a:noFill/>
        </p:spPr>
        <p:txBody>
          <a:bodyPr wrap="square" rtlCol="0">
            <a:spAutoFit/>
          </a:bodyPr>
          <a:lstStyle/>
          <a:p>
            <a:r>
              <a:rPr lang="en-US" sz="4000" b="1" dirty="0"/>
              <a:t>Building Pipeline</a:t>
            </a:r>
            <a:endParaRPr lang="en-CA" sz="4000" b="1" dirty="0"/>
          </a:p>
        </p:txBody>
      </p:sp>
      <p:cxnSp>
        <p:nvCxnSpPr>
          <p:cNvPr id="16" name="Straight Arrow Connector 15">
            <a:extLst>
              <a:ext uri="{FF2B5EF4-FFF2-40B4-BE49-F238E27FC236}">
                <a16:creationId xmlns:a16="http://schemas.microsoft.com/office/drawing/2014/main" id="{CA2FEF36-A48C-E7C5-C6CE-7F4632FB5995}"/>
              </a:ext>
            </a:extLst>
          </p:cNvPr>
          <p:cNvCxnSpPr/>
          <p:nvPr/>
        </p:nvCxnSpPr>
        <p:spPr>
          <a:xfrm>
            <a:off x="5676181" y="2708694"/>
            <a:ext cx="785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10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ADB98A-494C-1D03-7707-F923259D248D}"/>
              </a:ext>
            </a:extLst>
          </p:cNvPr>
          <p:cNvPicPr>
            <a:picLocks noGrp="1" noChangeAspect="1"/>
          </p:cNvPicPr>
          <p:nvPr>
            <p:ph idx="1"/>
          </p:nvPr>
        </p:nvPicPr>
        <p:blipFill>
          <a:blip r:embed="rId2"/>
          <a:stretch>
            <a:fillRect/>
          </a:stretch>
        </p:blipFill>
        <p:spPr>
          <a:xfrm>
            <a:off x="454338" y="1608641"/>
            <a:ext cx="4099406" cy="1162212"/>
          </a:xfrm>
        </p:spPr>
      </p:pic>
      <p:pic>
        <p:nvPicPr>
          <p:cNvPr id="8" name="Picture 7">
            <a:extLst>
              <a:ext uri="{FF2B5EF4-FFF2-40B4-BE49-F238E27FC236}">
                <a16:creationId xmlns:a16="http://schemas.microsoft.com/office/drawing/2014/main" id="{2FD1E53F-6BF9-03AE-0F62-24B48FC95448}"/>
              </a:ext>
            </a:extLst>
          </p:cNvPr>
          <p:cNvPicPr>
            <a:picLocks noChangeAspect="1"/>
          </p:cNvPicPr>
          <p:nvPr/>
        </p:nvPicPr>
        <p:blipFill>
          <a:blip r:embed="rId3"/>
          <a:stretch>
            <a:fillRect/>
          </a:stretch>
        </p:blipFill>
        <p:spPr>
          <a:xfrm>
            <a:off x="454338" y="2925290"/>
            <a:ext cx="4515480" cy="3686689"/>
          </a:xfrm>
          <a:prstGeom prst="rect">
            <a:avLst/>
          </a:prstGeom>
        </p:spPr>
      </p:pic>
      <p:sp>
        <p:nvSpPr>
          <p:cNvPr id="9" name="TextBox 8">
            <a:extLst>
              <a:ext uri="{FF2B5EF4-FFF2-40B4-BE49-F238E27FC236}">
                <a16:creationId xmlns:a16="http://schemas.microsoft.com/office/drawing/2014/main" id="{60BE47FD-9412-3355-6444-D6DC0BA7F18E}"/>
              </a:ext>
            </a:extLst>
          </p:cNvPr>
          <p:cNvSpPr txBox="1"/>
          <p:nvPr/>
        </p:nvSpPr>
        <p:spPr>
          <a:xfrm>
            <a:off x="6328914" y="4306969"/>
            <a:ext cx="5560146" cy="923330"/>
          </a:xfrm>
          <a:prstGeom prst="rect">
            <a:avLst/>
          </a:prstGeom>
          <a:noFill/>
        </p:spPr>
        <p:txBody>
          <a:bodyPr wrap="square" rtlCol="0">
            <a:spAutoFit/>
          </a:bodyPr>
          <a:lstStyle/>
          <a:p>
            <a:r>
              <a:rPr lang="en-US" dirty="0"/>
              <a:t>The code creates two plots that compare the actual target values to the predicted values for the training data and test data using the predict method and plot function.</a:t>
            </a:r>
            <a:endParaRPr lang="en-CA" dirty="0"/>
          </a:p>
        </p:txBody>
      </p:sp>
      <p:sp>
        <p:nvSpPr>
          <p:cNvPr id="11" name="TextBox 10">
            <a:extLst>
              <a:ext uri="{FF2B5EF4-FFF2-40B4-BE49-F238E27FC236}">
                <a16:creationId xmlns:a16="http://schemas.microsoft.com/office/drawing/2014/main" id="{E4B87354-80F0-1329-D46F-18EF6752A084}"/>
              </a:ext>
            </a:extLst>
          </p:cNvPr>
          <p:cNvSpPr txBox="1"/>
          <p:nvPr/>
        </p:nvSpPr>
        <p:spPr>
          <a:xfrm>
            <a:off x="564100" y="500332"/>
            <a:ext cx="4295955" cy="707886"/>
          </a:xfrm>
          <a:prstGeom prst="rect">
            <a:avLst/>
          </a:prstGeom>
          <a:noFill/>
        </p:spPr>
        <p:txBody>
          <a:bodyPr wrap="square" rtlCol="0">
            <a:spAutoFit/>
          </a:bodyPr>
          <a:lstStyle/>
          <a:p>
            <a:r>
              <a:rPr lang="en-US" sz="4000" b="1" dirty="0"/>
              <a:t>Prediction</a:t>
            </a:r>
            <a:endParaRPr lang="en-CA" sz="4000" b="1" dirty="0"/>
          </a:p>
        </p:txBody>
      </p:sp>
      <p:cxnSp>
        <p:nvCxnSpPr>
          <p:cNvPr id="13" name="Straight Arrow Connector 12">
            <a:extLst>
              <a:ext uri="{FF2B5EF4-FFF2-40B4-BE49-F238E27FC236}">
                <a16:creationId xmlns:a16="http://schemas.microsoft.com/office/drawing/2014/main" id="{20A227F3-4DBB-1F45-5576-E14B01D36A04}"/>
              </a:ext>
            </a:extLst>
          </p:cNvPr>
          <p:cNvCxnSpPr/>
          <p:nvPr/>
        </p:nvCxnSpPr>
        <p:spPr>
          <a:xfrm>
            <a:off x="4969818" y="4768634"/>
            <a:ext cx="124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7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51C8-4ACB-75C3-7EA3-9C06AF882B81}"/>
              </a:ext>
            </a:extLst>
          </p:cNvPr>
          <p:cNvSpPr>
            <a:spLocks noGrp="1"/>
          </p:cNvSpPr>
          <p:nvPr>
            <p:ph type="title"/>
          </p:nvPr>
        </p:nvSpPr>
        <p:spPr/>
        <p:txBody>
          <a:bodyPr>
            <a:normAutofit/>
          </a:bodyPr>
          <a:lstStyle/>
          <a:p>
            <a:r>
              <a:rPr lang="en-US" sz="4000" b="1" dirty="0"/>
              <a:t>Actual vs Predicted in Train and Test Data</a:t>
            </a:r>
            <a:endParaRPr lang="en-CA" sz="4000" b="1" dirty="0"/>
          </a:p>
        </p:txBody>
      </p:sp>
      <p:pic>
        <p:nvPicPr>
          <p:cNvPr id="5" name="Content Placeholder 4">
            <a:extLst>
              <a:ext uri="{FF2B5EF4-FFF2-40B4-BE49-F238E27FC236}">
                <a16:creationId xmlns:a16="http://schemas.microsoft.com/office/drawing/2014/main" id="{B6EBD6AF-930A-41E7-E049-FD39C4067C38}"/>
              </a:ext>
            </a:extLst>
          </p:cNvPr>
          <p:cNvPicPr>
            <a:picLocks noGrp="1" noChangeAspect="1"/>
          </p:cNvPicPr>
          <p:nvPr>
            <p:ph idx="1"/>
          </p:nvPr>
        </p:nvPicPr>
        <p:blipFill>
          <a:blip r:embed="rId2"/>
          <a:stretch>
            <a:fillRect/>
          </a:stretch>
        </p:blipFill>
        <p:spPr>
          <a:xfrm>
            <a:off x="612476" y="1940943"/>
            <a:ext cx="6138108" cy="4391296"/>
          </a:xfrm>
        </p:spPr>
      </p:pic>
      <p:sp>
        <p:nvSpPr>
          <p:cNvPr id="6" name="TextBox 5">
            <a:extLst>
              <a:ext uri="{FF2B5EF4-FFF2-40B4-BE49-F238E27FC236}">
                <a16:creationId xmlns:a16="http://schemas.microsoft.com/office/drawing/2014/main" id="{9E7D1345-1236-F544-0E7C-14FC3AAB6163}"/>
              </a:ext>
            </a:extLst>
          </p:cNvPr>
          <p:cNvSpPr txBox="1"/>
          <p:nvPr/>
        </p:nvSpPr>
        <p:spPr>
          <a:xfrm>
            <a:off x="7159925" y="1980901"/>
            <a:ext cx="34419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closer the two lines are to each other, the more accurate the predictions 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have the accuracy of </a:t>
            </a:r>
            <a:r>
              <a:rPr lang="en-US" b="1" dirty="0"/>
              <a:t>86.11</a:t>
            </a:r>
            <a:r>
              <a:rPr lang="en-US" dirty="0"/>
              <a:t> </a:t>
            </a:r>
            <a:r>
              <a:rPr lang="en-US" b="1" dirty="0"/>
              <a:t>%.</a:t>
            </a:r>
            <a:endParaRPr lang="en-CA" b="1" dirty="0"/>
          </a:p>
        </p:txBody>
      </p:sp>
    </p:spTree>
    <p:extLst>
      <p:ext uri="{BB962C8B-B14F-4D97-AF65-F5344CB8AC3E}">
        <p14:creationId xmlns:p14="http://schemas.microsoft.com/office/powerpoint/2010/main" val="4226967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5EF3-A95F-1772-5A32-151F5EB9811A}"/>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5F2AFB24-C65D-EEFC-8327-5792C9242A77}"/>
              </a:ext>
            </a:extLst>
          </p:cNvPr>
          <p:cNvSpPr>
            <a:spLocks noGrp="1"/>
          </p:cNvSpPr>
          <p:nvPr>
            <p:ph idx="1"/>
          </p:nvPr>
        </p:nvSpPr>
        <p:spPr/>
        <p:txBody>
          <a:bodyPr>
            <a:normAutofit fontScale="40000" lnSpcReduction="20000"/>
          </a:bodyPr>
          <a:lstStyle/>
          <a:p>
            <a:pPr marL="0" indent="0">
              <a:buNone/>
            </a:pPr>
            <a:r>
              <a:rPr lang="en-US" sz="2800" b="1" i="0" dirty="0">
                <a:effectLst/>
                <a:latin typeface="Helvetica Neue"/>
              </a:rPr>
              <a:t>Key insights</a:t>
            </a:r>
          </a:p>
          <a:p>
            <a:pPr marL="0" indent="0">
              <a:buNone/>
            </a:pPr>
            <a:endParaRPr lang="en-US" sz="2800" b="1" i="0" dirty="0">
              <a:effectLst/>
              <a:latin typeface="Helvetica Neue"/>
            </a:endParaRPr>
          </a:p>
          <a:p>
            <a:r>
              <a:rPr lang="en-US" sz="2800" b="1" i="0" dirty="0">
                <a:effectLst/>
                <a:latin typeface="Helvetica Neue"/>
              </a:rPr>
              <a:t>TM195:</a:t>
            </a:r>
          </a:p>
          <a:p>
            <a:pPr>
              <a:buFont typeface="Arial" panose="020B0604020202020204" pitchFamily="34" charset="0"/>
              <a:buChar char="•"/>
            </a:pPr>
            <a:r>
              <a:rPr lang="en-US" sz="2800" b="0" i="0" dirty="0">
                <a:effectLst/>
                <a:latin typeface="Helvetica Neue"/>
              </a:rPr>
              <a:t>An affordable and general-purpose treadmill that can be used for a wide range of users.</a:t>
            </a:r>
          </a:p>
          <a:p>
            <a:pPr>
              <a:buFont typeface="Arial" panose="020B0604020202020204" pitchFamily="34" charset="0"/>
              <a:buChar char="•"/>
            </a:pPr>
            <a:r>
              <a:rPr lang="en-US" sz="2800" b="0" i="0" dirty="0">
                <a:effectLst/>
                <a:latin typeface="Helvetica Neue"/>
              </a:rPr>
              <a:t>It can be considered as an entry-level product generally targeted for first-time fitness enthusiasts or college-going population.</a:t>
            </a:r>
          </a:p>
          <a:p>
            <a:pPr>
              <a:buFont typeface="Arial" panose="020B0604020202020204" pitchFamily="34" charset="0"/>
              <a:buChar char="•"/>
            </a:pPr>
            <a:r>
              <a:rPr lang="en-US" sz="2800" b="0" i="0" dirty="0">
                <a:effectLst/>
                <a:latin typeface="Helvetica Neue"/>
              </a:rPr>
              <a:t>Customers with light to moderate usage 3 to 4 times a week go for this product.</a:t>
            </a:r>
          </a:p>
          <a:p>
            <a:r>
              <a:rPr lang="en-US" sz="2800" b="1" i="0" dirty="0">
                <a:effectLst/>
                <a:latin typeface="Helvetica Neue"/>
              </a:rPr>
              <a:t>TM495:</a:t>
            </a:r>
          </a:p>
          <a:p>
            <a:pPr>
              <a:buFont typeface="Arial" panose="020B0604020202020204" pitchFamily="34" charset="0"/>
              <a:buChar char="•"/>
            </a:pPr>
            <a:r>
              <a:rPr lang="en-US" sz="2800" b="0" i="0" dirty="0">
                <a:effectLst/>
                <a:latin typeface="Helvetica Neue"/>
              </a:rPr>
              <a:t>An affordable product like the TM195 with more features and probably has a high price than TM195.</a:t>
            </a:r>
          </a:p>
          <a:p>
            <a:pPr>
              <a:buFont typeface="Arial" panose="020B0604020202020204" pitchFamily="34" charset="0"/>
              <a:buChar char="•"/>
            </a:pPr>
            <a:r>
              <a:rPr lang="en-US" sz="2800" b="0" i="0" dirty="0">
                <a:effectLst/>
                <a:latin typeface="Helvetica Neue"/>
              </a:rPr>
              <a:t>The product also generally targets the same age group as the TM195 but has users of slightly higher income.</a:t>
            </a:r>
          </a:p>
          <a:p>
            <a:pPr>
              <a:buFont typeface="Arial" panose="020B0604020202020204" pitchFamily="34" charset="0"/>
              <a:buChar char="•"/>
            </a:pPr>
            <a:r>
              <a:rPr lang="en-US" sz="2800" b="0" i="0" dirty="0">
                <a:effectLst/>
                <a:latin typeface="Helvetica Neue"/>
              </a:rPr>
              <a:t>The product is used generally 3 times per week.</a:t>
            </a:r>
          </a:p>
          <a:p>
            <a:r>
              <a:rPr lang="en-US" sz="2800" b="1" i="0" dirty="0">
                <a:effectLst/>
                <a:latin typeface="Helvetica Neue"/>
              </a:rPr>
              <a:t>TM798:</a:t>
            </a:r>
          </a:p>
          <a:p>
            <a:pPr>
              <a:buFont typeface="Arial" panose="020B0604020202020204" pitchFamily="34" charset="0"/>
              <a:buChar char="•"/>
            </a:pPr>
            <a:r>
              <a:rPr lang="en-US" sz="2800" b="0" i="0" dirty="0">
                <a:effectLst/>
                <a:latin typeface="Helvetica Neue"/>
              </a:rPr>
              <a:t>A top of the range treadmill with plenty of features that excite the fitness enthusiasts.</a:t>
            </a:r>
          </a:p>
          <a:p>
            <a:pPr>
              <a:buFont typeface="Arial" panose="020B0604020202020204" pitchFamily="34" charset="0"/>
              <a:buChar char="•"/>
            </a:pPr>
            <a:r>
              <a:rPr lang="en-US" sz="2800" b="0" i="0" dirty="0">
                <a:effectLst/>
                <a:latin typeface="Helvetica Neue"/>
              </a:rPr>
              <a:t>It has a higher price point and probably the flagship product of the company.</a:t>
            </a:r>
          </a:p>
          <a:p>
            <a:pPr>
              <a:buFont typeface="Arial" panose="020B0604020202020204" pitchFamily="34" charset="0"/>
              <a:buChar char="•"/>
            </a:pPr>
            <a:r>
              <a:rPr lang="en-US" sz="2800" b="0" i="0" dirty="0">
                <a:effectLst/>
                <a:latin typeface="Helvetica Neue"/>
              </a:rPr>
              <a:t>The buyers of the product are core users that rate themselves very highly on the fitness score as evident from the usage and expected miles to run.</a:t>
            </a:r>
          </a:p>
          <a:p>
            <a:pPr>
              <a:buFont typeface="Arial" panose="020B0604020202020204" pitchFamily="34" charset="0"/>
              <a:buChar char="•"/>
            </a:pPr>
            <a:r>
              <a:rPr lang="en-US" sz="2800" b="0" i="0" dirty="0">
                <a:effectLst/>
                <a:latin typeface="Helvetica Neue"/>
              </a:rPr>
              <a:t>The buyers in this segment are more educated, have an income(greater than 60k) more than the other two treadmill users, and take their fitness very seriously.</a:t>
            </a:r>
          </a:p>
          <a:p>
            <a:pPr>
              <a:buFont typeface="Arial" panose="020B0604020202020204" pitchFamily="34" charset="0"/>
              <a:buChar char="•"/>
            </a:pPr>
            <a:r>
              <a:rPr lang="en-US" sz="2800" b="0" i="0" dirty="0">
                <a:effectLst/>
                <a:latin typeface="Helvetica Neue"/>
              </a:rPr>
              <a:t>Male customers prefer this product more than females.</a:t>
            </a:r>
          </a:p>
          <a:p>
            <a:endParaRPr lang="en-CA" dirty="0"/>
          </a:p>
        </p:txBody>
      </p:sp>
    </p:spTree>
    <p:extLst>
      <p:ext uri="{BB962C8B-B14F-4D97-AF65-F5344CB8AC3E}">
        <p14:creationId xmlns:p14="http://schemas.microsoft.com/office/powerpoint/2010/main" val="3849361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7D05-052A-A3CE-B8AF-9275005A6055}"/>
              </a:ext>
            </a:extLst>
          </p:cNvPr>
          <p:cNvSpPr>
            <a:spLocks noGrp="1"/>
          </p:cNvSpPr>
          <p:nvPr>
            <p:ph type="title"/>
          </p:nvPr>
        </p:nvSpPr>
        <p:spPr/>
        <p:txBody>
          <a:bodyPr/>
          <a:lstStyle/>
          <a:p>
            <a:r>
              <a:rPr lang="en-IN" sz="4400" b="1" i="0" dirty="0">
                <a:effectLst/>
                <a:latin typeface="Helvetica Neue"/>
              </a:rPr>
              <a:t>Business Recommendations</a:t>
            </a:r>
            <a:br>
              <a:rPr lang="en-IN" sz="4400" b="1" i="0" dirty="0">
                <a:effectLst/>
                <a:latin typeface="Helvetica Neue"/>
              </a:rPr>
            </a:br>
            <a:endParaRPr lang="en-CA" dirty="0"/>
          </a:p>
        </p:txBody>
      </p:sp>
      <p:sp>
        <p:nvSpPr>
          <p:cNvPr id="3" name="Content Placeholder 2">
            <a:extLst>
              <a:ext uri="{FF2B5EF4-FFF2-40B4-BE49-F238E27FC236}">
                <a16:creationId xmlns:a16="http://schemas.microsoft.com/office/drawing/2014/main" id="{97D337FD-36CB-FB9B-4FE0-035F19F1298F}"/>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sz="2800" b="0" i="0" dirty="0">
                <a:effectLst/>
                <a:latin typeface="Helvetica Neue"/>
              </a:rPr>
              <a:t>The company has an affordable product in its portfolio that brings in the bulk of the volume of its sales, which is the TM195. The TM798 is their flagship product that brings in the profits for the company.</a:t>
            </a:r>
          </a:p>
          <a:p>
            <a:pPr>
              <a:buFont typeface="Arial" panose="020B0604020202020204" pitchFamily="34" charset="0"/>
              <a:buChar char="•"/>
            </a:pPr>
            <a:r>
              <a:rPr lang="en-US" sz="2800" b="0" i="0" dirty="0">
                <a:effectLst/>
                <a:latin typeface="Helvetica Neue"/>
              </a:rPr>
              <a:t>The company needs to engage in more marketing to convey that product TM798 is suitable for both the genders and try to lure the younger age group into buying their flagship product. Currently, it seems TM798 is marketed as an exclusive product for the males making more money as there is a large disparity in income for both genders.</a:t>
            </a:r>
          </a:p>
          <a:p>
            <a:pPr>
              <a:buFont typeface="Arial" panose="020B0604020202020204" pitchFamily="34" charset="0"/>
              <a:buChar char="•"/>
            </a:pPr>
            <a:r>
              <a:rPr lang="en-US" sz="2800" b="0" i="0" dirty="0">
                <a:effectLst/>
                <a:latin typeface="Helvetica Neue"/>
              </a:rPr>
              <a:t>Years of education are proportionate to income, and so customers with higher education can be recommended an expensive model(TM798).</a:t>
            </a:r>
          </a:p>
          <a:p>
            <a:pPr>
              <a:buFont typeface="Arial" panose="020B0604020202020204" pitchFamily="34" charset="0"/>
              <a:buChar char="•"/>
            </a:pPr>
            <a:r>
              <a:rPr lang="en-US" sz="2800" b="0" i="0" dirty="0">
                <a:effectLst/>
                <a:latin typeface="Helvetica Neue"/>
              </a:rPr>
              <a:t>Females above 30 years can be recommended the lower end products(TM195 and TM498) since they wish to run a fewer number of miles and therefore the usage of the product won't be higher.</a:t>
            </a:r>
          </a:p>
          <a:p>
            <a:pPr>
              <a:buFont typeface="Arial" panose="020B0604020202020204" pitchFamily="34" charset="0"/>
              <a:buChar char="•"/>
            </a:pPr>
            <a:r>
              <a:rPr lang="en-US" sz="2800" b="0" i="0" dirty="0">
                <a:effectLst/>
                <a:latin typeface="Helvetica Neue"/>
              </a:rPr>
              <a:t>Partnered Females can be recommended all types of products (low end to high end) since their usage varies from 2 days per week to 6 days per week.</a:t>
            </a:r>
          </a:p>
          <a:p>
            <a:pPr>
              <a:buFont typeface="Arial" panose="020B0604020202020204" pitchFamily="34" charset="0"/>
              <a:buChar char="•"/>
            </a:pPr>
            <a:r>
              <a:rPr lang="en-US" sz="2800" b="0" i="0" dirty="0">
                <a:effectLst/>
                <a:latin typeface="Helvetica Neue"/>
              </a:rPr>
              <a:t>Singles above 40 years can be recommended the higher end product(TM798) since they wish to run more miles and therefore the usage would be higher.</a:t>
            </a:r>
          </a:p>
          <a:p>
            <a:pPr>
              <a:buFont typeface="Arial" panose="020B0604020202020204" pitchFamily="34" charset="0"/>
              <a:buChar char="•"/>
            </a:pPr>
            <a:r>
              <a:rPr lang="en-US" sz="2800" b="0" i="0" dirty="0">
                <a:effectLst/>
                <a:latin typeface="Helvetica Neue"/>
              </a:rPr>
              <a:t>Partnered males have a higher income and also expect to run more miles hence the higher end product TM798 would be a good recommendation for them.</a:t>
            </a:r>
          </a:p>
          <a:p>
            <a:endParaRPr lang="en-CA" dirty="0"/>
          </a:p>
        </p:txBody>
      </p:sp>
    </p:spTree>
    <p:extLst>
      <p:ext uri="{BB962C8B-B14F-4D97-AF65-F5344CB8AC3E}">
        <p14:creationId xmlns:p14="http://schemas.microsoft.com/office/powerpoint/2010/main" val="2065633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Freeform: Shape 6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26AB235-91D3-EA06-04B4-590A344D13C9}"/>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b="1" dirty="0">
                <a:solidFill>
                  <a:schemeClr val="accent1">
                    <a:lumMod val="50000"/>
                  </a:schemeClr>
                </a:solidFill>
                <a:latin typeface="Algerian" panose="04020705040A02060702" pitchFamily="82" charset="0"/>
              </a:rPr>
              <a:t>THANK YOU !!</a:t>
            </a:r>
          </a:p>
        </p:txBody>
      </p:sp>
      <p:sp>
        <p:nvSpPr>
          <p:cNvPr id="84" name="Freeform: Shape 64">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5253"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82779"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8">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57893"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70">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9033"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72">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430613"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74">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12657"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76">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01313"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66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4CE905-6972-E85E-B219-9596FF919C1C}"/>
              </a:ext>
            </a:extLst>
          </p:cNvPr>
          <p:cNvPicPr>
            <a:picLocks noChangeAspect="1"/>
          </p:cNvPicPr>
          <p:nvPr/>
        </p:nvPicPr>
        <p:blipFill>
          <a:blip r:embed="rId2"/>
          <a:stretch>
            <a:fillRect/>
          </a:stretch>
        </p:blipFill>
        <p:spPr>
          <a:xfrm>
            <a:off x="263864" y="168220"/>
            <a:ext cx="4993449" cy="2354461"/>
          </a:xfrm>
          <a:prstGeom prst="rect">
            <a:avLst/>
          </a:prstGeom>
        </p:spPr>
      </p:pic>
      <p:pic>
        <p:nvPicPr>
          <p:cNvPr id="7" name="Picture 6">
            <a:extLst>
              <a:ext uri="{FF2B5EF4-FFF2-40B4-BE49-F238E27FC236}">
                <a16:creationId xmlns:a16="http://schemas.microsoft.com/office/drawing/2014/main" id="{CF63A728-AEA6-5DF8-832B-BB4BEEFF002F}"/>
              </a:ext>
            </a:extLst>
          </p:cNvPr>
          <p:cNvPicPr>
            <a:picLocks noChangeAspect="1"/>
          </p:cNvPicPr>
          <p:nvPr/>
        </p:nvPicPr>
        <p:blipFill>
          <a:blip r:embed="rId3"/>
          <a:stretch>
            <a:fillRect/>
          </a:stretch>
        </p:blipFill>
        <p:spPr>
          <a:xfrm>
            <a:off x="5307606" y="46054"/>
            <a:ext cx="3382375" cy="2507843"/>
          </a:xfrm>
          <a:prstGeom prst="rect">
            <a:avLst/>
          </a:prstGeom>
        </p:spPr>
      </p:pic>
      <p:pic>
        <p:nvPicPr>
          <p:cNvPr id="9" name="Picture 8">
            <a:extLst>
              <a:ext uri="{FF2B5EF4-FFF2-40B4-BE49-F238E27FC236}">
                <a16:creationId xmlns:a16="http://schemas.microsoft.com/office/drawing/2014/main" id="{7426D79A-68B4-38E4-ED01-F412993E01E6}"/>
              </a:ext>
            </a:extLst>
          </p:cNvPr>
          <p:cNvPicPr>
            <a:picLocks noChangeAspect="1"/>
          </p:cNvPicPr>
          <p:nvPr/>
        </p:nvPicPr>
        <p:blipFill>
          <a:blip r:embed="rId4"/>
          <a:stretch>
            <a:fillRect/>
          </a:stretch>
        </p:blipFill>
        <p:spPr>
          <a:xfrm>
            <a:off x="87086" y="2522682"/>
            <a:ext cx="8602895" cy="4095834"/>
          </a:xfrm>
          <a:prstGeom prst="rect">
            <a:avLst/>
          </a:prstGeom>
        </p:spPr>
      </p:pic>
      <p:pic>
        <p:nvPicPr>
          <p:cNvPr id="11" name="Picture 10">
            <a:extLst>
              <a:ext uri="{FF2B5EF4-FFF2-40B4-BE49-F238E27FC236}">
                <a16:creationId xmlns:a16="http://schemas.microsoft.com/office/drawing/2014/main" id="{06A910FC-3AD0-AEA4-9472-BD31D337491C}"/>
              </a:ext>
            </a:extLst>
          </p:cNvPr>
          <p:cNvPicPr>
            <a:picLocks noChangeAspect="1"/>
          </p:cNvPicPr>
          <p:nvPr/>
        </p:nvPicPr>
        <p:blipFill>
          <a:blip r:embed="rId5"/>
          <a:stretch>
            <a:fillRect/>
          </a:stretch>
        </p:blipFill>
        <p:spPr>
          <a:xfrm>
            <a:off x="6538472" y="3320143"/>
            <a:ext cx="4140413" cy="3143412"/>
          </a:xfrm>
          <a:prstGeom prst="rect">
            <a:avLst/>
          </a:prstGeom>
        </p:spPr>
      </p:pic>
    </p:spTree>
    <p:extLst>
      <p:ext uri="{BB962C8B-B14F-4D97-AF65-F5344CB8AC3E}">
        <p14:creationId xmlns:p14="http://schemas.microsoft.com/office/powerpoint/2010/main" val="284520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2B2C674-41D7-2226-A365-F41BBF3870B7}"/>
              </a:ext>
            </a:extLst>
          </p:cNvPr>
          <p:cNvPicPr>
            <a:picLocks noChangeAspect="1"/>
          </p:cNvPicPr>
          <p:nvPr/>
        </p:nvPicPr>
        <p:blipFill>
          <a:blip r:embed="rId2"/>
          <a:stretch>
            <a:fillRect/>
          </a:stretch>
        </p:blipFill>
        <p:spPr>
          <a:xfrm>
            <a:off x="2033730" y="375615"/>
            <a:ext cx="8024670" cy="619905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98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61">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63">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65">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Rectangle 67">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9">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0" name="Freeform: Shape 71">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E53E778-14C1-3ED1-5A10-DA00E195984A}"/>
              </a:ext>
            </a:extLst>
          </p:cNvPr>
          <p:cNvSpPr>
            <a:spLocks noGrp="1"/>
          </p:cNvSpPr>
          <p:nvPr>
            <p:ph type="title"/>
          </p:nvPr>
        </p:nvSpPr>
        <p:spPr>
          <a:xfrm>
            <a:off x="1116700" y="2544350"/>
            <a:ext cx="6088539" cy="1861123"/>
          </a:xfrm>
          <a:noFill/>
        </p:spPr>
        <p:txBody>
          <a:bodyPr vert="horz" lIns="91440" tIns="45720" rIns="91440" bIns="45720" rtlCol="0" anchor="ctr">
            <a:normAutofit/>
          </a:bodyPr>
          <a:lstStyle/>
          <a:p>
            <a:r>
              <a:rPr lang="en-US" b="1" kern="1200" dirty="0">
                <a:solidFill>
                  <a:srgbClr val="080808"/>
                </a:solidFill>
                <a:latin typeface="+mj-lt"/>
                <a:ea typeface="+mj-ea"/>
                <a:cs typeface="+mj-cs"/>
              </a:rPr>
              <a:t>Week </a:t>
            </a:r>
            <a:r>
              <a:rPr lang="en-US" b="1" dirty="0">
                <a:solidFill>
                  <a:srgbClr val="080808"/>
                </a:solidFill>
              </a:rPr>
              <a:t>7</a:t>
            </a:r>
            <a:r>
              <a:rPr lang="en-US" b="1" kern="1200" dirty="0">
                <a:solidFill>
                  <a:srgbClr val="080808"/>
                </a:solidFill>
                <a:latin typeface="+mj-lt"/>
                <a:ea typeface="+mj-ea"/>
                <a:cs typeface="+mj-cs"/>
              </a:rPr>
              <a:t> - Objective:</a:t>
            </a:r>
            <a:br>
              <a:rPr lang="en-US" sz="3600" b="1" kern="1200" dirty="0">
                <a:solidFill>
                  <a:srgbClr val="080808"/>
                </a:solidFill>
                <a:latin typeface="+mj-lt"/>
                <a:ea typeface="+mj-ea"/>
                <a:cs typeface="+mj-cs"/>
              </a:rPr>
            </a:br>
            <a:r>
              <a:rPr lang="en-US" sz="3600" b="1" kern="1200" dirty="0">
                <a:solidFill>
                  <a:srgbClr val="080808"/>
                </a:solidFill>
                <a:latin typeface="+mj-lt"/>
                <a:ea typeface="+mj-ea"/>
                <a:cs typeface="+mj-cs"/>
              </a:rPr>
              <a:t>Data Analysis and Visualization</a:t>
            </a:r>
          </a:p>
        </p:txBody>
      </p:sp>
      <p:sp>
        <p:nvSpPr>
          <p:cNvPr id="111" name="Isosceles Triangle 73">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Rectangle 75">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77">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79">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Isosceles Triangle 81">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722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histogram&#10;&#10;Description automatically generated">
            <a:extLst>
              <a:ext uri="{FF2B5EF4-FFF2-40B4-BE49-F238E27FC236}">
                <a16:creationId xmlns:a16="http://schemas.microsoft.com/office/drawing/2014/main" id="{38503E81-0DA3-281E-DCE9-A0328732E4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08176"/>
            <a:ext cx="5294716" cy="3807789"/>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28" name="Picture 4" descr="Chart, bar chart&#10;&#10;Description automatically generated">
            <a:extLst>
              <a:ext uri="{FF2B5EF4-FFF2-40B4-BE49-F238E27FC236}">
                <a16:creationId xmlns:a16="http://schemas.microsoft.com/office/drawing/2014/main" id="{C7DDB249-9FB3-BDBD-6294-5F776490B1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817" y="1427136"/>
            <a:ext cx="5294715" cy="3788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7D37B77-9E9D-00F6-E732-EB96E4776415}"/>
              </a:ext>
            </a:extLst>
          </p:cNvPr>
          <p:cNvPicPr>
            <a:picLocks noChangeAspect="1"/>
          </p:cNvPicPr>
          <p:nvPr/>
        </p:nvPicPr>
        <p:blipFill>
          <a:blip r:embed="rId4"/>
          <a:stretch>
            <a:fillRect/>
          </a:stretch>
        </p:blipFill>
        <p:spPr>
          <a:xfrm>
            <a:off x="758446" y="5342038"/>
            <a:ext cx="8723882" cy="770741"/>
          </a:xfrm>
          <a:prstGeom prst="rect">
            <a:avLst/>
          </a:prstGeom>
        </p:spPr>
      </p:pic>
      <p:pic>
        <p:nvPicPr>
          <p:cNvPr id="7" name="Picture 6">
            <a:extLst>
              <a:ext uri="{FF2B5EF4-FFF2-40B4-BE49-F238E27FC236}">
                <a16:creationId xmlns:a16="http://schemas.microsoft.com/office/drawing/2014/main" id="{9B5FBB59-A897-959A-B140-CF905E99402C}"/>
              </a:ext>
            </a:extLst>
          </p:cNvPr>
          <p:cNvPicPr>
            <a:picLocks noChangeAspect="1"/>
          </p:cNvPicPr>
          <p:nvPr/>
        </p:nvPicPr>
        <p:blipFill>
          <a:blip r:embed="rId5"/>
          <a:stretch>
            <a:fillRect/>
          </a:stretch>
        </p:blipFill>
        <p:spPr>
          <a:xfrm>
            <a:off x="6172860" y="745221"/>
            <a:ext cx="5479864" cy="416753"/>
          </a:xfrm>
          <a:prstGeom prst="rect">
            <a:avLst/>
          </a:prstGeom>
        </p:spPr>
      </p:pic>
    </p:spTree>
    <p:extLst>
      <p:ext uri="{BB962C8B-B14F-4D97-AF65-F5344CB8AC3E}">
        <p14:creationId xmlns:p14="http://schemas.microsoft.com/office/powerpoint/2010/main" val="63856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4ABA38-656A-F10D-9CDC-9BB9E2EE5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19" y="1812636"/>
            <a:ext cx="22002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264AD6-E435-CF49-3D6E-DADBA00ED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946" y="1799572"/>
            <a:ext cx="22002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0059B1-3183-2F46-B519-647054444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845" y="1750710"/>
            <a:ext cx="2200275" cy="2200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8" name="Content Placeholder 2">
            <a:extLst>
              <a:ext uri="{FF2B5EF4-FFF2-40B4-BE49-F238E27FC236}">
                <a16:creationId xmlns:a16="http://schemas.microsoft.com/office/drawing/2014/main" id="{6A1C8630-6D13-71B3-DA9D-B662E31D4F11}"/>
              </a:ext>
            </a:extLst>
          </p:cNvPr>
          <p:cNvGraphicFramePr>
            <a:graphicFrameLocks noGrp="1"/>
          </p:cNvGraphicFramePr>
          <p:nvPr>
            <p:ph idx="1"/>
            <p:extLst>
              <p:ext uri="{D42A27DB-BD31-4B8C-83A1-F6EECF244321}">
                <p14:modId xmlns:p14="http://schemas.microsoft.com/office/powerpoint/2010/main" val="2421948894"/>
              </p:ext>
            </p:extLst>
          </p:nvPr>
        </p:nvGraphicFramePr>
        <p:xfrm>
          <a:off x="235664" y="4370831"/>
          <a:ext cx="10005616" cy="22818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6" name="Picture 8">
            <a:extLst>
              <a:ext uri="{FF2B5EF4-FFF2-40B4-BE49-F238E27FC236}">
                <a16:creationId xmlns:a16="http://schemas.microsoft.com/office/drawing/2014/main" id="{0C649538-BA6B-F91A-5DEC-AC135501E5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5520" y="1787285"/>
            <a:ext cx="2200275" cy="22002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4A1CC0F-CA69-2526-DDD7-063773BA757A}"/>
              </a:ext>
            </a:extLst>
          </p:cNvPr>
          <p:cNvSpPr txBox="1">
            <a:spLocks/>
          </p:cNvSpPr>
          <p:nvPr/>
        </p:nvSpPr>
        <p:spPr>
          <a:xfrm>
            <a:off x="3992880" y="319"/>
            <a:ext cx="3925824" cy="8134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Observations on</a:t>
            </a:r>
            <a:endParaRPr lang="en-IN" dirty="0"/>
          </a:p>
        </p:txBody>
      </p:sp>
      <p:sp>
        <p:nvSpPr>
          <p:cNvPr id="8" name="Title 1">
            <a:extLst>
              <a:ext uri="{FF2B5EF4-FFF2-40B4-BE49-F238E27FC236}">
                <a16:creationId xmlns:a16="http://schemas.microsoft.com/office/drawing/2014/main" id="{3048CC31-089D-0FF7-58C9-DC8D6E5E7C1A}"/>
              </a:ext>
            </a:extLst>
          </p:cNvPr>
          <p:cNvSpPr>
            <a:spLocks noGrp="1"/>
          </p:cNvSpPr>
          <p:nvPr>
            <p:ph type="title"/>
          </p:nvPr>
        </p:nvSpPr>
        <p:spPr>
          <a:xfrm>
            <a:off x="414719" y="1108937"/>
            <a:ext cx="2066544" cy="493776"/>
          </a:xfrm>
        </p:spPr>
        <p:txBody>
          <a:bodyPr>
            <a:normAutofit fontScale="90000"/>
          </a:bodyPr>
          <a:lstStyle/>
          <a:p>
            <a:r>
              <a:rPr lang="en-US" sz="3200" dirty="0"/>
              <a:t>Product</a:t>
            </a:r>
            <a:endParaRPr lang="en-IN" sz="3200" dirty="0"/>
          </a:p>
        </p:txBody>
      </p:sp>
      <p:sp>
        <p:nvSpPr>
          <p:cNvPr id="9" name="Title 1">
            <a:extLst>
              <a:ext uri="{FF2B5EF4-FFF2-40B4-BE49-F238E27FC236}">
                <a16:creationId xmlns:a16="http://schemas.microsoft.com/office/drawing/2014/main" id="{BE10E05F-2CAD-FE24-299B-DE6DAE81DDF5}"/>
              </a:ext>
            </a:extLst>
          </p:cNvPr>
          <p:cNvSpPr txBox="1">
            <a:spLocks/>
          </p:cNvSpPr>
          <p:nvPr/>
        </p:nvSpPr>
        <p:spPr>
          <a:xfrm>
            <a:off x="3099811" y="1120304"/>
            <a:ext cx="2066544" cy="49377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Gender</a:t>
            </a:r>
            <a:endParaRPr lang="en-IN" sz="3200" dirty="0"/>
          </a:p>
        </p:txBody>
      </p:sp>
      <p:sp>
        <p:nvSpPr>
          <p:cNvPr id="10" name="Title 1">
            <a:extLst>
              <a:ext uri="{FF2B5EF4-FFF2-40B4-BE49-F238E27FC236}">
                <a16:creationId xmlns:a16="http://schemas.microsoft.com/office/drawing/2014/main" id="{84764B9E-4DD8-6377-CC81-BB130210212B}"/>
              </a:ext>
            </a:extLst>
          </p:cNvPr>
          <p:cNvSpPr txBox="1">
            <a:spLocks/>
          </p:cNvSpPr>
          <p:nvPr/>
        </p:nvSpPr>
        <p:spPr>
          <a:xfrm>
            <a:off x="5272845" y="1104119"/>
            <a:ext cx="2200275" cy="493776"/>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Marital Status</a:t>
            </a:r>
            <a:endParaRPr lang="en-IN" sz="3200" dirty="0"/>
          </a:p>
        </p:txBody>
      </p:sp>
      <p:sp>
        <p:nvSpPr>
          <p:cNvPr id="11" name="Title 1">
            <a:extLst>
              <a:ext uri="{FF2B5EF4-FFF2-40B4-BE49-F238E27FC236}">
                <a16:creationId xmlns:a16="http://schemas.microsoft.com/office/drawing/2014/main" id="{E22D544D-843D-07E7-A814-C5A03B7681CF}"/>
              </a:ext>
            </a:extLst>
          </p:cNvPr>
          <p:cNvSpPr txBox="1">
            <a:spLocks/>
          </p:cNvSpPr>
          <p:nvPr/>
        </p:nvSpPr>
        <p:spPr>
          <a:xfrm>
            <a:off x="7918704" y="1120304"/>
            <a:ext cx="2066544" cy="49377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Fitness</a:t>
            </a:r>
            <a:endParaRPr lang="en-IN" sz="3200" dirty="0"/>
          </a:p>
        </p:txBody>
      </p:sp>
    </p:spTree>
    <p:extLst>
      <p:ext uri="{BB962C8B-B14F-4D97-AF65-F5344CB8AC3E}">
        <p14:creationId xmlns:p14="http://schemas.microsoft.com/office/powerpoint/2010/main" val="196409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61A1-0A6E-3BCF-0F7D-17882B5C780E}"/>
              </a:ext>
            </a:extLst>
          </p:cNvPr>
          <p:cNvSpPr>
            <a:spLocks noGrp="1"/>
          </p:cNvSpPr>
          <p:nvPr>
            <p:ph type="title"/>
          </p:nvPr>
        </p:nvSpPr>
        <p:spPr>
          <a:xfrm>
            <a:off x="1993392" y="855409"/>
            <a:ext cx="2066544" cy="493776"/>
          </a:xfrm>
        </p:spPr>
        <p:txBody>
          <a:bodyPr>
            <a:normAutofit fontScale="90000"/>
          </a:bodyPr>
          <a:lstStyle/>
          <a:p>
            <a:r>
              <a:rPr lang="en-US" sz="3200" dirty="0"/>
              <a:t>Education</a:t>
            </a:r>
            <a:endParaRPr lang="en-IN" sz="3200" dirty="0"/>
          </a:p>
        </p:txBody>
      </p:sp>
      <p:sp>
        <p:nvSpPr>
          <p:cNvPr id="3" name="Content Placeholder 2">
            <a:extLst>
              <a:ext uri="{FF2B5EF4-FFF2-40B4-BE49-F238E27FC236}">
                <a16:creationId xmlns:a16="http://schemas.microsoft.com/office/drawing/2014/main" id="{98354822-99F8-68B8-4115-B425D740FC76}"/>
              </a:ext>
            </a:extLst>
          </p:cNvPr>
          <p:cNvSpPr>
            <a:spLocks noGrp="1"/>
          </p:cNvSpPr>
          <p:nvPr>
            <p:ph idx="1"/>
          </p:nvPr>
        </p:nvSpPr>
        <p:spPr>
          <a:xfrm>
            <a:off x="137160" y="5340097"/>
            <a:ext cx="11740896" cy="1334706"/>
          </a:xfrm>
        </p:spPr>
        <p:txBody>
          <a:bodyPr/>
          <a:lstStyle/>
          <a:p>
            <a:r>
              <a:rPr lang="en-US" sz="2000" i="0" dirty="0">
                <a:solidFill>
                  <a:srgbClr val="000000"/>
                </a:solidFill>
                <a:effectLst/>
                <a:latin typeface="Helvetica Neue"/>
              </a:rPr>
              <a:t>47.2% of customers have 16 years of education, followed by 14 years of education(30.6%).</a:t>
            </a:r>
          </a:p>
          <a:p>
            <a:r>
              <a:rPr lang="en-US" sz="2000" i="0" dirty="0">
                <a:solidFill>
                  <a:srgbClr val="000000"/>
                </a:solidFill>
                <a:effectLst/>
                <a:latin typeface="Helvetica Neue"/>
              </a:rPr>
              <a:t>38.3% of customers wish to use the product 3 times a week followed by 28.9% customers who wish to use the product 4 times a week.</a:t>
            </a:r>
          </a:p>
          <a:p>
            <a:endParaRPr lang="en-IN" dirty="0"/>
          </a:p>
        </p:txBody>
      </p:sp>
      <p:sp>
        <p:nvSpPr>
          <p:cNvPr id="4" name="Title 1">
            <a:extLst>
              <a:ext uri="{FF2B5EF4-FFF2-40B4-BE49-F238E27FC236}">
                <a16:creationId xmlns:a16="http://schemas.microsoft.com/office/drawing/2014/main" id="{52B07423-67B5-5EE5-E659-82ACEC1C6FEE}"/>
              </a:ext>
            </a:extLst>
          </p:cNvPr>
          <p:cNvSpPr txBox="1">
            <a:spLocks/>
          </p:cNvSpPr>
          <p:nvPr/>
        </p:nvSpPr>
        <p:spPr>
          <a:xfrm>
            <a:off x="3992880" y="318"/>
            <a:ext cx="3925824" cy="82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Observations on</a:t>
            </a:r>
            <a:endParaRPr lang="en-IN" dirty="0"/>
          </a:p>
        </p:txBody>
      </p:sp>
      <p:pic>
        <p:nvPicPr>
          <p:cNvPr id="3074" name="Picture 2">
            <a:extLst>
              <a:ext uri="{FF2B5EF4-FFF2-40B4-BE49-F238E27FC236}">
                <a16:creationId xmlns:a16="http://schemas.microsoft.com/office/drawing/2014/main" id="{99067A42-B530-21B2-620E-E5F58D2DB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3985"/>
            <a:ext cx="5532120" cy="3716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F101FE7-FB74-0EC3-09F7-1148A22AC0B1}"/>
              </a:ext>
            </a:extLst>
          </p:cNvPr>
          <p:cNvSpPr txBox="1">
            <a:spLocks/>
          </p:cNvSpPr>
          <p:nvPr/>
        </p:nvSpPr>
        <p:spPr>
          <a:xfrm>
            <a:off x="7427976" y="883795"/>
            <a:ext cx="2066544" cy="49377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Usage</a:t>
            </a:r>
            <a:endParaRPr lang="en-IN" sz="3200" dirty="0"/>
          </a:p>
        </p:txBody>
      </p:sp>
      <p:pic>
        <p:nvPicPr>
          <p:cNvPr id="3076" name="Picture 4">
            <a:extLst>
              <a:ext uri="{FF2B5EF4-FFF2-40B4-BE49-F238E27FC236}">
                <a16:creationId xmlns:a16="http://schemas.microsoft.com/office/drawing/2014/main" id="{5678252C-FDDA-2CCF-FD5E-371909294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480" y="1376553"/>
            <a:ext cx="5227320" cy="358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20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1215</Words>
  <Application>Microsoft Office PowerPoint</Application>
  <PresentationFormat>Widescreen</PresentationFormat>
  <Paragraphs>87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Algerian</vt:lpstr>
      <vt:lpstr>Arial</vt:lpstr>
      <vt:lpstr>Calibri</vt:lpstr>
      <vt:lpstr>Calibri Light</vt:lpstr>
      <vt:lpstr>Helvetica Neue</vt:lpstr>
      <vt:lpstr>Office Theme</vt:lpstr>
      <vt:lpstr>STEP PRESENTATION (AISC-2006) Week 4 Presentation  </vt:lpstr>
      <vt:lpstr>Objective: Exploratory Data Analysis (EDA)</vt:lpstr>
      <vt:lpstr>Data Description:</vt:lpstr>
      <vt:lpstr>PowerPoint Presentation</vt:lpstr>
      <vt:lpstr>PowerPoint Presentation</vt:lpstr>
      <vt:lpstr>Week 7 - Objective: Data Analysis and Visualization</vt:lpstr>
      <vt:lpstr>PowerPoint Presentation</vt:lpstr>
      <vt:lpstr>Product</vt:lpstr>
      <vt:lpstr>Education</vt:lpstr>
      <vt:lpstr>Bivariate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Grouping data w.r.t to products to build customer profile </vt:lpstr>
      <vt:lpstr>TM498 Customer Profile  1. The TM498 customers are similar to the TM195 customer in most aspects. 2. The differences are that these customers have a slightly higher annual income, a narrower usage, and a broader expectation of Miles to run each week. 3. It is likely the TM498 customer is a working adult with a fixed or busy schedule (since these customers only tend to use the treadmill 3 times a week.</vt:lpstr>
      <vt:lpstr>TM798 Customer Profile  The TM798 model attracts specific customers.  In stark contrast to models T498 and T195, the T798 customer is predominantly male, highly educated and has higher salary.</vt:lpstr>
      <vt:lpstr>PowerPoint Presentation</vt:lpstr>
      <vt:lpstr>PowerPoint Presentation</vt:lpstr>
      <vt:lpstr>PowerPoint Presentation</vt:lpstr>
      <vt:lpstr>PowerPoint Presentation</vt:lpstr>
      <vt:lpstr>Week 11 – 3rd presentation Tableau Dashboard</vt:lpstr>
      <vt:lpstr>PowerPoint Presentation</vt:lpstr>
      <vt:lpstr>PowerPoint Presentation</vt:lpstr>
      <vt:lpstr>Importing Libraries</vt:lpstr>
      <vt:lpstr>PowerPoint Presentation</vt:lpstr>
      <vt:lpstr>PowerPoint Presentation</vt:lpstr>
      <vt:lpstr>Actual vs Predicted in Train and Test Data</vt:lpstr>
      <vt:lpstr>Summary</vt:lpstr>
      <vt:lpstr>Business 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dc:title>
  <dc:creator>Nikita Wadhwa</dc:creator>
  <cp:lastModifiedBy>rokaya neeraj</cp:lastModifiedBy>
  <cp:revision>61</cp:revision>
  <dcterms:created xsi:type="dcterms:W3CDTF">2022-12-01T03:44:42Z</dcterms:created>
  <dcterms:modified xsi:type="dcterms:W3CDTF">2023-09-07T00:08:35Z</dcterms:modified>
</cp:coreProperties>
</file>