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10693400" cy="15113000"/>
  <p:notesSz cx="6858000" cy="9144000"/>
  <p:embeddedFontLst>
    <p:embeddedFont>
      <p:font typeface="Canva Sans Bold" charset="1" panose="020B0803030501040103"/>
      <p:regular r:id="rId7"/>
    </p:embeddedFont>
    <p:embeddedFont>
      <p:font typeface="Canva Sans" charset="1" panose="020B0503030501040103"/>
      <p:regular r:id="rId8"/>
    </p:embeddedFont>
    <p:embeddedFont>
      <p:font typeface="Agrandir Narrow Bold" charset="1" panose="00000806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https://www.geeksforgeeks.org/python-mean-squared-error/" TargetMode="External" Type="http://schemas.openxmlformats.org/officeDocument/2006/relationships/hyperlink"/><Relationship Id="rId19" Target="https://vwo.com/website-heatmap/how-to-read-heatmap/#:~:text=Reading%20a%20heat%20map%20is,and%20green%20signify%20low%20values" TargetMode="External" Type="http://schemas.openxmlformats.org/officeDocument/2006/relationships/hyperlink"/><Relationship Id="rId2" Target="../media/image1.png" Type="http://schemas.openxmlformats.org/officeDocument/2006/relationships/image"/><Relationship Id="rId20" Target="https://www.geeksforgeeks.org/random-forest-regression-in-python/" TargetMode="External" Type="http://schemas.openxmlformats.org/officeDocument/2006/relationships/hyperlink"/><Relationship Id="rId21" Target="../media/image17.png" Type="http://schemas.openxmlformats.org/officeDocument/2006/relationships/image"/><Relationship Id="rId22" Target="../media/image1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2ACFF"/>
        </a:solidFill>
      </p:bgPr>
    </p:bg>
    <p:spTree>
      <p:nvGrpSpPr>
        <p:cNvPr id="1" name=""/>
        <p:cNvGrpSpPr/>
        <p:nvPr/>
      </p:nvGrpSpPr>
      <p:grpSpPr>
        <a:xfrm>
          <a:off x="0" y="0"/>
          <a:ext cx="0" cy="0"/>
          <a:chOff x="0" y="0"/>
          <a:chExt cx="0" cy="0"/>
        </a:xfrm>
      </p:grpSpPr>
      <p:sp>
        <p:nvSpPr>
          <p:cNvPr name="Freeform 2" id="2"/>
          <p:cNvSpPr/>
          <p:nvPr/>
        </p:nvSpPr>
        <p:spPr>
          <a:xfrm flipH="false" flipV="false" rot="0">
            <a:off x="8166371" y="3368098"/>
            <a:ext cx="2108906" cy="2168034"/>
          </a:xfrm>
          <a:custGeom>
            <a:avLst/>
            <a:gdLst/>
            <a:ahLst/>
            <a:cxnLst/>
            <a:rect r="r" b="b" t="t" l="l"/>
            <a:pathLst>
              <a:path h="2168034" w="2108906">
                <a:moveTo>
                  <a:pt x="0" y="0"/>
                </a:moveTo>
                <a:lnTo>
                  <a:pt x="2108906" y="0"/>
                </a:lnTo>
                <a:lnTo>
                  <a:pt x="2108906" y="2168034"/>
                </a:lnTo>
                <a:lnTo>
                  <a:pt x="0" y="2168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068" y="9901960"/>
            <a:ext cx="2604722" cy="3528564"/>
          </a:xfrm>
          <a:custGeom>
            <a:avLst/>
            <a:gdLst/>
            <a:ahLst/>
            <a:cxnLst/>
            <a:rect r="r" b="b" t="t" l="l"/>
            <a:pathLst>
              <a:path h="3528564" w="2604722">
                <a:moveTo>
                  <a:pt x="2604722" y="0"/>
                </a:moveTo>
                <a:lnTo>
                  <a:pt x="0" y="0"/>
                </a:lnTo>
                <a:lnTo>
                  <a:pt x="0" y="3528564"/>
                </a:lnTo>
                <a:lnTo>
                  <a:pt x="2604722" y="3528564"/>
                </a:lnTo>
                <a:lnTo>
                  <a:pt x="26047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043364" y="8117128"/>
            <a:ext cx="3688717" cy="2148065"/>
            <a:chOff x="0" y="0"/>
            <a:chExt cx="1056167" cy="615042"/>
          </a:xfrm>
        </p:grpSpPr>
        <p:sp>
          <p:nvSpPr>
            <p:cNvPr name="Freeform 5" id="5"/>
            <p:cNvSpPr/>
            <p:nvPr/>
          </p:nvSpPr>
          <p:spPr>
            <a:xfrm flipH="false" flipV="false" rot="0">
              <a:off x="0" y="0"/>
              <a:ext cx="1056167" cy="615042"/>
            </a:xfrm>
            <a:custGeom>
              <a:avLst/>
              <a:gdLst/>
              <a:ahLst/>
              <a:cxnLst/>
              <a:rect r="r" b="b" t="t" l="l"/>
              <a:pathLst>
                <a:path h="615042" w="1056167">
                  <a:moveTo>
                    <a:pt x="54569" y="0"/>
                  </a:moveTo>
                  <a:lnTo>
                    <a:pt x="1001598" y="0"/>
                  </a:lnTo>
                  <a:cubicBezTo>
                    <a:pt x="1016070" y="0"/>
                    <a:pt x="1029950" y="5749"/>
                    <a:pt x="1040184" y="15983"/>
                  </a:cubicBezTo>
                  <a:cubicBezTo>
                    <a:pt x="1050417" y="26217"/>
                    <a:pt x="1056167" y="40096"/>
                    <a:pt x="1056167" y="54569"/>
                  </a:cubicBezTo>
                  <a:lnTo>
                    <a:pt x="1056167" y="560472"/>
                  </a:lnTo>
                  <a:cubicBezTo>
                    <a:pt x="1056167" y="574945"/>
                    <a:pt x="1050417" y="588825"/>
                    <a:pt x="1040184" y="599059"/>
                  </a:cubicBezTo>
                  <a:cubicBezTo>
                    <a:pt x="1029950" y="609292"/>
                    <a:pt x="1016070" y="615042"/>
                    <a:pt x="1001598" y="615042"/>
                  </a:cubicBezTo>
                  <a:lnTo>
                    <a:pt x="54569" y="615042"/>
                  </a:lnTo>
                  <a:cubicBezTo>
                    <a:pt x="40096" y="615042"/>
                    <a:pt x="26217" y="609292"/>
                    <a:pt x="15983" y="599059"/>
                  </a:cubicBezTo>
                  <a:cubicBezTo>
                    <a:pt x="5749" y="588825"/>
                    <a:pt x="0" y="574945"/>
                    <a:pt x="0" y="560472"/>
                  </a:cubicBezTo>
                  <a:lnTo>
                    <a:pt x="0" y="54569"/>
                  </a:lnTo>
                  <a:cubicBezTo>
                    <a:pt x="0" y="40096"/>
                    <a:pt x="5749" y="26217"/>
                    <a:pt x="15983" y="15983"/>
                  </a:cubicBezTo>
                  <a:cubicBezTo>
                    <a:pt x="26217" y="5749"/>
                    <a:pt x="40096" y="0"/>
                    <a:pt x="54569" y="0"/>
                  </a:cubicBezTo>
                  <a:close/>
                </a:path>
              </a:pathLst>
            </a:custGeom>
            <a:solidFill>
              <a:srgbClr val="FFFADE"/>
            </a:solidFill>
            <a:ln w="19050" cap="rnd">
              <a:solidFill>
                <a:srgbClr val="1F0549"/>
              </a:solidFill>
              <a:prstDash val="solid"/>
              <a:round/>
            </a:ln>
          </p:spPr>
        </p:sp>
        <p:sp>
          <p:nvSpPr>
            <p:cNvPr name="TextBox 6" id="6"/>
            <p:cNvSpPr txBox="true"/>
            <p:nvPr/>
          </p:nvSpPr>
          <p:spPr>
            <a:xfrm>
              <a:off x="0" y="-47625"/>
              <a:ext cx="1056167"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7" id="7"/>
          <p:cNvGrpSpPr/>
          <p:nvPr/>
        </p:nvGrpSpPr>
        <p:grpSpPr>
          <a:xfrm rot="0">
            <a:off x="6674842" y="10549114"/>
            <a:ext cx="3673989" cy="2148065"/>
            <a:chOff x="0" y="0"/>
            <a:chExt cx="1051950" cy="615042"/>
          </a:xfrm>
        </p:grpSpPr>
        <p:sp>
          <p:nvSpPr>
            <p:cNvPr name="Freeform 8" id="8"/>
            <p:cNvSpPr/>
            <p:nvPr/>
          </p:nvSpPr>
          <p:spPr>
            <a:xfrm flipH="false" flipV="false" rot="0">
              <a:off x="0" y="0"/>
              <a:ext cx="1051950" cy="615042"/>
            </a:xfrm>
            <a:custGeom>
              <a:avLst/>
              <a:gdLst/>
              <a:ahLst/>
              <a:cxnLst/>
              <a:rect r="r" b="b" t="t" l="l"/>
              <a:pathLst>
                <a:path h="615042" w="1051950">
                  <a:moveTo>
                    <a:pt x="54788" y="0"/>
                  </a:moveTo>
                  <a:lnTo>
                    <a:pt x="997162" y="0"/>
                  </a:lnTo>
                  <a:cubicBezTo>
                    <a:pt x="1011693" y="0"/>
                    <a:pt x="1025628" y="5772"/>
                    <a:pt x="1035903" y="16047"/>
                  </a:cubicBezTo>
                  <a:cubicBezTo>
                    <a:pt x="1046178" y="26322"/>
                    <a:pt x="1051950" y="40257"/>
                    <a:pt x="1051950" y="54788"/>
                  </a:cubicBezTo>
                  <a:lnTo>
                    <a:pt x="1051950" y="560254"/>
                  </a:lnTo>
                  <a:cubicBezTo>
                    <a:pt x="1051950" y="574784"/>
                    <a:pt x="1046178" y="588720"/>
                    <a:pt x="1035903" y="598995"/>
                  </a:cubicBezTo>
                  <a:cubicBezTo>
                    <a:pt x="1025628" y="609269"/>
                    <a:pt x="1011693" y="615042"/>
                    <a:pt x="997162" y="615042"/>
                  </a:cubicBezTo>
                  <a:lnTo>
                    <a:pt x="54788" y="615042"/>
                  </a:lnTo>
                  <a:cubicBezTo>
                    <a:pt x="40257" y="615042"/>
                    <a:pt x="26322" y="609269"/>
                    <a:pt x="16047" y="598995"/>
                  </a:cubicBezTo>
                  <a:cubicBezTo>
                    <a:pt x="5772" y="588720"/>
                    <a:pt x="0" y="574784"/>
                    <a:pt x="0" y="560254"/>
                  </a:cubicBezTo>
                  <a:lnTo>
                    <a:pt x="0" y="54788"/>
                  </a:lnTo>
                  <a:cubicBezTo>
                    <a:pt x="0" y="40257"/>
                    <a:pt x="5772" y="26322"/>
                    <a:pt x="16047" y="16047"/>
                  </a:cubicBezTo>
                  <a:cubicBezTo>
                    <a:pt x="26322" y="5772"/>
                    <a:pt x="40257" y="0"/>
                    <a:pt x="54788" y="0"/>
                  </a:cubicBezTo>
                  <a:close/>
                </a:path>
              </a:pathLst>
            </a:custGeom>
            <a:solidFill>
              <a:srgbClr val="FFFADE"/>
            </a:solidFill>
            <a:ln w="19050" cap="rnd">
              <a:solidFill>
                <a:srgbClr val="1F0549"/>
              </a:solidFill>
              <a:prstDash val="solid"/>
              <a:round/>
            </a:ln>
          </p:spPr>
        </p:sp>
        <p:sp>
          <p:nvSpPr>
            <p:cNvPr name="TextBox 9" id="9"/>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10" id="10"/>
          <p:cNvGrpSpPr/>
          <p:nvPr/>
        </p:nvGrpSpPr>
        <p:grpSpPr>
          <a:xfrm rot="0">
            <a:off x="73965" y="8097159"/>
            <a:ext cx="3703445" cy="2165287"/>
            <a:chOff x="0" y="0"/>
            <a:chExt cx="1051950" cy="615042"/>
          </a:xfrm>
        </p:grpSpPr>
        <p:sp>
          <p:nvSpPr>
            <p:cNvPr name="Freeform 11" id="11"/>
            <p:cNvSpPr/>
            <p:nvPr/>
          </p:nvSpPr>
          <p:spPr>
            <a:xfrm flipH="false" flipV="false" rot="0">
              <a:off x="0" y="0"/>
              <a:ext cx="1051950" cy="615042"/>
            </a:xfrm>
            <a:custGeom>
              <a:avLst/>
              <a:gdLst/>
              <a:ahLst/>
              <a:cxnLst/>
              <a:rect r="r" b="b" t="t" l="l"/>
              <a:pathLst>
                <a:path h="615042" w="1051950">
                  <a:moveTo>
                    <a:pt x="54352" y="0"/>
                  </a:moveTo>
                  <a:lnTo>
                    <a:pt x="997598" y="0"/>
                  </a:lnTo>
                  <a:cubicBezTo>
                    <a:pt x="1012013" y="0"/>
                    <a:pt x="1025837" y="5726"/>
                    <a:pt x="1036030" y="15919"/>
                  </a:cubicBezTo>
                  <a:cubicBezTo>
                    <a:pt x="1046223" y="26112"/>
                    <a:pt x="1051950" y="39937"/>
                    <a:pt x="1051950" y="54352"/>
                  </a:cubicBezTo>
                  <a:lnTo>
                    <a:pt x="1051950" y="560690"/>
                  </a:lnTo>
                  <a:cubicBezTo>
                    <a:pt x="1051950" y="575105"/>
                    <a:pt x="1046223" y="588929"/>
                    <a:pt x="1036030" y="599122"/>
                  </a:cubicBezTo>
                  <a:cubicBezTo>
                    <a:pt x="1025837" y="609315"/>
                    <a:pt x="1012013" y="615042"/>
                    <a:pt x="997598" y="615042"/>
                  </a:cubicBezTo>
                  <a:lnTo>
                    <a:pt x="54352" y="615042"/>
                  </a:lnTo>
                  <a:cubicBezTo>
                    <a:pt x="39937" y="615042"/>
                    <a:pt x="26112" y="609315"/>
                    <a:pt x="15919" y="599122"/>
                  </a:cubicBezTo>
                  <a:cubicBezTo>
                    <a:pt x="5726" y="588929"/>
                    <a:pt x="0" y="575105"/>
                    <a:pt x="0" y="560690"/>
                  </a:cubicBezTo>
                  <a:lnTo>
                    <a:pt x="0" y="54352"/>
                  </a:lnTo>
                  <a:cubicBezTo>
                    <a:pt x="0" y="39937"/>
                    <a:pt x="5726" y="26112"/>
                    <a:pt x="15919" y="15919"/>
                  </a:cubicBezTo>
                  <a:cubicBezTo>
                    <a:pt x="26112" y="5726"/>
                    <a:pt x="39937" y="0"/>
                    <a:pt x="54352" y="0"/>
                  </a:cubicBezTo>
                  <a:close/>
                </a:path>
              </a:pathLst>
            </a:custGeom>
            <a:solidFill>
              <a:srgbClr val="FFFADE"/>
            </a:solidFill>
            <a:ln w="19050" cap="rnd">
              <a:solidFill>
                <a:srgbClr val="1F0549"/>
              </a:solidFill>
              <a:prstDash val="solid"/>
              <a:round/>
            </a:ln>
          </p:spPr>
        </p:sp>
        <p:sp>
          <p:nvSpPr>
            <p:cNvPr name="TextBox 12" id="12"/>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13" id="13"/>
          <p:cNvGrpSpPr/>
          <p:nvPr/>
        </p:nvGrpSpPr>
        <p:grpSpPr>
          <a:xfrm rot="0">
            <a:off x="2690716" y="10531893"/>
            <a:ext cx="3703445" cy="2165287"/>
            <a:chOff x="0" y="0"/>
            <a:chExt cx="1051950" cy="615042"/>
          </a:xfrm>
        </p:grpSpPr>
        <p:sp>
          <p:nvSpPr>
            <p:cNvPr name="Freeform 14" id="14"/>
            <p:cNvSpPr/>
            <p:nvPr/>
          </p:nvSpPr>
          <p:spPr>
            <a:xfrm flipH="false" flipV="false" rot="0">
              <a:off x="0" y="0"/>
              <a:ext cx="1051950" cy="615042"/>
            </a:xfrm>
            <a:custGeom>
              <a:avLst/>
              <a:gdLst/>
              <a:ahLst/>
              <a:cxnLst/>
              <a:rect r="r" b="b" t="t" l="l"/>
              <a:pathLst>
                <a:path h="615042" w="1051950">
                  <a:moveTo>
                    <a:pt x="54352" y="0"/>
                  </a:moveTo>
                  <a:lnTo>
                    <a:pt x="997598" y="0"/>
                  </a:lnTo>
                  <a:cubicBezTo>
                    <a:pt x="1012013" y="0"/>
                    <a:pt x="1025837" y="5726"/>
                    <a:pt x="1036030" y="15919"/>
                  </a:cubicBezTo>
                  <a:cubicBezTo>
                    <a:pt x="1046223" y="26112"/>
                    <a:pt x="1051950" y="39937"/>
                    <a:pt x="1051950" y="54352"/>
                  </a:cubicBezTo>
                  <a:lnTo>
                    <a:pt x="1051950" y="560690"/>
                  </a:lnTo>
                  <a:cubicBezTo>
                    <a:pt x="1051950" y="575105"/>
                    <a:pt x="1046223" y="588929"/>
                    <a:pt x="1036030" y="599122"/>
                  </a:cubicBezTo>
                  <a:cubicBezTo>
                    <a:pt x="1025837" y="609315"/>
                    <a:pt x="1012013" y="615042"/>
                    <a:pt x="997598" y="615042"/>
                  </a:cubicBezTo>
                  <a:lnTo>
                    <a:pt x="54352" y="615042"/>
                  </a:lnTo>
                  <a:cubicBezTo>
                    <a:pt x="39937" y="615042"/>
                    <a:pt x="26112" y="609315"/>
                    <a:pt x="15919" y="599122"/>
                  </a:cubicBezTo>
                  <a:cubicBezTo>
                    <a:pt x="5726" y="588929"/>
                    <a:pt x="0" y="575105"/>
                    <a:pt x="0" y="560690"/>
                  </a:cubicBezTo>
                  <a:lnTo>
                    <a:pt x="0" y="54352"/>
                  </a:lnTo>
                  <a:cubicBezTo>
                    <a:pt x="0" y="39937"/>
                    <a:pt x="5726" y="26112"/>
                    <a:pt x="15919" y="15919"/>
                  </a:cubicBezTo>
                  <a:cubicBezTo>
                    <a:pt x="26112" y="5726"/>
                    <a:pt x="39937" y="0"/>
                    <a:pt x="54352" y="0"/>
                  </a:cubicBezTo>
                  <a:close/>
                </a:path>
              </a:pathLst>
            </a:custGeom>
            <a:solidFill>
              <a:srgbClr val="FFFADE"/>
            </a:solidFill>
            <a:ln w="19050" cap="rnd">
              <a:solidFill>
                <a:srgbClr val="1F0549"/>
              </a:solidFill>
              <a:prstDash val="solid"/>
              <a:round/>
            </a:ln>
          </p:spPr>
        </p:sp>
        <p:sp>
          <p:nvSpPr>
            <p:cNvPr name="TextBox 15" id="15"/>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sp>
        <p:nvSpPr>
          <p:cNvPr name="Freeform 16" id="16"/>
          <p:cNvSpPr/>
          <p:nvPr/>
        </p:nvSpPr>
        <p:spPr>
          <a:xfrm flipH="false" flipV="false" rot="0">
            <a:off x="8340131" y="8359942"/>
            <a:ext cx="1562205" cy="1639719"/>
          </a:xfrm>
          <a:custGeom>
            <a:avLst/>
            <a:gdLst/>
            <a:ahLst/>
            <a:cxnLst/>
            <a:rect r="r" b="b" t="t" l="l"/>
            <a:pathLst>
              <a:path h="1639719" w="1562205">
                <a:moveTo>
                  <a:pt x="0" y="0"/>
                </a:moveTo>
                <a:lnTo>
                  <a:pt x="1562206" y="0"/>
                </a:lnTo>
                <a:lnTo>
                  <a:pt x="1562206" y="1639720"/>
                </a:lnTo>
                <a:lnTo>
                  <a:pt x="0" y="16397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8949995" y="1196184"/>
            <a:ext cx="1495252" cy="1531450"/>
          </a:xfrm>
          <a:custGeom>
            <a:avLst/>
            <a:gdLst/>
            <a:ahLst/>
            <a:cxnLst/>
            <a:rect r="r" b="b" t="t" l="l"/>
            <a:pathLst>
              <a:path h="1531450" w="1495252">
                <a:moveTo>
                  <a:pt x="0" y="0"/>
                </a:moveTo>
                <a:lnTo>
                  <a:pt x="1495252" y="0"/>
                </a:lnTo>
                <a:lnTo>
                  <a:pt x="1495252" y="1531450"/>
                </a:lnTo>
                <a:lnTo>
                  <a:pt x="0" y="15314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57976" y="1246141"/>
            <a:ext cx="1371544" cy="1281770"/>
          </a:xfrm>
          <a:custGeom>
            <a:avLst/>
            <a:gdLst/>
            <a:ahLst/>
            <a:cxnLst/>
            <a:rect r="r" b="b" t="t" l="l"/>
            <a:pathLst>
              <a:path h="1281770" w="1371544">
                <a:moveTo>
                  <a:pt x="0" y="0"/>
                </a:moveTo>
                <a:lnTo>
                  <a:pt x="1371544" y="0"/>
                </a:lnTo>
                <a:lnTo>
                  <a:pt x="1371544" y="1281770"/>
                </a:lnTo>
                <a:lnTo>
                  <a:pt x="0" y="12817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4134263" y="3368098"/>
            <a:ext cx="3673989" cy="2148065"/>
            <a:chOff x="0" y="0"/>
            <a:chExt cx="1051950" cy="615042"/>
          </a:xfrm>
        </p:grpSpPr>
        <p:sp>
          <p:nvSpPr>
            <p:cNvPr name="Freeform 20" id="20"/>
            <p:cNvSpPr/>
            <p:nvPr/>
          </p:nvSpPr>
          <p:spPr>
            <a:xfrm flipH="false" flipV="false" rot="0">
              <a:off x="0" y="0"/>
              <a:ext cx="1051950" cy="615042"/>
            </a:xfrm>
            <a:custGeom>
              <a:avLst/>
              <a:gdLst/>
              <a:ahLst/>
              <a:cxnLst/>
              <a:rect r="r" b="b" t="t" l="l"/>
              <a:pathLst>
                <a:path h="615042" w="1051950">
                  <a:moveTo>
                    <a:pt x="54788" y="0"/>
                  </a:moveTo>
                  <a:lnTo>
                    <a:pt x="997162" y="0"/>
                  </a:lnTo>
                  <a:cubicBezTo>
                    <a:pt x="1011693" y="0"/>
                    <a:pt x="1025628" y="5772"/>
                    <a:pt x="1035903" y="16047"/>
                  </a:cubicBezTo>
                  <a:cubicBezTo>
                    <a:pt x="1046178" y="26322"/>
                    <a:pt x="1051950" y="40257"/>
                    <a:pt x="1051950" y="54788"/>
                  </a:cubicBezTo>
                  <a:lnTo>
                    <a:pt x="1051950" y="560254"/>
                  </a:lnTo>
                  <a:cubicBezTo>
                    <a:pt x="1051950" y="574784"/>
                    <a:pt x="1046178" y="588720"/>
                    <a:pt x="1035903" y="598995"/>
                  </a:cubicBezTo>
                  <a:cubicBezTo>
                    <a:pt x="1025628" y="609269"/>
                    <a:pt x="1011693" y="615042"/>
                    <a:pt x="997162" y="615042"/>
                  </a:cubicBezTo>
                  <a:lnTo>
                    <a:pt x="54788" y="615042"/>
                  </a:lnTo>
                  <a:cubicBezTo>
                    <a:pt x="40257" y="615042"/>
                    <a:pt x="26322" y="609269"/>
                    <a:pt x="16047" y="598995"/>
                  </a:cubicBezTo>
                  <a:cubicBezTo>
                    <a:pt x="5772" y="588720"/>
                    <a:pt x="0" y="574784"/>
                    <a:pt x="0" y="560254"/>
                  </a:cubicBezTo>
                  <a:lnTo>
                    <a:pt x="0" y="54788"/>
                  </a:lnTo>
                  <a:cubicBezTo>
                    <a:pt x="0" y="40257"/>
                    <a:pt x="5772" y="26322"/>
                    <a:pt x="16047" y="16047"/>
                  </a:cubicBezTo>
                  <a:cubicBezTo>
                    <a:pt x="26322" y="5772"/>
                    <a:pt x="40257" y="0"/>
                    <a:pt x="54788" y="0"/>
                  </a:cubicBezTo>
                  <a:close/>
                </a:path>
              </a:pathLst>
            </a:custGeom>
            <a:solidFill>
              <a:srgbClr val="FFFADE"/>
            </a:solidFill>
            <a:ln w="19050" cap="rnd">
              <a:solidFill>
                <a:srgbClr val="1F0549"/>
              </a:solidFill>
              <a:prstDash val="solid"/>
              <a:round/>
            </a:ln>
          </p:spPr>
        </p:sp>
        <p:sp>
          <p:nvSpPr>
            <p:cNvPr name="TextBox 21" id="21"/>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22" id="22"/>
          <p:cNvGrpSpPr/>
          <p:nvPr/>
        </p:nvGrpSpPr>
        <p:grpSpPr>
          <a:xfrm rot="0">
            <a:off x="6779604" y="5834794"/>
            <a:ext cx="3673989" cy="2148065"/>
            <a:chOff x="0" y="0"/>
            <a:chExt cx="1051950" cy="615042"/>
          </a:xfrm>
        </p:grpSpPr>
        <p:sp>
          <p:nvSpPr>
            <p:cNvPr name="Freeform 23" id="23"/>
            <p:cNvSpPr/>
            <p:nvPr/>
          </p:nvSpPr>
          <p:spPr>
            <a:xfrm flipH="false" flipV="false" rot="0">
              <a:off x="0" y="0"/>
              <a:ext cx="1051950" cy="615042"/>
            </a:xfrm>
            <a:custGeom>
              <a:avLst/>
              <a:gdLst/>
              <a:ahLst/>
              <a:cxnLst/>
              <a:rect r="r" b="b" t="t" l="l"/>
              <a:pathLst>
                <a:path h="615042" w="1051950">
                  <a:moveTo>
                    <a:pt x="54788" y="0"/>
                  </a:moveTo>
                  <a:lnTo>
                    <a:pt x="997162" y="0"/>
                  </a:lnTo>
                  <a:cubicBezTo>
                    <a:pt x="1011693" y="0"/>
                    <a:pt x="1025628" y="5772"/>
                    <a:pt x="1035903" y="16047"/>
                  </a:cubicBezTo>
                  <a:cubicBezTo>
                    <a:pt x="1046178" y="26322"/>
                    <a:pt x="1051950" y="40257"/>
                    <a:pt x="1051950" y="54788"/>
                  </a:cubicBezTo>
                  <a:lnTo>
                    <a:pt x="1051950" y="560254"/>
                  </a:lnTo>
                  <a:cubicBezTo>
                    <a:pt x="1051950" y="574784"/>
                    <a:pt x="1046178" y="588720"/>
                    <a:pt x="1035903" y="598995"/>
                  </a:cubicBezTo>
                  <a:cubicBezTo>
                    <a:pt x="1025628" y="609269"/>
                    <a:pt x="1011693" y="615042"/>
                    <a:pt x="997162" y="615042"/>
                  </a:cubicBezTo>
                  <a:lnTo>
                    <a:pt x="54788" y="615042"/>
                  </a:lnTo>
                  <a:cubicBezTo>
                    <a:pt x="40257" y="615042"/>
                    <a:pt x="26322" y="609269"/>
                    <a:pt x="16047" y="598995"/>
                  </a:cubicBezTo>
                  <a:cubicBezTo>
                    <a:pt x="5772" y="588720"/>
                    <a:pt x="0" y="574784"/>
                    <a:pt x="0" y="560254"/>
                  </a:cubicBezTo>
                  <a:lnTo>
                    <a:pt x="0" y="54788"/>
                  </a:lnTo>
                  <a:cubicBezTo>
                    <a:pt x="0" y="40257"/>
                    <a:pt x="5772" y="26322"/>
                    <a:pt x="16047" y="16047"/>
                  </a:cubicBezTo>
                  <a:cubicBezTo>
                    <a:pt x="26322" y="5772"/>
                    <a:pt x="40257" y="0"/>
                    <a:pt x="54788" y="0"/>
                  </a:cubicBezTo>
                  <a:close/>
                </a:path>
              </a:pathLst>
            </a:custGeom>
            <a:solidFill>
              <a:srgbClr val="FFFADE"/>
            </a:solidFill>
            <a:ln w="19050" cap="rnd">
              <a:solidFill>
                <a:srgbClr val="1F0549"/>
              </a:solidFill>
              <a:prstDash val="solid"/>
              <a:round/>
            </a:ln>
          </p:spPr>
        </p:sp>
        <p:sp>
          <p:nvSpPr>
            <p:cNvPr name="TextBox 24" id="24"/>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25" id="25"/>
          <p:cNvGrpSpPr/>
          <p:nvPr/>
        </p:nvGrpSpPr>
        <p:grpSpPr>
          <a:xfrm rot="0">
            <a:off x="73965" y="3348129"/>
            <a:ext cx="3703445" cy="2165287"/>
            <a:chOff x="0" y="0"/>
            <a:chExt cx="1051950" cy="615042"/>
          </a:xfrm>
        </p:grpSpPr>
        <p:sp>
          <p:nvSpPr>
            <p:cNvPr name="Freeform 26" id="26"/>
            <p:cNvSpPr/>
            <p:nvPr/>
          </p:nvSpPr>
          <p:spPr>
            <a:xfrm flipH="false" flipV="false" rot="0">
              <a:off x="0" y="0"/>
              <a:ext cx="1051950" cy="615042"/>
            </a:xfrm>
            <a:custGeom>
              <a:avLst/>
              <a:gdLst/>
              <a:ahLst/>
              <a:cxnLst/>
              <a:rect r="r" b="b" t="t" l="l"/>
              <a:pathLst>
                <a:path h="615042" w="1051950">
                  <a:moveTo>
                    <a:pt x="54352" y="0"/>
                  </a:moveTo>
                  <a:lnTo>
                    <a:pt x="997598" y="0"/>
                  </a:lnTo>
                  <a:cubicBezTo>
                    <a:pt x="1012013" y="0"/>
                    <a:pt x="1025837" y="5726"/>
                    <a:pt x="1036030" y="15919"/>
                  </a:cubicBezTo>
                  <a:cubicBezTo>
                    <a:pt x="1046223" y="26112"/>
                    <a:pt x="1051950" y="39937"/>
                    <a:pt x="1051950" y="54352"/>
                  </a:cubicBezTo>
                  <a:lnTo>
                    <a:pt x="1051950" y="560690"/>
                  </a:lnTo>
                  <a:cubicBezTo>
                    <a:pt x="1051950" y="575105"/>
                    <a:pt x="1046223" y="588929"/>
                    <a:pt x="1036030" y="599122"/>
                  </a:cubicBezTo>
                  <a:cubicBezTo>
                    <a:pt x="1025837" y="609315"/>
                    <a:pt x="1012013" y="615042"/>
                    <a:pt x="997598" y="615042"/>
                  </a:cubicBezTo>
                  <a:lnTo>
                    <a:pt x="54352" y="615042"/>
                  </a:lnTo>
                  <a:cubicBezTo>
                    <a:pt x="39937" y="615042"/>
                    <a:pt x="26112" y="609315"/>
                    <a:pt x="15919" y="599122"/>
                  </a:cubicBezTo>
                  <a:cubicBezTo>
                    <a:pt x="5726" y="588929"/>
                    <a:pt x="0" y="575105"/>
                    <a:pt x="0" y="560690"/>
                  </a:cubicBezTo>
                  <a:lnTo>
                    <a:pt x="0" y="54352"/>
                  </a:lnTo>
                  <a:cubicBezTo>
                    <a:pt x="0" y="39937"/>
                    <a:pt x="5726" y="26112"/>
                    <a:pt x="15919" y="15919"/>
                  </a:cubicBezTo>
                  <a:cubicBezTo>
                    <a:pt x="26112" y="5726"/>
                    <a:pt x="39937" y="0"/>
                    <a:pt x="54352" y="0"/>
                  </a:cubicBezTo>
                  <a:close/>
                </a:path>
              </a:pathLst>
            </a:custGeom>
            <a:solidFill>
              <a:srgbClr val="FFFADE"/>
            </a:solidFill>
            <a:ln w="19050" cap="rnd">
              <a:solidFill>
                <a:srgbClr val="1F0549"/>
              </a:solidFill>
              <a:prstDash val="solid"/>
              <a:round/>
            </a:ln>
          </p:spPr>
        </p:sp>
        <p:sp>
          <p:nvSpPr>
            <p:cNvPr name="TextBox 27" id="27"/>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grpSp>
        <p:nvGrpSpPr>
          <p:cNvPr name="Group 28" id="28"/>
          <p:cNvGrpSpPr/>
          <p:nvPr/>
        </p:nvGrpSpPr>
        <p:grpSpPr>
          <a:xfrm rot="0">
            <a:off x="2719307" y="5817572"/>
            <a:ext cx="3703445" cy="2165287"/>
            <a:chOff x="0" y="0"/>
            <a:chExt cx="1051950" cy="615042"/>
          </a:xfrm>
        </p:grpSpPr>
        <p:sp>
          <p:nvSpPr>
            <p:cNvPr name="Freeform 29" id="29"/>
            <p:cNvSpPr/>
            <p:nvPr/>
          </p:nvSpPr>
          <p:spPr>
            <a:xfrm flipH="false" flipV="false" rot="0">
              <a:off x="0" y="0"/>
              <a:ext cx="1051950" cy="615042"/>
            </a:xfrm>
            <a:custGeom>
              <a:avLst/>
              <a:gdLst/>
              <a:ahLst/>
              <a:cxnLst/>
              <a:rect r="r" b="b" t="t" l="l"/>
              <a:pathLst>
                <a:path h="615042" w="1051950">
                  <a:moveTo>
                    <a:pt x="54352" y="0"/>
                  </a:moveTo>
                  <a:lnTo>
                    <a:pt x="997598" y="0"/>
                  </a:lnTo>
                  <a:cubicBezTo>
                    <a:pt x="1012013" y="0"/>
                    <a:pt x="1025837" y="5726"/>
                    <a:pt x="1036030" y="15919"/>
                  </a:cubicBezTo>
                  <a:cubicBezTo>
                    <a:pt x="1046223" y="26112"/>
                    <a:pt x="1051950" y="39937"/>
                    <a:pt x="1051950" y="54352"/>
                  </a:cubicBezTo>
                  <a:lnTo>
                    <a:pt x="1051950" y="560690"/>
                  </a:lnTo>
                  <a:cubicBezTo>
                    <a:pt x="1051950" y="575105"/>
                    <a:pt x="1046223" y="588929"/>
                    <a:pt x="1036030" y="599122"/>
                  </a:cubicBezTo>
                  <a:cubicBezTo>
                    <a:pt x="1025837" y="609315"/>
                    <a:pt x="1012013" y="615042"/>
                    <a:pt x="997598" y="615042"/>
                  </a:cubicBezTo>
                  <a:lnTo>
                    <a:pt x="54352" y="615042"/>
                  </a:lnTo>
                  <a:cubicBezTo>
                    <a:pt x="39937" y="615042"/>
                    <a:pt x="26112" y="609315"/>
                    <a:pt x="15919" y="599122"/>
                  </a:cubicBezTo>
                  <a:cubicBezTo>
                    <a:pt x="5726" y="588929"/>
                    <a:pt x="0" y="575105"/>
                    <a:pt x="0" y="560690"/>
                  </a:cubicBezTo>
                  <a:lnTo>
                    <a:pt x="0" y="54352"/>
                  </a:lnTo>
                  <a:cubicBezTo>
                    <a:pt x="0" y="39937"/>
                    <a:pt x="5726" y="26112"/>
                    <a:pt x="15919" y="15919"/>
                  </a:cubicBezTo>
                  <a:cubicBezTo>
                    <a:pt x="26112" y="5726"/>
                    <a:pt x="39937" y="0"/>
                    <a:pt x="54352" y="0"/>
                  </a:cubicBezTo>
                  <a:close/>
                </a:path>
              </a:pathLst>
            </a:custGeom>
            <a:solidFill>
              <a:srgbClr val="FFFADE"/>
            </a:solidFill>
            <a:ln w="19050" cap="rnd">
              <a:solidFill>
                <a:srgbClr val="1F0549"/>
              </a:solidFill>
              <a:prstDash val="solid"/>
              <a:round/>
            </a:ln>
          </p:spPr>
        </p:sp>
        <p:sp>
          <p:nvSpPr>
            <p:cNvPr name="TextBox 30" id="30"/>
            <p:cNvSpPr txBox="true"/>
            <p:nvPr/>
          </p:nvSpPr>
          <p:spPr>
            <a:xfrm>
              <a:off x="0" y="-47625"/>
              <a:ext cx="1051950" cy="662667"/>
            </a:xfrm>
            <a:prstGeom prst="rect">
              <a:avLst/>
            </a:prstGeom>
          </p:spPr>
          <p:txBody>
            <a:bodyPr anchor="ctr" rtlCol="false" tIns="50800" lIns="50800" bIns="50800" rIns="50800"/>
            <a:lstStyle/>
            <a:p>
              <a:pPr algn="ctr">
                <a:lnSpc>
                  <a:spcPts val="2800"/>
                </a:lnSpc>
                <a:spcBef>
                  <a:spcPct val="0"/>
                </a:spcBef>
              </a:pPr>
            </a:p>
          </p:txBody>
        </p:sp>
      </p:grpSp>
      <p:sp>
        <p:nvSpPr>
          <p:cNvPr name="Freeform 31" id="31"/>
          <p:cNvSpPr/>
          <p:nvPr/>
        </p:nvSpPr>
        <p:spPr>
          <a:xfrm flipH="false" flipV="false" rot="0">
            <a:off x="190558" y="162147"/>
            <a:ext cx="1906926" cy="732858"/>
          </a:xfrm>
          <a:custGeom>
            <a:avLst/>
            <a:gdLst/>
            <a:ahLst/>
            <a:cxnLst/>
            <a:rect r="r" b="b" t="t" l="l"/>
            <a:pathLst>
              <a:path h="732858" w="1906926">
                <a:moveTo>
                  <a:pt x="0" y="0"/>
                </a:moveTo>
                <a:lnTo>
                  <a:pt x="1906926" y="0"/>
                </a:lnTo>
                <a:lnTo>
                  <a:pt x="1906926" y="732858"/>
                </a:lnTo>
                <a:lnTo>
                  <a:pt x="0" y="732858"/>
                </a:lnTo>
                <a:lnTo>
                  <a:pt x="0" y="0"/>
                </a:lnTo>
                <a:close/>
              </a:path>
            </a:pathLst>
          </a:custGeom>
          <a:blipFill>
            <a:blip r:embed="rId12"/>
            <a:stretch>
              <a:fillRect l="0" t="0" r="0" b="0"/>
            </a:stretch>
          </a:blipFill>
        </p:spPr>
      </p:sp>
      <p:sp>
        <p:nvSpPr>
          <p:cNvPr name="Freeform 32" id="32"/>
          <p:cNvSpPr/>
          <p:nvPr/>
        </p:nvSpPr>
        <p:spPr>
          <a:xfrm flipH="false" flipV="false" rot="0">
            <a:off x="9762383" y="47069"/>
            <a:ext cx="854103" cy="847936"/>
          </a:xfrm>
          <a:custGeom>
            <a:avLst/>
            <a:gdLst/>
            <a:ahLst/>
            <a:cxnLst/>
            <a:rect r="r" b="b" t="t" l="l"/>
            <a:pathLst>
              <a:path h="847936" w="854103">
                <a:moveTo>
                  <a:pt x="0" y="0"/>
                </a:moveTo>
                <a:lnTo>
                  <a:pt x="854103" y="0"/>
                </a:lnTo>
                <a:lnTo>
                  <a:pt x="854103" y="847936"/>
                </a:lnTo>
                <a:lnTo>
                  <a:pt x="0" y="847936"/>
                </a:lnTo>
                <a:lnTo>
                  <a:pt x="0" y="0"/>
                </a:lnTo>
                <a:close/>
              </a:path>
            </a:pathLst>
          </a:custGeom>
          <a:blipFill>
            <a:blip r:embed="rId13"/>
            <a:stretch>
              <a:fillRect l="0" t="0" r="0" b="0"/>
            </a:stretch>
          </a:blipFill>
        </p:spPr>
      </p:sp>
      <p:sp>
        <p:nvSpPr>
          <p:cNvPr name="Freeform 33" id="33"/>
          <p:cNvSpPr/>
          <p:nvPr/>
        </p:nvSpPr>
        <p:spPr>
          <a:xfrm flipH="false" flipV="false" rot="0">
            <a:off x="8628613" y="253458"/>
            <a:ext cx="1329072" cy="532282"/>
          </a:xfrm>
          <a:custGeom>
            <a:avLst/>
            <a:gdLst/>
            <a:ahLst/>
            <a:cxnLst/>
            <a:rect r="r" b="b" t="t" l="l"/>
            <a:pathLst>
              <a:path h="532282" w="1329072">
                <a:moveTo>
                  <a:pt x="0" y="0"/>
                </a:moveTo>
                <a:lnTo>
                  <a:pt x="1329072" y="0"/>
                </a:lnTo>
                <a:lnTo>
                  <a:pt x="1329072" y="532282"/>
                </a:lnTo>
                <a:lnTo>
                  <a:pt x="0" y="532282"/>
                </a:lnTo>
                <a:lnTo>
                  <a:pt x="0" y="0"/>
                </a:lnTo>
                <a:close/>
              </a:path>
            </a:pathLst>
          </a:custGeom>
          <a:blipFill>
            <a:blip r:embed="rId14"/>
            <a:stretch>
              <a:fillRect l="0" t="0" r="0" b="0"/>
            </a:stretch>
          </a:blipFill>
        </p:spPr>
      </p:sp>
      <p:grpSp>
        <p:nvGrpSpPr>
          <p:cNvPr name="Group 34" id="34"/>
          <p:cNvGrpSpPr/>
          <p:nvPr/>
        </p:nvGrpSpPr>
        <p:grpSpPr>
          <a:xfrm rot="0">
            <a:off x="10068" y="12759370"/>
            <a:ext cx="3207600" cy="838120"/>
            <a:chOff x="0" y="0"/>
            <a:chExt cx="812800" cy="212378"/>
          </a:xfrm>
        </p:grpSpPr>
        <p:sp>
          <p:nvSpPr>
            <p:cNvPr name="Freeform 35" id="35"/>
            <p:cNvSpPr/>
            <p:nvPr/>
          </p:nvSpPr>
          <p:spPr>
            <a:xfrm flipH="false" flipV="false" rot="0">
              <a:off x="0" y="0"/>
              <a:ext cx="812800" cy="212378"/>
            </a:xfrm>
            <a:custGeom>
              <a:avLst/>
              <a:gdLst/>
              <a:ahLst/>
              <a:cxnLst/>
              <a:rect r="r" b="b" t="t" l="l"/>
              <a:pathLst>
                <a:path h="212378" w="812800">
                  <a:moveTo>
                    <a:pt x="0" y="0"/>
                  </a:moveTo>
                  <a:lnTo>
                    <a:pt x="812800" y="0"/>
                  </a:lnTo>
                  <a:lnTo>
                    <a:pt x="812800" y="212378"/>
                  </a:lnTo>
                  <a:lnTo>
                    <a:pt x="0" y="212378"/>
                  </a:lnTo>
                  <a:close/>
                </a:path>
              </a:pathLst>
            </a:custGeom>
            <a:solidFill>
              <a:srgbClr val="B2ACFF"/>
            </a:solidFill>
          </p:spPr>
        </p:sp>
        <p:sp>
          <p:nvSpPr>
            <p:cNvPr name="TextBox 36" id="36"/>
            <p:cNvSpPr txBox="true"/>
            <p:nvPr/>
          </p:nvSpPr>
          <p:spPr>
            <a:xfrm>
              <a:off x="0" y="-47625"/>
              <a:ext cx="812800" cy="260003"/>
            </a:xfrm>
            <a:prstGeom prst="rect">
              <a:avLst/>
            </a:prstGeom>
          </p:spPr>
          <p:txBody>
            <a:bodyPr anchor="ctr" rtlCol="false" tIns="50800" lIns="50800" bIns="50800" rIns="50800"/>
            <a:lstStyle/>
            <a:p>
              <a:pPr algn="ctr">
                <a:lnSpc>
                  <a:spcPts val="2800"/>
                </a:lnSpc>
              </a:pPr>
            </a:p>
          </p:txBody>
        </p:sp>
      </p:grpSp>
      <p:sp>
        <p:nvSpPr>
          <p:cNvPr name="Freeform 37" id="37"/>
          <p:cNvSpPr/>
          <p:nvPr/>
        </p:nvSpPr>
        <p:spPr>
          <a:xfrm flipH="false" flipV="false" rot="0">
            <a:off x="127529" y="13388020"/>
            <a:ext cx="1885641" cy="1513169"/>
          </a:xfrm>
          <a:custGeom>
            <a:avLst/>
            <a:gdLst/>
            <a:ahLst/>
            <a:cxnLst/>
            <a:rect r="r" b="b" t="t" l="l"/>
            <a:pathLst>
              <a:path h="1513169" w="1885641">
                <a:moveTo>
                  <a:pt x="0" y="0"/>
                </a:moveTo>
                <a:lnTo>
                  <a:pt x="1885641" y="0"/>
                </a:lnTo>
                <a:lnTo>
                  <a:pt x="1885641" y="1513169"/>
                </a:lnTo>
                <a:lnTo>
                  <a:pt x="0" y="1513169"/>
                </a:lnTo>
                <a:lnTo>
                  <a:pt x="0" y="0"/>
                </a:lnTo>
                <a:close/>
              </a:path>
            </a:pathLst>
          </a:custGeom>
          <a:blipFill>
            <a:blip r:embed="rId15"/>
            <a:stretch>
              <a:fillRect l="0" t="0" r="0" b="0"/>
            </a:stretch>
          </a:blipFill>
        </p:spPr>
      </p:sp>
      <p:sp>
        <p:nvSpPr>
          <p:cNvPr name="Freeform 38" id="38"/>
          <p:cNvSpPr/>
          <p:nvPr/>
        </p:nvSpPr>
        <p:spPr>
          <a:xfrm flipH="false" flipV="false" rot="0">
            <a:off x="2071402" y="13388020"/>
            <a:ext cx="1877998" cy="1507036"/>
          </a:xfrm>
          <a:custGeom>
            <a:avLst/>
            <a:gdLst/>
            <a:ahLst/>
            <a:cxnLst/>
            <a:rect r="r" b="b" t="t" l="l"/>
            <a:pathLst>
              <a:path h="1507036" w="1877998">
                <a:moveTo>
                  <a:pt x="0" y="0"/>
                </a:moveTo>
                <a:lnTo>
                  <a:pt x="1877998" y="0"/>
                </a:lnTo>
                <a:lnTo>
                  <a:pt x="1877998" y="1507036"/>
                </a:lnTo>
                <a:lnTo>
                  <a:pt x="0" y="1507036"/>
                </a:lnTo>
                <a:lnTo>
                  <a:pt x="0" y="0"/>
                </a:lnTo>
                <a:close/>
              </a:path>
            </a:pathLst>
          </a:custGeom>
          <a:blipFill>
            <a:blip r:embed="rId16"/>
            <a:stretch>
              <a:fillRect l="0" t="0" r="0" b="0"/>
            </a:stretch>
          </a:blipFill>
        </p:spPr>
      </p:sp>
      <p:sp>
        <p:nvSpPr>
          <p:cNvPr name="Freeform 39" id="39"/>
          <p:cNvSpPr/>
          <p:nvPr/>
        </p:nvSpPr>
        <p:spPr>
          <a:xfrm flipH="false" flipV="false" rot="0">
            <a:off x="4006550" y="13388020"/>
            <a:ext cx="1622126" cy="1507036"/>
          </a:xfrm>
          <a:custGeom>
            <a:avLst/>
            <a:gdLst/>
            <a:ahLst/>
            <a:cxnLst/>
            <a:rect r="r" b="b" t="t" l="l"/>
            <a:pathLst>
              <a:path h="1507036" w="1622126">
                <a:moveTo>
                  <a:pt x="0" y="0"/>
                </a:moveTo>
                <a:lnTo>
                  <a:pt x="1622127" y="0"/>
                </a:lnTo>
                <a:lnTo>
                  <a:pt x="1622127" y="1507036"/>
                </a:lnTo>
                <a:lnTo>
                  <a:pt x="0" y="1507036"/>
                </a:lnTo>
                <a:lnTo>
                  <a:pt x="0" y="0"/>
                </a:lnTo>
                <a:close/>
              </a:path>
            </a:pathLst>
          </a:custGeom>
          <a:blipFill>
            <a:blip r:embed="rId17"/>
            <a:stretch>
              <a:fillRect l="0" t="0" r="-94395" b="-99879"/>
            </a:stretch>
          </a:blipFill>
        </p:spPr>
      </p:sp>
      <p:sp>
        <p:nvSpPr>
          <p:cNvPr name="TextBox 40" id="40"/>
          <p:cNvSpPr txBox="true"/>
          <p:nvPr/>
        </p:nvSpPr>
        <p:spPr>
          <a:xfrm rot="0">
            <a:off x="2759612" y="6504572"/>
            <a:ext cx="3622834" cy="1562100"/>
          </a:xfrm>
          <a:prstGeom prst="rect">
            <a:avLst/>
          </a:prstGeom>
        </p:spPr>
        <p:txBody>
          <a:bodyPr anchor="t" rtlCol="false" tIns="0" lIns="0" bIns="0" rIns="0">
            <a:spAutoFit/>
          </a:bodyPr>
          <a:lstStyle/>
          <a:p>
            <a:pPr algn="ctr">
              <a:lnSpc>
                <a:spcPts val="1917"/>
              </a:lnSpc>
            </a:pPr>
            <a:r>
              <a:rPr lang="en-US" sz="1369" b="true">
                <a:solidFill>
                  <a:srgbClr val="1F0549"/>
                </a:solidFill>
                <a:latin typeface="Canva Sans Bold"/>
                <a:ea typeface="Canva Sans Bold"/>
                <a:cs typeface="Canva Sans Bold"/>
                <a:sym typeface="Canva Sans Bold"/>
              </a:rPr>
              <a:t>Multiple Linear Regression</a:t>
            </a:r>
          </a:p>
          <a:p>
            <a:pPr algn="ctr">
              <a:lnSpc>
                <a:spcPts val="1917"/>
              </a:lnSpc>
            </a:pPr>
            <a:r>
              <a:rPr lang="en-US" sz="1369" b="true">
                <a:solidFill>
                  <a:srgbClr val="1F0549"/>
                </a:solidFill>
                <a:latin typeface="Canva Sans Bold"/>
                <a:ea typeface="Canva Sans Bold"/>
                <a:cs typeface="Canva Sans Bold"/>
                <a:sym typeface="Canva Sans Bold"/>
              </a:rPr>
              <a:t>Lasso Regression</a:t>
            </a:r>
          </a:p>
          <a:p>
            <a:pPr algn="ctr">
              <a:lnSpc>
                <a:spcPts val="1917"/>
              </a:lnSpc>
            </a:pPr>
            <a:r>
              <a:rPr lang="en-US" sz="1369" b="true">
                <a:solidFill>
                  <a:srgbClr val="1F0549"/>
                </a:solidFill>
                <a:latin typeface="Canva Sans Bold"/>
                <a:ea typeface="Canva Sans Bold"/>
                <a:cs typeface="Canva Sans Bold"/>
                <a:sym typeface="Canva Sans Bold"/>
              </a:rPr>
              <a:t>Polynomial Regression</a:t>
            </a:r>
          </a:p>
          <a:p>
            <a:pPr algn="ctr">
              <a:lnSpc>
                <a:spcPts val="1917"/>
              </a:lnSpc>
            </a:pPr>
            <a:r>
              <a:rPr lang="en-US" sz="1369" b="true">
                <a:solidFill>
                  <a:srgbClr val="1F0549"/>
                </a:solidFill>
                <a:latin typeface="Canva Sans Bold"/>
                <a:ea typeface="Canva Sans Bold"/>
                <a:cs typeface="Canva Sans Bold"/>
                <a:sym typeface="Canva Sans Bold"/>
              </a:rPr>
              <a:t>Random Forest Regression</a:t>
            </a:r>
          </a:p>
          <a:p>
            <a:pPr algn="ctr">
              <a:lnSpc>
                <a:spcPts val="1917"/>
              </a:lnSpc>
            </a:pPr>
            <a:r>
              <a:rPr lang="en-US" sz="1369">
                <a:solidFill>
                  <a:srgbClr val="1F0549"/>
                </a:solidFill>
                <a:latin typeface="Canva Sans"/>
                <a:ea typeface="Canva Sans"/>
                <a:cs typeface="Canva Sans"/>
                <a:sym typeface="Canva Sans"/>
              </a:rPr>
              <a:t>Used to predict the user’s Stress Level</a:t>
            </a:r>
          </a:p>
          <a:p>
            <a:pPr algn="ctr">
              <a:lnSpc>
                <a:spcPts val="1369"/>
              </a:lnSpc>
            </a:pPr>
          </a:p>
          <a:p>
            <a:pPr algn="ctr">
              <a:lnSpc>
                <a:spcPts val="1369"/>
              </a:lnSpc>
            </a:pPr>
          </a:p>
        </p:txBody>
      </p:sp>
      <p:sp>
        <p:nvSpPr>
          <p:cNvPr name="Freeform 41" id="41"/>
          <p:cNvSpPr/>
          <p:nvPr/>
        </p:nvSpPr>
        <p:spPr>
          <a:xfrm flipH="false" flipV="false" rot="0">
            <a:off x="5685827" y="13394153"/>
            <a:ext cx="1667894" cy="1507036"/>
          </a:xfrm>
          <a:custGeom>
            <a:avLst/>
            <a:gdLst/>
            <a:ahLst/>
            <a:cxnLst/>
            <a:rect r="r" b="b" t="t" l="l"/>
            <a:pathLst>
              <a:path h="1507036" w="1667894">
                <a:moveTo>
                  <a:pt x="0" y="0"/>
                </a:moveTo>
                <a:lnTo>
                  <a:pt x="1667893" y="0"/>
                </a:lnTo>
                <a:lnTo>
                  <a:pt x="1667893" y="1507036"/>
                </a:lnTo>
                <a:lnTo>
                  <a:pt x="0" y="1507036"/>
                </a:lnTo>
                <a:lnTo>
                  <a:pt x="0" y="0"/>
                </a:lnTo>
                <a:close/>
              </a:path>
            </a:pathLst>
          </a:custGeom>
          <a:blipFill>
            <a:blip r:embed="rId17"/>
            <a:stretch>
              <a:fillRect l="-93304" t="0" r="0" b="-104365"/>
            </a:stretch>
          </a:blipFill>
        </p:spPr>
      </p:sp>
      <p:sp>
        <p:nvSpPr>
          <p:cNvPr name="Freeform 42" id="42"/>
          <p:cNvSpPr/>
          <p:nvPr/>
        </p:nvSpPr>
        <p:spPr>
          <a:xfrm flipH="false" flipV="false" rot="0">
            <a:off x="7416991" y="13400286"/>
            <a:ext cx="1534154" cy="1500903"/>
          </a:xfrm>
          <a:custGeom>
            <a:avLst/>
            <a:gdLst/>
            <a:ahLst/>
            <a:cxnLst/>
            <a:rect r="r" b="b" t="t" l="l"/>
            <a:pathLst>
              <a:path h="1500903" w="1534154">
                <a:moveTo>
                  <a:pt x="0" y="0"/>
                </a:moveTo>
                <a:lnTo>
                  <a:pt x="1534154" y="0"/>
                </a:lnTo>
                <a:lnTo>
                  <a:pt x="1534154" y="1500903"/>
                </a:lnTo>
                <a:lnTo>
                  <a:pt x="0" y="1500903"/>
                </a:lnTo>
                <a:lnTo>
                  <a:pt x="0" y="0"/>
                </a:lnTo>
                <a:close/>
              </a:path>
            </a:pathLst>
          </a:custGeom>
          <a:blipFill>
            <a:blip r:embed="rId17"/>
            <a:stretch>
              <a:fillRect l="0" t="-96947" r="-101702" b="0"/>
            </a:stretch>
          </a:blipFill>
        </p:spPr>
      </p:sp>
      <p:sp>
        <p:nvSpPr>
          <p:cNvPr name="Freeform 43" id="43"/>
          <p:cNvSpPr/>
          <p:nvPr/>
        </p:nvSpPr>
        <p:spPr>
          <a:xfrm flipH="false" flipV="false" rot="0">
            <a:off x="9008295" y="13406419"/>
            <a:ext cx="1556176" cy="1494770"/>
          </a:xfrm>
          <a:custGeom>
            <a:avLst/>
            <a:gdLst/>
            <a:ahLst/>
            <a:cxnLst/>
            <a:rect r="r" b="b" t="t" l="l"/>
            <a:pathLst>
              <a:path h="1494770" w="1556176">
                <a:moveTo>
                  <a:pt x="0" y="0"/>
                </a:moveTo>
                <a:lnTo>
                  <a:pt x="1556176" y="0"/>
                </a:lnTo>
                <a:lnTo>
                  <a:pt x="1556176" y="1494770"/>
                </a:lnTo>
                <a:lnTo>
                  <a:pt x="0" y="1494770"/>
                </a:lnTo>
                <a:lnTo>
                  <a:pt x="0" y="0"/>
                </a:lnTo>
                <a:close/>
              </a:path>
            </a:pathLst>
          </a:custGeom>
          <a:blipFill>
            <a:blip r:embed="rId17"/>
            <a:stretch>
              <a:fillRect l="-96449" t="-95369" r="0" b="0"/>
            </a:stretch>
          </a:blipFill>
        </p:spPr>
      </p:sp>
      <p:sp>
        <p:nvSpPr>
          <p:cNvPr name="TextBox 44" id="44"/>
          <p:cNvSpPr txBox="true"/>
          <p:nvPr/>
        </p:nvSpPr>
        <p:spPr>
          <a:xfrm rot="0">
            <a:off x="4397156" y="8283534"/>
            <a:ext cx="2995859" cy="247739"/>
          </a:xfrm>
          <a:prstGeom prst="rect">
            <a:avLst/>
          </a:prstGeom>
        </p:spPr>
        <p:txBody>
          <a:bodyPr anchor="t" rtlCol="false" tIns="0" lIns="0" bIns="0" rIns="0">
            <a:spAutoFit/>
          </a:bodyPr>
          <a:lstStyle/>
          <a:p>
            <a:pPr algn="ctr">
              <a:lnSpc>
                <a:spcPts val="1878"/>
              </a:lnSpc>
            </a:pPr>
            <a:r>
              <a:rPr lang="en-US" sz="1878" b="true">
                <a:solidFill>
                  <a:srgbClr val="6F3DB6"/>
                </a:solidFill>
                <a:latin typeface="Canva Sans Bold"/>
                <a:ea typeface="Canva Sans Bold"/>
                <a:cs typeface="Canva Sans Bold"/>
                <a:sym typeface="Canva Sans Bold"/>
              </a:rPr>
              <a:t>Classification Evaluation</a:t>
            </a:r>
          </a:p>
        </p:txBody>
      </p:sp>
      <p:sp>
        <p:nvSpPr>
          <p:cNvPr name="TextBox 45" id="45"/>
          <p:cNvSpPr txBox="true"/>
          <p:nvPr/>
        </p:nvSpPr>
        <p:spPr>
          <a:xfrm rot="0">
            <a:off x="6853158" y="10760493"/>
            <a:ext cx="3317356" cy="284378"/>
          </a:xfrm>
          <a:prstGeom prst="rect">
            <a:avLst/>
          </a:prstGeom>
        </p:spPr>
        <p:txBody>
          <a:bodyPr anchor="t" rtlCol="false" tIns="0" lIns="0" bIns="0" rIns="0">
            <a:spAutoFit/>
          </a:bodyPr>
          <a:lstStyle/>
          <a:p>
            <a:pPr algn="ctr">
              <a:lnSpc>
                <a:spcPts val="2178"/>
              </a:lnSpc>
            </a:pPr>
            <a:r>
              <a:rPr lang="en-US" sz="2178" b="true">
                <a:solidFill>
                  <a:srgbClr val="6F3DB6"/>
                </a:solidFill>
                <a:latin typeface="Canva Sans Bold"/>
                <a:ea typeface="Canva Sans Bold"/>
                <a:cs typeface="Canva Sans Bold"/>
                <a:sym typeface="Canva Sans Bold"/>
              </a:rPr>
              <a:t>References</a:t>
            </a:r>
          </a:p>
        </p:txBody>
      </p:sp>
      <p:sp>
        <p:nvSpPr>
          <p:cNvPr name="TextBox 46" id="46"/>
          <p:cNvSpPr txBox="true"/>
          <p:nvPr/>
        </p:nvSpPr>
        <p:spPr>
          <a:xfrm rot="0">
            <a:off x="6981278" y="11054395"/>
            <a:ext cx="3061118" cy="1704975"/>
          </a:xfrm>
          <a:prstGeom prst="rect">
            <a:avLst/>
          </a:prstGeom>
        </p:spPr>
        <p:txBody>
          <a:bodyPr anchor="t" rtlCol="false" tIns="0" lIns="0" bIns="0" rIns="0">
            <a:spAutoFit/>
          </a:bodyPr>
          <a:lstStyle/>
          <a:p>
            <a:pPr algn="ctr">
              <a:lnSpc>
                <a:spcPts val="1389"/>
              </a:lnSpc>
            </a:pPr>
            <a:r>
              <a:rPr lang="en-US" sz="1157">
                <a:solidFill>
                  <a:srgbClr val="1F0549"/>
                </a:solidFill>
                <a:latin typeface="Canva Sans"/>
                <a:ea typeface="Canva Sans"/>
                <a:cs typeface="Canva Sans"/>
                <a:sym typeface="Canva Sans"/>
              </a:rPr>
              <a:t> </a:t>
            </a:r>
            <a:r>
              <a:rPr lang="en-US" sz="1157" u="sng">
                <a:solidFill>
                  <a:srgbClr val="1F0549"/>
                </a:solidFill>
                <a:latin typeface="Canva Sans"/>
                <a:ea typeface="Canva Sans"/>
                <a:cs typeface="Canva Sans"/>
                <a:sym typeface="Canva Sans"/>
                <a:hlinkClick r:id="rId18" tooltip="https://www.geeksforgeeks.org/python-mean-squared-error/"/>
              </a:rPr>
              <a:t>https://www.geeksforgeeks.org/python-mean-squared-error/</a:t>
            </a:r>
          </a:p>
          <a:p>
            <a:pPr algn="ctr">
              <a:lnSpc>
                <a:spcPts val="1389"/>
              </a:lnSpc>
            </a:pPr>
            <a:r>
              <a:rPr lang="en-US" sz="1157" u="sng">
                <a:solidFill>
                  <a:srgbClr val="1F0549"/>
                </a:solidFill>
                <a:latin typeface="Canva Sans"/>
                <a:ea typeface="Canva Sans"/>
                <a:cs typeface="Canva Sans"/>
                <a:sym typeface="Canva Sans"/>
                <a:hlinkClick r:id="rId19" tooltip="https://vwo.com/website-heatmap/how-to-read-heatmap/#:~:text=Reading%20a%20heat%20map%20is,and%20green%20signify%20low%20values"/>
              </a:rPr>
              <a:t>https://vwo.com/website-heatmap/how-to-read-heatmap/#:~:text=Reading%20a%20heat%20map%20is,and%20green%20signify%20low%20values</a:t>
            </a:r>
          </a:p>
          <a:p>
            <a:pPr algn="ctr">
              <a:lnSpc>
                <a:spcPts val="1389"/>
              </a:lnSpc>
            </a:pPr>
            <a:r>
              <a:rPr lang="en-US" sz="1157">
                <a:solidFill>
                  <a:srgbClr val="1F0549"/>
                </a:solidFill>
                <a:latin typeface="Canva Sans"/>
                <a:ea typeface="Canva Sans"/>
                <a:cs typeface="Canva Sans"/>
                <a:sym typeface="Canva Sans"/>
              </a:rPr>
              <a:t> </a:t>
            </a:r>
            <a:r>
              <a:rPr lang="en-US" sz="1157" u="sng">
                <a:solidFill>
                  <a:srgbClr val="1F0549"/>
                </a:solidFill>
                <a:latin typeface="Canva Sans"/>
                <a:ea typeface="Canva Sans"/>
                <a:cs typeface="Canva Sans"/>
                <a:sym typeface="Canva Sans"/>
                <a:hlinkClick r:id="rId20" tooltip="https://www.geeksforgeeks.org/random-forest-regression-in-python/"/>
              </a:rPr>
              <a:t>https://www.geeksforgeeks.org/random-forest-regression-in-python/</a:t>
            </a:r>
          </a:p>
          <a:p>
            <a:pPr algn="ctr">
              <a:lnSpc>
                <a:spcPts val="1389"/>
              </a:lnSpc>
            </a:pPr>
          </a:p>
        </p:txBody>
      </p:sp>
      <p:sp>
        <p:nvSpPr>
          <p:cNvPr name="TextBox 47" id="47"/>
          <p:cNvSpPr txBox="true"/>
          <p:nvPr/>
        </p:nvSpPr>
        <p:spPr>
          <a:xfrm rot="0">
            <a:off x="363910" y="8269977"/>
            <a:ext cx="3123555" cy="284378"/>
          </a:xfrm>
          <a:prstGeom prst="rect">
            <a:avLst/>
          </a:prstGeom>
        </p:spPr>
        <p:txBody>
          <a:bodyPr anchor="t" rtlCol="false" tIns="0" lIns="0" bIns="0" rIns="0">
            <a:spAutoFit/>
          </a:bodyPr>
          <a:lstStyle/>
          <a:p>
            <a:pPr algn="ctr">
              <a:lnSpc>
                <a:spcPts val="2195"/>
              </a:lnSpc>
            </a:pPr>
            <a:r>
              <a:rPr lang="en-US" sz="2195" b="true">
                <a:solidFill>
                  <a:srgbClr val="6F3DB6"/>
                </a:solidFill>
                <a:latin typeface="Canva Sans Bold"/>
                <a:ea typeface="Canva Sans Bold"/>
                <a:cs typeface="Canva Sans Bold"/>
                <a:sym typeface="Canva Sans Bold"/>
              </a:rPr>
              <a:t>Regression Evaluation</a:t>
            </a:r>
          </a:p>
        </p:txBody>
      </p:sp>
      <p:sp>
        <p:nvSpPr>
          <p:cNvPr name="TextBox 48" id="48"/>
          <p:cNvSpPr txBox="true"/>
          <p:nvPr/>
        </p:nvSpPr>
        <p:spPr>
          <a:xfrm rot="0">
            <a:off x="-135315" y="8679649"/>
            <a:ext cx="4178678" cy="1465443"/>
          </a:xfrm>
          <a:prstGeom prst="rect">
            <a:avLst/>
          </a:prstGeom>
        </p:spPr>
        <p:txBody>
          <a:bodyPr anchor="t" rtlCol="false" tIns="0" lIns="0" bIns="0" rIns="0">
            <a:spAutoFit/>
          </a:bodyPr>
          <a:lstStyle/>
          <a:p>
            <a:pPr algn="ctr">
              <a:lnSpc>
                <a:spcPts val="1069"/>
              </a:lnSpc>
            </a:pPr>
            <a:r>
              <a:rPr lang="en-US" sz="1069">
                <a:solidFill>
                  <a:srgbClr val="1F0549"/>
                </a:solidFill>
                <a:latin typeface="Canva Sans"/>
                <a:ea typeface="Canva Sans"/>
                <a:cs typeface="Canva Sans"/>
                <a:sym typeface="Canva Sans"/>
              </a:rPr>
              <a:t>Linear Regression R²: 0.7573590356729519</a:t>
            </a:r>
          </a:p>
          <a:p>
            <a:pPr algn="ctr">
              <a:lnSpc>
                <a:spcPts val="1069"/>
              </a:lnSpc>
            </a:pPr>
            <a:r>
              <a:rPr lang="en-US" sz="1069">
                <a:solidFill>
                  <a:srgbClr val="1F0549"/>
                </a:solidFill>
                <a:latin typeface="Canva Sans"/>
                <a:ea typeface="Canva Sans"/>
                <a:cs typeface="Canva Sans"/>
                <a:sym typeface="Canva Sans"/>
              </a:rPr>
              <a:t>Linear Regression RMSE: 9.93278328159293</a:t>
            </a:r>
          </a:p>
          <a:p>
            <a:pPr algn="ctr">
              <a:lnSpc>
                <a:spcPts val="1069"/>
              </a:lnSpc>
            </a:pPr>
          </a:p>
          <a:p>
            <a:pPr algn="ctr">
              <a:lnSpc>
                <a:spcPts val="1069"/>
              </a:lnSpc>
            </a:pPr>
            <a:r>
              <a:rPr lang="en-US" sz="1069">
                <a:solidFill>
                  <a:srgbClr val="1F0549"/>
                </a:solidFill>
                <a:latin typeface="Canva Sans"/>
                <a:ea typeface="Canva Sans"/>
                <a:cs typeface="Canva Sans"/>
                <a:sym typeface="Canva Sans"/>
              </a:rPr>
              <a:t>Lasso Regression R²: 0.757460789708498</a:t>
            </a:r>
          </a:p>
          <a:p>
            <a:pPr algn="ctr">
              <a:lnSpc>
                <a:spcPts val="1069"/>
              </a:lnSpc>
            </a:pPr>
            <a:r>
              <a:rPr lang="en-US" sz="1069">
                <a:solidFill>
                  <a:srgbClr val="1F0549"/>
                </a:solidFill>
                <a:latin typeface="Canva Sans"/>
                <a:ea typeface="Canva Sans"/>
                <a:cs typeface="Canva Sans"/>
                <a:sym typeface="Canva Sans"/>
              </a:rPr>
              <a:t>Lasso Regression RMSE: 9.9307003547258</a:t>
            </a:r>
          </a:p>
          <a:p>
            <a:pPr algn="ctr">
              <a:lnSpc>
                <a:spcPts val="1069"/>
              </a:lnSpc>
            </a:pPr>
          </a:p>
          <a:p>
            <a:pPr algn="ctr">
              <a:lnSpc>
                <a:spcPts val="1069"/>
              </a:lnSpc>
            </a:pPr>
            <a:r>
              <a:rPr lang="en-US" sz="1069">
                <a:solidFill>
                  <a:srgbClr val="1F0549"/>
                </a:solidFill>
                <a:latin typeface="Canva Sans"/>
                <a:ea typeface="Canva Sans"/>
                <a:cs typeface="Canva Sans"/>
                <a:sym typeface="Canva Sans"/>
              </a:rPr>
              <a:t>Polynomial Regression R²: 0.7573384937058408</a:t>
            </a:r>
          </a:p>
          <a:p>
            <a:pPr algn="ctr">
              <a:lnSpc>
                <a:spcPts val="1069"/>
              </a:lnSpc>
            </a:pPr>
            <a:r>
              <a:rPr lang="en-US" sz="1069">
                <a:solidFill>
                  <a:srgbClr val="1F0549"/>
                </a:solidFill>
                <a:latin typeface="Canva Sans"/>
                <a:ea typeface="Canva Sans"/>
                <a:cs typeface="Canva Sans"/>
                <a:sym typeface="Canva Sans"/>
              </a:rPr>
              <a:t>Polynomial Regression RMSE: 9.933203727064205</a:t>
            </a:r>
          </a:p>
          <a:p>
            <a:pPr algn="ctr">
              <a:lnSpc>
                <a:spcPts val="1069"/>
              </a:lnSpc>
            </a:pPr>
          </a:p>
          <a:p>
            <a:pPr algn="ctr">
              <a:lnSpc>
                <a:spcPts val="1069"/>
              </a:lnSpc>
            </a:pPr>
            <a:r>
              <a:rPr lang="en-US" sz="1069">
                <a:solidFill>
                  <a:srgbClr val="1F0549"/>
                </a:solidFill>
                <a:latin typeface="Canva Sans"/>
                <a:ea typeface="Canva Sans"/>
                <a:cs typeface="Canva Sans"/>
                <a:sym typeface="Canva Sans"/>
              </a:rPr>
              <a:t>Random Forest R²: 0.661072397529568</a:t>
            </a:r>
          </a:p>
          <a:p>
            <a:pPr algn="ctr">
              <a:lnSpc>
                <a:spcPts val="1069"/>
              </a:lnSpc>
            </a:pPr>
            <a:r>
              <a:rPr lang="en-US" sz="1069">
                <a:solidFill>
                  <a:srgbClr val="1F0549"/>
                </a:solidFill>
                <a:latin typeface="Canva Sans"/>
                <a:ea typeface="Canva Sans"/>
                <a:cs typeface="Canva Sans"/>
                <a:sym typeface="Canva Sans"/>
              </a:rPr>
              <a:t>Random Forest RMSE: 11.739304507793152</a:t>
            </a:r>
          </a:p>
        </p:txBody>
      </p:sp>
      <p:sp>
        <p:nvSpPr>
          <p:cNvPr name="TextBox 49" id="49"/>
          <p:cNvSpPr txBox="true"/>
          <p:nvPr/>
        </p:nvSpPr>
        <p:spPr>
          <a:xfrm rot="0">
            <a:off x="2980660" y="10746061"/>
            <a:ext cx="3123555" cy="287039"/>
          </a:xfrm>
          <a:prstGeom prst="rect">
            <a:avLst/>
          </a:prstGeom>
        </p:spPr>
        <p:txBody>
          <a:bodyPr anchor="t" rtlCol="false" tIns="0" lIns="0" bIns="0" rIns="0">
            <a:spAutoFit/>
          </a:bodyPr>
          <a:lstStyle/>
          <a:p>
            <a:pPr algn="ctr">
              <a:lnSpc>
                <a:spcPts val="2195"/>
              </a:lnSpc>
            </a:pPr>
            <a:r>
              <a:rPr lang="en-US" sz="2195" b="true">
                <a:solidFill>
                  <a:srgbClr val="6F3DB6"/>
                </a:solidFill>
                <a:latin typeface="Canva Sans Bold"/>
                <a:ea typeface="Canva Sans Bold"/>
                <a:cs typeface="Canva Sans Bold"/>
                <a:sym typeface="Canva Sans Bold"/>
              </a:rPr>
              <a:t>Summary</a:t>
            </a:r>
          </a:p>
        </p:txBody>
      </p:sp>
      <p:sp>
        <p:nvSpPr>
          <p:cNvPr name="TextBox 50" id="50"/>
          <p:cNvSpPr txBox="true"/>
          <p:nvPr/>
        </p:nvSpPr>
        <p:spPr>
          <a:xfrm rot="0">
            <a:off x="2861157" y="11287736"/>
            <a:ext cx="3422624" cy="1287008"/>
          </a:xfrm>
          <a:prstGeom prst="rect">
            <a:avLst/>
          </a:prstGeom>
        </p:spPr>
        <p:txBody>
          <a:bodyPr anchor="t" rtlCol="false" tIns="0" lIns="0" bIns="0" rIns="0">
            <a:spAutoFit/>
          </a:bodyPr>
          <a:lstStyle/>
          <a:p>
            <a:pPr algn="ctr">
              <a:lnSpc>
                <a:spcPts val="1169"/>
              </a:lnSpc>
            </a:pPr>
            <a:r>
              <a:rPr lang="en-US" sz="1169">
                <a:solidFill>
                  <a:srgbClr val="1F0549"/>
                </a:solidFill>
                <a:latin typeface="Canva Sans"/>
                <a:ea typeface="Canva Sans"/>
                <a:cs typeface="Canva Sans"/>
                <a:sym typeface="Canva Sans"/>
              </a:rPr>
              <a:t>From the analysis, smartphone usage proved to be a strong predictor of stress and addiction. Logistic Regression and KNN achieved 98% and 97% accuracy, respectively. Regression results showed a mostly linear relationship, with linear models outperforming Random Forest. These findings support the use of usage data as an indicator of well-being.</a:t>
            </a:r>
          </a:p>
          <a:p>
            <a:pPr algn="ctr">
              <a:lnSpc>
                <a:spcPts val="1169"/>
              </a:lnSpc>
            </a:pPr>
          </a:p>
        </p:txBody>
      </p:sp>
      <p:sp>
        <p:nvSpPr>
          <p:cNvPr name="TextBox 51" id="51"/>
          <p:cNvSpPr txBox="true"/>
          <p:nvPr/>
        </p:nvSpPr>
        <p:spPr>
          <a:xfrm rot="0">
            <a:off x="1144021" y="719065"/>
            <a:ext cx="8553600" cy="633595"/>
          </a:xfrm>
          <a:prstGeom prst="rect">
            <a:avLst/>
          </a:prstGeom>
        </p:spPr>
        <p:txBody>
          <a:bodyPr anchor="t" rtlCol="false" tIns="0" lIns="0" bIns="0" rIns="0">
            <a:spAutoFit/>
          </a:bodyPr>
          <a:lstStyle/>
          <a:p>
            <a:pPr algn="ctr">
              <a:lnSpc>
                <a:spcPts val="4101"/>
              </a:lnSpc>
            </a:pPr>
            <a:r>
              <a:rPr lang="en-US" b="true" sz="3763">
                <a:solidFill>
                  <a:srgbClr val="FFFADE"/>
                </a:solidFill>
                <a:latin typeface="Agrandir Narrow Bold"/>
                <a:ea typeface="Agrandir Narrow Bold"/>
                <a:cs typeface="Agrandir Narrow Bold"/>
                <a:sym typeface="Agrandir Narrow Bold"/>
              </a:rPr>
              <a:t>MOBILE USAGE IMPACTS</a:t>
            </a:r>
          </a:p>
        </p:txBody>
      </p:sp>
      <p:sp>
        <p:nvSpPr>
          <p:cNvPr name="TextBox 52" id="52"/>
          <p:cNvSpPr txBox="true"/>
          <p:nvPr/>
        </p:nvSpPr>
        <p:spPr>
          <a:xfrm rot="0">
            <a:off x="2719307" y="373875"/>
            <a:ext cx="5403029" cy="280827"/>
          </a:xfrm>
          <a:prstGeom prst="rect">
            <a:avLst/>
          </a:prstGeom>
        </p:spPr>
        <p:txBody>
          <a:bodyPr anchor="t" rtlCol="false" tIns="0" lIns="0" bIns="0" rIns="0">
            <a:spAutoFit/>
          </a:bodyPr>
          <a:lstStyle/>
          <a:p>
            <a:pPr algn="ctr">
              <a:lnSpc>
                <a:spcPts val="1845"/>
              </a:lnSpc>
            </a:pPr>
            <a:r>
              <a:rPr lang="en-US" b="true" sz="1693">
                <a:solidFill>
                  <a:srgbClr val="FFFADE"/>
                </a:solidFill>
                <a:latin typeface="Agrandir Narrow Bold"/>
                <a:ea typeface="Agrandir Narrow Bold"/>
                <a:cs typeface="Agrandir Narrow Bold"/>
                <a:sym typeface="Agrandir Narrow Bold"/>
              </a:rPr>
              <a:t>CSE271 – DATA SCIENCE METHODOLOGY</a:t>
            </a:r>
          </a:p>
        </p:txBody>
      </p:sp>
      <p:sp>
        <p:nvSpPr>
          <p:cNvPr name="TextBox 53" id="53"/>
          <p:cNvSpPr txBox="true"/>
          <p:nvPr/>
        </p:nvSpPr>
        <p:spPr>
          <a:xfrm rot="0">
            <a:off x="4473328" y="3582394"/>
            <a:ext cx="2995859" cy="284378"/>
          </a:xfrm>
          <a:prstGeom prst="rect">
            <a:avLst/>
          </a:prstGeom>
        </p:spPr>
        <p:txBody>
          <a:bodyPr anchor="t" rtlCol="false" tIns="0" lIns="0" bIns="0" rIns="0">
            <a:spAutoFit/>
          </a:bodyPr>
          <a:lstStyle/>
          <a:p>
            <a:pPr algn="ctr">
              <a:lnSpc>
                <a:spcPts val="2178"/>
              </a:lnSpc>
            </a:pPr>
            <a:r>
              <a:rPr lang="en-US" sz="2178" b="true">
                <a:solidFill>
                  <a:srgbClr val="6F3DB6"/>
                </a:solidFill>
                <a:latin typeface="Canva Sans Bold"/>
                <a:ea typeface="Canva Sans Bold"/>
                <a:cs typeface="Canva Sans Bold"/>
                <a:sym typeface="Canva Sans Bold"/>
              </a:rPr>
              <a:t>Target Variables</a:t>
            </a:r>
          </a:p>
        </p:txBody>
      </p:sp>
      <p:sp>
        <p:nvSpPr>
          <p:cNvPr name="TextBox 54" id="54"/>
          <p:cNvSpPr txBox="true"/>
          <p:nvPr/>
        </p:nvSpPr>
        <p:spPr>
          <a:xfrm rot="0">
            <a:off x="4403799" y="4047746"/>
            <a:ext cx="3134917" cy="1237336"/>
          </a:xfrm>
          <a:prstGeom prst="rect">
            <a:avLst/>
          </a:prstGeom>
        </p:spPr>
        <p:txBody>
          <a:bodyPr anchor="t" rtlCol="false" tIns="0" lIns="0" bIns="0" rIns="0">
            <a:spAutoFit/>
          </a:bodyPr>
          <a:lstStyle/>
          <a:p>
            <a:pPr algn="ctr">
              <a:lnSpc>
                <a:spcPts val="2082"/>
              </a:lnSpc>
            </a:pPr>
            <a:r>
              <a:rPr lang="en-US" sz="1370" b="true">
                <a:solidFill>
                  <a:srgbClr val="1F0549"/>
                </a:solidFill>
                <a:latin typeface="Canva Sans Bold"/>
                <a:ea typeface="Canva Sans Bold"/>
                <a:cs typeface="Canva Sans Bold"/>
                <a:sym typeface="Canva Sans Bold"/>
              </a:rPr>
              <a:t>Classification</a:t>
            </a:r>
            <a:r>
              <a:rPr lang="en-US" sz="1370">
                <a:solidFill>
                  <a:srgbClr val="1F0549"/>
                </a:solidFill>
                <a:latin typeface="Canva Sans"/>
                <a:ea typeface="Canva Sans"/>
                <a:cs typeface="Canva Sans"/>
                <a:sym typeface="Canva Sans"/>
              </a:rPr>
              <a:t>:</a:t>
            </a:r>
          </a:p>
          <a:p>
            <a:pPr algn="ctr" marL="295784" indent="-147892" lvl="1">
              <a:lnSpc>
                <a:spcPts val="1370"/>
              </a:lnSpc>
              <a:buAutoNum type="arabicPeriod" startAt="1"/>
            </a:pPr>
            <a:r>
              <a:rPr lang="en-US" sz="1370">
                <a:solidFill>
                  <a:srgbClr val="1F0549"/>
                </a:solidFill>
                <a:latin typeface="Canva Sans"/>
                <a:ea typeface="Canva Sans"/>
                <a:cs typeface="Canva Sans"/>
                <a:sym typeface="Canva Sans"/>
              </a:rPr>
              <a:t>Addicted/Not Addicted</a:t>
            </a:r>
          </a:p>
          <a:p>
            <a:pPr algn="ctr" marL="295784" indent="-147892" lvl="1">
              <a:lnSpc>
                <a:spcPts val="1370"/>
              </a:lnSpc>
              <a:buAutoNum type="arabicPeriod" startAt="1"/>
            </a:pPr>
            <a:r>
              <a:rPr lang="en-US" sz="1370">
                <a:solidFill>
                  <a:srgbClr val="1F0549"/>
                </a:solidFill>
                <a:latin typeface="Canva Sans"/>
                <a:ea typeface="Canva Sans"/>
                <a:cs typeface="Canva Sans"/>
                <a:sym typeface="Canva Sans"/>
              </a:rPr>
              <a:t>High Stress Risk/Low Stress Risk</a:t>
            </a:r>
          </a:p>
          <a:p>
            <a:pPr algn="ctr">
              <a:lnSpc>
                <a:spcPts val="1370"/>
              </a:lnSpc>
            </a:pPr>
          </a:p>
          <a:p>
            <a:pPr algn="ctr">
              <a:lnSpc>
                <a:spcPts val="2123"/>
              </a:lnSpc>
            </a:pPr>
            <a:r>
              <a:rPr lang="en-US" sz="1370" b="true">
                <a:solidFill>
                  <a:srgbClr val="1F0549"/>
                </a:solidFill>
                <a:latin typeface="Canva Sans Bold"/>
                <a:ea typeface="Canva Sans Bold"/>
                <a:cs typeface="Canva Sans Bold"/>
                <a:sym typeface="Canva Sans Bold"/>
              </a:rPr>
              <a:t>Regression</a:t>
            </a:r>
            <a:r>
              <a:rPr lang="en-US" sz="1370">
                <a:solidFill>
                  <a:srgbClr val="1F0549"/>
                </a:solidFill>
                <a:latin typeface="Canva Sans"/>
                <a:ea typeface="Canva Sans"/>
                <a:cs typeface="Canva Sans"/>
                <a:sym typeface="Canva Sans"/>
              </a:rPr>
              <a:t>:</a:t>
            </a:r>
          </a:p>
          <a:p>
            <a:pPr algn="ctr">
              <a:lnSpc>
                <a:spcPts val="1370"/>
              </a:lnSpc>
            </a:pPr>
            <a:r>
              <a:rPr lang="en-US" sz="1370">
                <a:solidFill>
                  <a:srgbClr val="1F0549"/>
                </a:solidFill>
                <a:latin typeface="Canva Sans"/>
                <a:ea typeface="Canva Sans"/>
                <a:cs typeface="Canva Sans"/>
                <a:sym typeface="Canva Sans"/>
              </a:rPr>
              <a:t>Stress Level</a:t>
            </a:r>
          </a:p>
        </p:txBody>
      </p:sp>
      <p:sp>
        <p:nvSpPr>
          <p:cNvPr name="TextBox 55" id="55"/>
          <p:cNvSpPr txBox="true"/>
          <p:nvPr/>
        </p:nvSpPr>
        <p:spPr>
          <a:xfrm rot="0">
            <a:off x="6957921" y="6059088"/>
            <a:ext cx="3317356" cy="284378"/>
          </a:xfrm>
          <a:prstGeom prst="rect">
            <a:avLst/>
          </a:prstGeom>
        </p:spPr>
        <p:txBody>
          <a:bodyPr anchor="t" rtlCol="false" tIns="0" lIns="0" bIns="0" rIns="0">
            <a:spAutoFit/>
          </a:bodyPr>
          <a:lstStyle/>
          <a:p>
            <a:pPr algn="ctr">
              <a:lnSpc>
                <a:spcPts val="2178"/>
              </a:lnSpc>
            </a:pPr>
            <a:r>
              <a:rPr lang="en-US" sz="2178" b="true">
                <a:solidFill>
                  <a:srgbClr val="6F3DB6"/>
                </a:solidFill>
                <a:latin typeface="Canva Sans Bold"/>
                <a:ea typeface="Canva Sans Bold"/>
                <a:cs typeface="Canva Sans Bold"/>
                <a:sym typeface="Canva Sans Bold"/>
              </a:rPr>
              <a:t>Classification Models</a:t>
            </a:r>
          </a:p>
        </p:txBody>
      </p:sp>
      <p:sp>
        <p:nvSpPr>
          <p:cNvPr name="TextBox 56" id="56"/>
          <p:cNvSpPr txBox="true"/>
          <p:nvPr/>
        </p:nvSpPr>
        <p:spPr>
          <a:xfrm rot="0">
            <a:off x="7283722" y="6551456"/>
            <a:ext cx="2777272" cy="1215591"/>
          </a:xfrm>
          <a:prstGeom prst="rect">
            <a:avLst/>
          </a:prstGeom>
        </p:spPr>
        <p:txBody>
          <a:bodyPr anchor="t" rtlCol="false" tIns="0" lIns="0" bIns="0" rIns="0">
            <a:spAutoFit/>
          </a:bodyPr>
          <a:lstStyle/>
          <a:p>
            <a:pPr algn="ctr">
              <a:lnSpc>
                <a:spcPts val="1357"/>
              </a:lnSpc>
            </a:pPr>
            <a:r>
              <a:rPr lang="en-US" sz="1357" b="true">
                <a:solidFill>
                  <a:srgbClr val="1F0549"/>
                </a:solidFill>
                <a:latin typeface="Canva Sans Bold"/>
                <a:ea typeface="Canva Sans Bold"/>
                <a:cs typeface="Canva Sans Bold"/>
                <a:sym typeface="Canva Sans Bold"/>
              </a:rPr>
              <a:t>Logistic Regression</a:t>
            </a:r>
          </a:p>
          <a:p>
            <a:pPr algn="ctr">
              <a:lnSpc>
                <a:spcPts val="1357"/>
              </a:lnSpc>
            </a:pPr>
            <a:r>
              <a:rPr lang="en-US" sz="1357">
                <a:solidFill>
                  <a:srgbClr val="1F0549"/>
                </a:solidFill>
                <a:latin typeface="Canva Sans"/>
                <a:ea typeface="Canva Sans"/>
                <a:cs typeface="Canva Sans"/>
                <a:sym typeface="Canva Sans"/>
              </a:rPr>
              <a:t>Used to Predict the Addiction Status of the user</a:t>
            </a:r>
          </a:p>
          <a:p>
            <a:pPr algn="ctr">
              <a:lnSpc>
                <a:spcPts val="1357"/>
              </a:lnSpc>
            </a:pPr>
          </a:p>
          <a:p>
            <a:pPr algn="ctr">
              <a:lnSpc>
                <a:spcPts val="1357"/>
              </a:lnSpc>
            </a:pPr>
            <a:r>
              <a:rPr lang="en-US" sz="1357" b="true">
                <a:solidFill>
                  <a:srgbClr val="1F0549"/>
                </a:solidFill>
                <a:latin typeface="Canva Sans Bold"/>
                <a:ea typeface="Canva Sans Bold"/>
                <a:cs typeface="Canva Sans Bold"/>
                <a:sym typeface="Canva Sans Bold"/>
              </a:rPr>
              <a:t>K-Nearest Neighbors</a:t>
            </a:r>
          </a:p>
          <a:p>
            <a:pPr algn="ctr">
              <a:lnSpc>
                <a:spcPts val="1357"/>
              </a:lnSpc>
            </a:pPr>
            <a:r>
              <a:rPr lang="en-US" sz="1357">
                <a:solidFill>
                  <a:srgbClr val="1F0549"/>
                </a:solidFill>
                <a:latin typeface="Canva Sans"/>
                <a:ea typeface="Canva Sans"/>
                <a:cs typeface="Canva Sans"/>
                <a:sym typeface="Canva Sans"/>
              </a:rPr>
              <a:t>Used to predict the user’s Stress Risk</a:t>
            </a:r>
          </a:p>
        </p:txBody>
      </p:sp>
      <p:sp>
        <p:nvSpPr>
          <p:cNvPr name="TextBox 57" id="57"/>
          <p:cNvSpPr txBox="true"/>
          <p:nvPr/>
        </p:nvSpPr>
        <p:spPr>
          <a:xfrm rot="0">
            <a:off x="363910" y="3603984"/>
            <a:ext cx="3123555" cy="262788"/>
          </a:xfrm>
          <a:prstGeom prst="rect">
            <a:avLst/>
          </a:prstGeom>
        </p:spPr>
        <p:txBody>
          <a:bodyPr anchor="t" rtlCol="false" tIns="0" lIns="0" bIns="0" rIns="0">
            <a:spAutoFit/>
          </a:bodyPr>
          <a:lstStyle/>
          <a:p>
            <a:pPr algn="ctr">
              <a:lnSpc>
                <a:spcPts val="2095"/>
              </a:lnSpc>
            </a:pPr>
            <a:r>
              <a:rPr lang="en-US" sz="2095" b="true">
                <a:solidFill>
                  <a:srgbClr val="6F3DB6"/>
                </a:solidFill>
                <a:latin typeface="Canva Sans Bold"/>
                <a:ea typeface="Canva Sans Bold"/>
                <a:cs typeface="Canva Sans Bold"/>
                <a:sym typeface="Canva Sans Bold"/>
              </a:rPr>
              <a:t>Data Preprocessing</a:t>
            </a:r>
          </a:p>
        </p:txBody>
      </p:sp>
      <p:sp>
        <p:nvSpPr>
          <p:cNvPr name="TextBox 58" id="58"/>
          <p:cNvSpPr txBox="true"/>
          <p:nvPr/>
        </p:nvSpPr>
        <p:spPr>
          <a:xfrm rot="0">
            <a:off x="525919" y="4034595"/>
            <a:ext cx="2799538" cy="1184412"/>
          </a:xfrm>
          <a:prstGeom prst="rect">
            <a:avLst/>
          </a:prstGeom>
        </p:spPr>
        <p:txBody>
          <a:bodyPr anchor="t" rtlCol="false" tIns="0" lIns="0" bIns="0" rIns="0">
            <a:spAutoFit/>
          </a:bodyPr>
          <a:lstStyle/>
          <a:p>
            <a:pPr algn="ctr" marL="295694" indent="-147847" lvl="1">
              <a:lnSpc>
                <a:spcPts val="1917"/>
              </a:lnSpc>
              <a:buFont typeface="Arial"/>
              <a:buChar char="•"/>
            </a:pPr>
            <a:r>
              <a:rPr lang="en-US" sz="1369">
                <a:solidFill>
                  <a:srgbClr val="1F0549"/>
                </a:solidFill>
                <a:latin typeface="Canva Sans"/>
                <a:ea typeface="Canva Sans"/>
                <a:cs typeface="Canva Sans"/>
                <a:sym typeface="Canva Sans"/>
              </a:rPr>
              <a:t>Check for NULL values</a:t>
            </a:r>
          </a:p>
          <a:p>
            <a:pPr algn="ctr" marL="295694" indent="-147847" lvl="1">
              <a:lnSpc>
                <a:spcPts val="1917"/>
              </a:lnSpc>
              <a:buFont typeface="Arial"/>
              <a:buChar char="•"/>
            </a:pPr>
            <a:r>
              <a:rPr lang="en-US" sz="1369">
                <a:solidFill>
                  <a:srgbClr val="1F0549"/>
                </a:solidFill>
                <a:latin typeface="Canva Sans"/>
                <a:ea typeface="Canva Sans"/>
                <a:cs typeface="Canva Sans"/>
                <a:sym typeface="Canva Sans"/>
              </a:rPr>
              <a:t>Ensure proper data formatting for variables</a:t>
            </a:r>
          </a:p>
          <a:p>
            <a:pPr algn="ctr" marL="295694" indent="-147847" lvl="1">
              <a:lnSpc>
                <a:spcPts val="1917"/>
              </a:lnSpc>
              <a:buFont typeface="Arial"/>
              <a:buChar char="•"/>
            </a:pPr>
            <a:r>
              <a:rPr lang="en-US" sz="1369">
                <a:solidFill>
                  <a:srgbClr val="1F0549"/>
                </a:solidFill>
                <a:latin typeface="Canva Sans"/>
                <a:ea typeface="Canva Sans"/>
                <a:cs typeface="Canva Sans"/>
                <a:sym typeface="Canva Sans"/>
              </a:rPr>
              <a:t>Apply Data Scaling</a:t>
            </a:r>
          </a:p>
          <a:p>
            <a:pPr algn="ctr" marL="295694" indent="-147847" lvl="1">
              <a:lnSpc>
                <a:spcPts val="1917"/>
              </a:lnSpc>
              <a:buFont typeface="Arial"/>
              <a:buChar char="•"/>
            </a:pPr>
            <a:r>
              <a:rPr lang="en-US" sz="1369">
                <a:solidFill>
                  <a:srgbClr val="1F0549"/>
                </a:solidFill>
                <a:latin typeface="Canva Sans"/>
                <a:ea typeface="Canva Sans"/>
                <a:cs typeface="Canva Sans"/>
                <a:sym typeface="Canva Sans"/>
              </a:rPr>
              <a:t>Apply Data Splitting</a:t>
            </a:r>
          </a:p>
        </p:txBody>
      </p:sp>
      <p:sp>
        <p:nvSpPr>
          <p:cNvPr name="TextBox 59" id="59"/>
          <p:cNvSpPr txBox="true"/>
          <p:nvPr/>
        </p:nvSpPr>
        <p:spPr>
          <a:xfrm rot="0">
            <a:off x="3009251" y="6031741"/>
            <a:ext cx="3123555" cy="287039"/>
          </a:xfrm>
          <a:prstGeom prst="rect">
            <a:avLst/>
          </a:prstGeom>
        </p:spPr>
        <p:txBody>
          <a:bodyPr anchor="t" rtlCol="false" tIns="0" lIns="0" bIns="0" rIns="0">
            <a:spAutoFit/>
          </a:bodyPr>
          <a:lstStyle/>
          <a:p>
            <a:pPr algn="ctr">
              <a:lnSpc>
                <a:spcPts val="2195"/>
              </a:lnSpc>
            </a:pPr>
            <a:r>
              <a:rPr lang="en-US" sz="2195" b="true">
                <a:solidFill>
                  <a:srgbClr val="6F3DB6"/>
                </a:solidFill>
                <a:latin typeface="Canva Sans Bold"/>
                <a:ea typeface="Canva Sans Bold"/>
                <a:cs typeface="Canva Sans Bold"/>
                <a:sym typeface="Canva Sans Bold"/>
              </a:rPr>
              <a:t>Regression Models</a:t>
            </a:r>
          </a:p>
        </p:txBody>
      </p:sp>
      <p:sp>
        <p:nvSpPr>
          <p:cNvPr name="TextBox 60" id="60"/>
          <p:cNvSpPr txBox="true"/>
          <p:nvPr/>
        </p:nvSpPr>
        <p:spPr>
          <a:xfrm rot="0">
            <a:off x="2111288" y="1625637"/>
            <a:ext cx="6469424" cy="1195227"/>
          </a:xfrm>
          <a:prstGeom prst="rect">
            <a:avLst/>
          </a:prstGeom>
        </p:spPr>
        <p:txBody>
          <a:bodyPr anchor="t" rtlCol="false" tIns="0" lIns="0" bIns="0" rIns="0">
            <a:spAutoFit/>
          </a:bodyPr>
          <a:lstStyle/>
          <a:p>
            <a:pPr algn="ctr" marL="0" indent="0" lvl="0">
              <a:lnSpc>
                <a:spcPts val="1845"/>
              </a:lnSpc>
              <a:spcBef>
                <a:spcPct val="0"/>
              </a:spcBef>
            </a:pPr>
            <a:r>
              <a:rPr lang="en-US" b="true" sz="1693" strike="noStrike" u="none">
                <a:solidFill>
                  <a:srgbClr val="FFFADE"/>
                </a:solidFill>
                <a:latin typeface="Agrandir Narrow Bold"/>
                <a:ea typeface="Agrandir Narrow Bold"/>
                <a:cs typeface="Agrandir Narrow Bold"/>
                <a:sym typeface="Agrandir Narrow Bold"/>
              </a:rPr>
              <a:t>This project explores the relationship between smartphone usage patterns and indicators of addiction and stress among users. We applied both regression and classification models to analyze how features such as screen time, notifications, and night usage influence user well-being.</a:t>
            </a:r>
          </a:p>
        </p:txBody>
      </p:sp>
      <p:sp>
        <p:nvSpPr>
          <p:cNvPr name="TextBox 61" id="61"/>
          <p:cNvSpPr txBox="true"/>
          <p:nvPr/>
        </p:nvSpPr>
        <p:spPr>
          <a:xfrm rot="0">
            <a:off x="4188388" y="8607473"/>
            <a:ext cx="3413396" cy="1465443"/>
          </a:xfrm>
          <a:prstGeom prst="rect">
            <a:avLst/>
          </a:prstGeom>
        </p:spPr>
        <p:txBody>
          <a:bodyPr anchor="t" rtlCol="false" tIns="0" lIns="0" bIns="0" rIns="0">
            <a:spAutoFit/>
          </a:bodyPr>
          <a:lstStyle/>
          <a:p>
            <a:pPr algn="ctr">
              <a:lnSpc>
                <a:spcPts val="1069"/>
              </a:lnSpc>
            </a:pPr>
            <a:r>
              <a:rPr lang="en-US" sz="1069" b="true">
                <a:solidFill>
                  <a:srgbClr val="1F0549"/>
                </a:solidFill>
                <a:latin typeface="Canva Sans Bold"/>
                <a:ea typeface="Canva Sans Bold"/>
                <a:cs typeface="Canva Sans Bold"/>
                <a:sym typeface="Canva Sans Bold"/>
              </a:rPr>
              <a:t>Logistic Regression Metrics:</a:t>
            </a:r>
          </a:p>
          <a:p>
            <a:pPr algn="ctr">
              <a:lnSpc>
                <a:spcPts val="1069"/>
              </a:lnSpc>
            </a:pPr>
            <a:r>
              <a:rPr lang="en-US" sz="1069">
                <a:solidFill>
                  <a:srgbClr val="1F0549"/>
                </a:solidFill>
                <a:latin typeface="Canva Sans"/>
                <a:ea typeface="Canva Sans"/>
                <a:cs typeface="Canva Sans"/>
                <a:sym typeface="Canva Sans"/>
              </a:rPr>
              <a:t>Accuracy:  0.9801324503311258</a:t>
            </a:r>
          </a:p>
          <a:p>
            <a:pPr algn="ctr">
              <a:lnSpc>
                <a:spcPts val="1069"/>
              </a:lnSpc>
            </a:pPr>
            <a:r>
              <a:rPr lang="en-US" sz="1069">
                <a:solidFill>
                  <a:srgbClr val="1F0549"/>
                </a:solidFill>
                <a:latin typeface="Canva Sans"/>
                <a:ea typeface="Canva Sans"/>
                <a:cs typeface="Canva Sans"/>
                <a:sym typeface="Canva Sans"/>
              </a:rPr>
              <a:t>Precision:  0.978386167146974</a:t>
            </a:r>
          </a:p>
          <a:p>
            <a:pPr algn="ctr">
              <a:lnSpc>
                <a:spcPts val="1069"/>
              </a:lnSpc>
            </a:pPr>
            <a:r>
              <a:rPr lang="en-US" sz="1069">
                <a:solidFill>
                  <a:srgbClr val="1F0549"/>
                </a:solidFill>
                <a:latin typeface="Canva Sans"/>
                <a:ea typeface="Canva Sans"/>
                <a:cs typeface="Canva Sans"/>
                <a:sym typeface="Canva Sans"/>
              </a:rPr>
              <a:t>Recall:  0.9826338639652678</a:t>
            </a:r>
          </a:p>
          <a:p>
            <a:pPr algn="ctr">
              <a:lnSpc>
                <a:spcPts val="1069"/>
              </a:lnSpc>
            </a:pPr>
            <a:r>
              <a:rPr lang="en-US" sz="1069">
                <a:solidFill>
                  <a:srgbClr val="1F0549"/>
                </a:solidFill>
                <a:latin typeface="Canva Sans"/>
                <a:ea typeface="Canva Sans"/>
                <a:cs typeface="Canva Sans"/>
                <a:sym typeface="Canva Sans"/>
              </a:rPr>
              <a:t>F1 Score:  0.9805054151624548</a:t>
            </a:r>
          </a:p>
          <a:p>
            <a:pPr algn="ctr">
              <a:lnSpc>
                <a:spcPts val="1069"/>
              </a:lnSpc>
            </a:pPr>
          </a:p>
          <a:p>
            <a:pPr algn="ctr">
              <a:lnSpc>
                <a:spcPts val="1069"/>
              </a:lnSpc>
            </a:pPr>
            <a:r>
              <a:rPr lang="en-US" sz="1069" b="true">
                <a:solidFill>
                  <a:srgbClr val="1F0549"/>
                </a:solidFill>
                <a:latin typeface="Canva Sans Bold"/>
                <a:ea typeface="Canva Sans Bold"/>
                <a:cs typeface="Canva Sans Bold"/>
                <a:sym typeface="Canva Sans Bold"/>
              </a:rPr>
              <a:t>K-Nearest Neighbors Metrics</a:t>
            </a:r>
          </a:p>
          <a:p>
            <a:pPr algn="ctr">
              <a:lnSpc>
                <a:spcPts val="1069"/>
              </a:lnSpc>
            </a:pPr>
            <a:r>
              <a:rPr lang="en-US" sz="1069">
                <a:solidFill>
                  <a:srgbClr val="1F0549"/>
                </a:solidFill>
                <a:latin typeface="Canva Sans"/>
                <a:ea typeface="Canva Sans"/>
                <a:cs typeface="Canva Sans"/>
                <a:sym typeface="Canva Sans"/>
              </a:rPr>
              <a:t>Accuracy:  0.9705665930831494</a:t>
            </a:r>
          </a:p>
          <a:p>
            <a:pPr algn="ctr">
              <a:lnSpc>
                <a:spcPts val="1069"/>
              </a:lnSpc>
            </a:pPr>
            <a:r>
              <a:rPr lang="en-US" sz="1069">
                <a:solidFill>
                  <a:srgbClr val="1F0549"/>
                </a:solidFill>
                <a:latin typeface="Canva Sans"/>
                <a:ea typeface="Canva Sans"/>
                <a:cs typeface="Canva Sans"/>
                <a:sym typeface="Canva Sans"/>
              </a:rPr>
              <a:t>Precision:  0.9425414364640884</a:t>
            </a:r>
          </a:p>
          <a:p>
            <a:pPr algn="ctr">
              <a:lnSpc>
                <a:spcPts val="1069"/>
              </a:lnSpc>
            </a:pPr>
            <a:r>
              <a:rPr lang="en-US" sz="1069">
                <a:solidFill>
                  <a:srgbClr val="1F0549"/>
                </a:solidFill>
                <a:latin typeface="Canva Sans"/>
                <a:ea typeface="Canva Sans"/>
                <a:cs typeface="Canva Sans"/>
                <a:sym typeface="Canva Sans"/>
              </a:rPr>
              <a:t>Recall:  0.9682179341657208</a:t>
            </a:r>
          </a:p>
          <a:p>
            <a:pPr algn="ctr">
              <a:lnSpc>
                <a:spcPts val="1069"/>
              </a:lnSpc>
            </a:pPr>
            <a:r>
              <a:rPr lang="en-US" sz="1069">
                <a:solidFill>
                  <a:srgbClr val="1F0549"/>
                </a:solidFill>
                <a:latin typeface="Canva Sans"/>
                <a:ea typeface="Canva Sans"/>
                <a:cs typeface="Canva Sans"/>
                <a:sym typeface="Canva Sans"/>
              </a:rPr>
              <a:t>F1 Score:  0.9552071668533034</a:t>
            </a:r>
          </a:p>
        </p:txBody>
      </p:sp>
      <p:sp>
        <p:nvSpPr>
          <p:cNvPr name="TextBox 62" id="62"/>
          <p:cNvSpPr txBox="true"/>
          <p:nvPr/>
        </p:nvSpPr>
        <p:spPr>
          <a:xfrm rot="0">
            <a:off x="2789726" y="12968920"/>
            <a:ext cx="5262190" cy="287039"/>
          </a:xfrm>
          <a:prstGeom prst="rect">
            <a:avLst/>
          </a:prstGeom>
        </p:spPr>
        <p:txBody>
          <a:bodyPr anchor="t" rtlCol="false" tIns="0" lIns="0" bIns="0" rIns="0">
            <a:spAutoFit/>
          </a:bodyPr>
          <a:lstStyle/>
          <a:p>
            <a:pPr algn="ctr">
              <a:lnSpc>
                <a:spcPts val="2195"/>
              </a:lnSpc>
            </a:pPr>
            <a:r>
              <a:rPr lang="en-US" sz="2195" b="true">
                <a:solidFill>
                  <a:srgbClr val="FFFADE"/>
                </a:solidFill>
                <a:latin typeface="Canva Sans Bold"/>
                <a:ea typeface="Canva Sans Bold"/>
                <a:cs typeface="Canva Sans Bold"/>
                <a:sym typeface="Canva Sans Bold"/>
              </a:rPr>
              <a:t>Models Evaluation Visualization</a:t>
            </a:r>
          </a:p>
        </p:txBody>
      </p:sp>
      <p:sp>
        <p:nvSpPr>
          <p:cNvPr name="Freeform 63" id="63"/>
          <p:cNvSpPr/>
          <p:nvPr/>
        </p:nvSpPr>
        <p:spPr>
          <a:xfrm flipH="false" flipV="false" rot="0">
            <a:off x="351352" y="6939500"/>
            <a:ext cx="1867878" cy="984881"/>
          </a:xfrm>
          <a:custGeom>
            <a:avLst/>
            <a:gdLst/>
            <a:ahLst/>
            <a:cxnLst/>
            <a:rect r="r" b="b" t="t" l="l"/>
            <a:pathLst>
              <a:path h="984881" w="1867878">
                <a:moveTo>
                  <a:pt x="0" y="0"/>
                </a:moveTo>
                <a:lnTo>
                  <a:pt x="1867878" y="0"/>
                </a:lnTo>
                <a:lnTo>
                  <a:pt x="1867878" y="984881"/>
                </a:lnTo>
                <a:lnTo>
                  <a:pt x="0" y="98488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64" id="64"/>
          <p:cNvSpPr/>
          <p:nvPr/>
        </p:nvSpPr>
        <p:spPr>
          <a:xfrm flipH="true" flipV="false" rot="0">
            <a:off x="351352" y="5818215"/>
            <a:ext cx="1867878" cy="984881"/>
          </a:xfrm>
          <a:custGeom>
            <a:avLst/>
            <a:gdLst/>
            <a:ahLst/>
            <a:cxnLst/>
            <a:rect r="r" b="b" t="t" l="l"/>
            <a:pathLst>
              <a:path h="984881" w="1867878">
                <a:moveTo>
                  <a:pt x="1867878" y="0"/>
                </a:moveTo>
                <a:lnTo>
                  <a:pt x="0" y="0"/>
                </a:lnTo>
                <a:lnTo>
                  <a:pt x="0" y="984882"/>
                </a:lnTo>
                <a:lnTo>
                  <a:pt x="1867878" y="984882"/>
                </a:lnTo>
                <a:lnTo>
                  <a:pt x="1867878"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65" id="65"/>
          <p:cNvSpPr txBox="true"/>
          <p:nvPr/>
        </p:nvSpPr>
        <p:spPr>
          <a:xfrm rot="0">
            <a:off x="695581" y="6105420"/>
            <a:ext cx="1867878" cy="407670"/>
          </a:xfrm>
          <a:prstGeom prst="rect">
            <a:avLst/>
          </a:prstGeom>
        </p:spPr>
        <p:txBody>
          <a:bodyPr anchor="t" rtlCol="false" tIns="0" lIns="0" bIns="0" rIns="0">
            <a:spAutoFit/>
          </a:bodyPr>
          <a:lstStyle/>
          <a:p>
            <a:pPr algn="ctr">
              <a:lnSpc>
                <a:spcPts val="1679"/>
              </a:lnSpc>
            </a:pPr>
            <a:r>
              <a:rPr lang="en-US" sz="1200">
                <a:solidFill>
                  <a:srgbClr val="000000"/>
                </a:solidFill>
                <a:latin typeface="Canva Sans"/>
                <a:ea typeface="Canva Sans"/>
                <a:cs typeface="Canva Sans"/>
                <a:sym typeface="Canva Sans"/>
              </a:rPr>
              <a:t>Rokaya Ramy</a:t>
            </a:r>
          </a:p>
          <a:p>
            <a:pPr algn="ctr">
              <a:lnSpc>
                <a:spcPts val="1679"/>
              </a:lnSpc>
              <a:spcBef>
                <a:spcPct val="0"/>
              </a:spcBef>
            </a:pPr>
            <a:r>
              <a:rPr lang="en-US" sz="1200">
                <a:solidFill>
                  <a:srgbClr val="000000"/>
                </a:solidFill>
                <a:latin typeface="Canva Sans"/>
                <a:ea typeface="Canva Sans"/>
                <a:cs typeface="Canva Sans"/>
                <a:sym typeface="Canva Sans"/>
              </a:rPr>
              <a:t>22-101171</a:t>
            </a:r>
          </a:p>
        </p:txBody>
      </p:sp>
      <p:sp>
        <p:nvSpPr>
          <p:cNvPr name="TextBox 66" id="66"/>
          <p:cNvSpPr txBox="true"/>
          <p:nvPr/>
        </p:nvSpPr>
        <p:spPr>
          <a:xfrm rot="0">
            <a:off x="57809" y="7218581"/>
            <a:ext cx="1867878" cy="407670"/>
          </a:xfrm>
          <a:prstGeom prst="rect">
            <a:avLst/>
          </a:prstGeom>
        </p:spPr>
        <p:txBody>
          <a:bodyPr anchor="t" rtlCol="false" tIns="0" lIns="0" bIns="0" rIns="0">
            <a:spAutoFit/>
          </a:bodyPr>
          <a:lstStyle/>
          <a:p>
            <a:pPr algn="ctr">
              <a:lnSpc>
                <a:spcPts val="1679"/>
              </a:lnSpc>
            </a:pPr>
            <a:r>
              <a:rPr lang="en-US" sz="1200">
                <a:solidFill>
                  <a:srgbClr val="000000"/>
                </a:solidFill>
                <a:latin typeface="Canva Sans"/>
                <a:ea typeface="Canva Sans"/>
                <a:cs typeface="Canva Sans"/>
                <a:sym typeface="Canva Sans"/>
              </a:rPr>
              <a:t>Jana Sherif</a:t>
            </a:r>
          </a:p>
          <a:p>
            <a:pPr algn="ctr">
              <a:lnSpc>
                <a:spcPts val="1679"/>
              </a:lnSpc>
              <a:spcBef>
                <a:spcPct val="0"/>
              </a:spcBef>
            </a:pPr>
            <a:r>
              <a:rPr lang="en-US" sz="1200">
                <a:solidFill>
                  <a:srgbClr val="000000"/>
                </a:solidFill>
                <a:latin typeface="Canva Sans"/>
                <a:ea typeface="Canva Sans"/>
                <a:cs typeface="Canva Sans"/>
                <a:sym typeface="Canva Sans"/>
              </a:rPr>
              <a:t>22-101234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DAGnv4vy-pk</dc:identifier>
  <dcterms:modified xsi:type="dcterms:W3CDTF">2011-08-01T06:04:30Z</dcterms:modified>
  <cp:revision>1</cp:revision>
  <dc:title>Purple Illustrative How to Boost Engagement on Social Media Poster</dc:title>
</cp:coreProperties>
</file>