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5" autoAdjust="0"/>
    <p:restoredTop sz="94268" autoAdjust="0"/>
  </p:normalViewPr>
  <p:slideViewPr>
    <p:cSldViewPr snapToGrid="0">
      <p:cViewPr varScale="1">
        <p:scale>
          <a:sx n="108" d="100"/>
          <a:sy n="108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riti/Desktop/New%20folder/covid_worldwide%20Death/covid_worldwide_Main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NDA\Desktop\New%20folder\covid-cases-by-source\covid-cases-by-source_Main.csv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SIS\Semester%201\BIS%206O5\dashboard\dashh\New%20folder\COVID-19_Vaccinations_in_the_United_States_Jurisdiction\COVID-19_Vaccinations_in_the_United_States_Jurisdiction_Mai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NDA\Desktop\New%20folder\covid_worldwide%20Death\covid_worldwide%20Death_CHART.csv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Total Deaths by Covid-19 in 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577800956731287"/>
          <c:y val="0.18034353297775915"/>
          <c:w val="0.76489215116413856"/>
          <c:h val="0.704263347659338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covid_worldwide_Main!$D$1</c:f>
              <c:strCache>
                <c:ptCount val="1"/>
                <c:pt idx="0">
                  <c:v>Total Deaths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covid_worldwide_Main!$B$2:$B$232</c:f>
              <c:strCache>
                <c:ptCount val="7"/>
                <c:pt idx="0">
                  <c:v>USA</c:v>
                </c:pt>
                <c:pt idx="1">
                  <c:v>India</c:v>
                </c:pt>
                <c:pt idx="2">
                  <c:v>Brazil</c:v>
                </c:pt>
                <c:pt idx="3">
                  <c:v>Russia</c:v>
                </c:pt>
                <c:pt idx="4">
                  <c:v>Australia</c:v>
                </c:pt>
                <c:pt idx="5">
                  <c:v>Bangladesh</c:v>
                </c:pt>
                <c:pt idx="6">
                  <c:v>China</c:v>
                </c:pt>
              </c:strCache>
            </c:strRef>
          </c:cat>
          <c:val>
            <c:numRef>
              <c:f>covid_worldwide_Main!$D$2:$D$232</c:f>
              <c:numCache>
                <c:formatCode>#,##0</c:formatCode>
                <c:ptCount val="7"/>
                <c:pt idx="0">
                  <c:v>1132935</c:v>
                </c:pt>
                <c:pt idx="1">
                  <c:v>530740</c:v>
                </c:pt>
                <c:pt idx="2">
                  <c:v>697074</c:v>
                </c:pt>
                <c:pt idx="3">
                  <c:v>395108</c:v>
                </c:pt>
                <c:pt idx="4">
                  <c:v>18615</c:v>
                </c:pt>
                <c:pt idx="5">
                  <c:v>29442</c:v>
                </c:pt>
                <c:pt idx="6">
                  <c:v>5272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F2-AC43-A09F-8EB127E3B39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16359424"/>
        <c:axId val="1316361072"/>
      </c:barChart>
      <c:catAx>
        <c:axId val="13163594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Countries</a:t>
                </a:r>
              </a:p>
            </c:rich>
          </c:tx>
          <c:layout>
            <c:manualLayout>
              <c:xMode val="edge"/>
              <c:yMode val="edge"/>
              <c:x val="3.0555569098754298E-2"/>
              <c:y val="0.451926231338284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361072"/>
        <c:crosses val="autoZero"/>
        <c:auto val="1"/>
        <c:lblAlgn val="ctr"/>
        <c:lblOffset val="100"/>
        <c:noMultiLvlLbl val="0"/>
      </c:catAx>
      <c:valAx>
        <c:axId val="131636107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Numbers</a:t>
                </a:r>
                <a:r>
                  <a:rPr lang="en-US" baseline="0"/>
                  <a:t> of people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3357824695176778"/>
              <c:y val="0.874879685159073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crossAx val="131635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Covid-19 Cases by Source (Johns Hopkins &amp; WHO) in 17th March 2020</a:t>
            </a:r>
            <a:endParaRPr lang="en-US" sz="1400" dirty="0">
              <a:effectLst/>
            </a:endParaRPr>
          </a:p>
        </c:rich>
      </c:tx>
      <c:layout>
        <c:manualLayout>
          <c:xMode val="edge"/>
          <c:yMode val="edge"/>
          <c:x val="9.14270921321301E-2"/>
          <c:y val="3.04900445415602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2144937840966845E-2"/>
          <c:y val="0.41376267635172609"/>
          <c:w val="0.95785507358586741"/>
          <c:h val="0.409463655167480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'covid-cases-by-source_Main'!$C$1</c:f>
              <c:strCache>
                <c:ptCount val="1"/>
                <c:pt idx="0">
                  <c:v>Total confirmed cases of COVID-19 (Johns Hopkins)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'covid-cases-by-source_Main'!$A$2:$A$9538</c:f>
              <c:strCache>
                <c:ptCount val="6"/>
                <c:pt idx="0">
                  <c:v>Bangladesh</c:v>
                </c:pt>
                <c:pt idx="1">
                  <c:v>Brazil</c:v>
                </c:pt>
                <c:pt idx="2">
                  <c:v>France</c:v>
                </c:pt>
                <c:pt idx="3">
                  <c:v>Germany</c:v>
                </c:pt>
                <c:pt idx="4">
                  <c:v>India</c:v>
                </c:pt>
                <c:pt idx="5">
                  <c:v>North America</c:v>
                </c:pt>
              </c:strCache>
            </c:strRef>
          </c:cat>
          <c:val>
            <c:numRef>
              <c:f>'covid-cases-by-source_Main'!$C$2:$C$9538</c:f>
              <c:numCache>
                <c:formatCode>General</c:formatCode>
                <c:ptCount val="6"/>
                <c:pt idx="0">
                  <c:v>10</c:v>
                </c:pt>
                <c:pt idx="1">
                  <c:v>321</c:v>
                </c:pt>
                <c:pt idx="2">
                  <c:v>7652</c:v>
                </c:pt>
                <c:pt idx="3">
                  <c:v>9257</c:v>
                </c:pt>
                <c:pt idx="4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A2-AE4F-990A-A7D9940068EE}"/>
            </c:ext>
          </c:extLst>
        </c:ser>
        <c:ser>
          <c:idx val="1"/>
          <c:order val="1"/>
          <c:tx>
            <c:strRef>
              <c:f>'covid-cases-by-source_Main'!$D$1</c:f>
              <c:strCache>
                <c:ptCount val="1"/>
                <c:pt idx="0">
                  <c:v>Total confirmed cases of COVID-19 (WHO)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8000"/>
                    <a:satMod val="130000"/>
                    <a:lumMod val="92000"/>
                  </a:schemeClr>
                </a:gs>
                <a:gs pos="100000">
                  <a:schemeClr val="accent2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'covid-cases-by-source_Main'!$A$2:$A$9538</c:f>
              <c:strCache>
                <c:ptCount val="6"/>
                <c:pt idx="0">
                  <c:v>Bangladesh</c:v>
                </c:pt>
                <c:pt idx="1">
                  <c:v>Brazil</c:v>
                </c:pt>
                <c:pt idx="2">
                  <c:v>France</c:v>
                </c:pt>
                <c:pt idx="3">
                  <c:v>Germany</c:v>
                </c:pt>
                <c:pt idx="4">
                  <c:v>India</c:v>
                </c:pt>
                <c:pt idx="5">
                  <c:v>North America</c:v>
                </c:pt>
              </c:strCache>
            </c:strRef>
          </c:cat>
          <c:val>
            <c:numRef>
              <c:f>'covid-cases-by-source_Main'!$D$2:$D$9538</c:f>
              <c:numCache>
                <c:formatCode>General</c:formatCode>
                <c:ptCount val="6"/>
                <c:pt idx="0">
                  <c:v>8</c:v>
                </c:pt>
                <c:pt idx="1">
                  <c:v>234</c:v>
                </c:pt>
                <c:pt idx="2">
                  <c:v>6573</c:v>
                </c:pt>
                <c:pt idx="3">
                  <c:v>6012</c:v>
                </c:pt>
                <c:pt idx="4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A2-AE4F-990A-A7D9940068E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83182872"/>
        <c:axId val="483178192"/>
      </c:barChart>
      <c:catAx>
        <c:axId val="483182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178192"/>
        <c:crosses val="autoZero"/>
        <c:auto val="1"/>
        <c:lblAlgn val="ctr"/>
        <c:lblOffset val="100"/>
        <c:noMultiLvlLbl val="0"/>
      </c:catAx>
      <c:valAx>
        <c:axId val="4831781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3182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3670433471875348"/>
          <c:y val="0.22960924761664256"/>
          <c:w val="0.86316018126017546"/>
          <c:h val="0.137931255957481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b="1" i="0" baseline="0">
                <a:effectLst/>
              </a:rPr>
              <a:t>Vaccination at Michigan by 202</a:t>
            </a:r>
            <a:r>
              <a:rPr lang="en-US" sz="1400" b="1" i="0" u="none" strike="noStrike" baseline="0">
                <a:effectLst/>
              </a:rPr>
              <a:t>0-2023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'COVID-19_Vaccinations_in_the_Un'!$E$1</c:f>
              <c:strCache>
                <c:ptCount val="1"/>
                <c:pt idx="0">
                  <c:v>Distributed_Janssen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none"/>
          </c:marker>
          <c:cat>
            <c:numRef>
              <c:f>'COVID-19_Vaccinations_in_the_Un'!$A$2:$A$38041</c:f>
              <c:numCache>
                <c:formatCode>m/d/yyyy</c:formatCode>
                <c:ptCount val="4"/>
                <c:pt idx="0">
                  <c:v>45007</c:v>
                </c:pt>
                <c:pt idx="1">
                  <c:v>44565</c:v>
                </c:pt>
                <c:pt idx="2">
                  <c:v>44545</c:v>
                </c:pt>
                <c:pt idx="3">
                  <c:v>44191</c:v>
                </c:pt>
              </c:numCache>
            </c:numRef>
          </c:cat>
          <c:val>
            <c:numRef>
              <c:f>'COVID-19_Vaccinations_in_the_Un'!$E$2:$E$38041</c:f>
              <c:numCache>
                <c:formatCode>#,##0</c:formatCode>
                <c:ptCount val="4"/>
                <c:pt idx="0">
                  <c:v>967800</c:v>
                </c:pt>
                <c:pt idx="1">
                  <c:v>906600</c:v>
                </c:pt>
                <c:pt idx="2">
                  <c:v>884300</c:v>
                </c:pt>
                <c:pt idx="3" formatCode="General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74-B246-AEFA-5C58A36E5BCA}"/>
            </c:ext>
          </c:extLst>
        </c:ser>
        <c:ser>
          <c:idx val="1"/>
          <c:order val="1"/>
          <c:tx>
            <c:strRef>
              <c:f>'COVID-19_Vaccinations_in_the_Un'!$F$1</c:f>
              <c:strCache>
                <c:ptCount val="1"/>
                <c:pt idx="0">
                  <c:v>Distributed_Moderna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none"/>
          </c:marker>
          <c:cat>
            <c:numRef>
              <c:f>'COVID-19_Vaccinations_in_the_Un'!$A$2:$A$38041</c:f>
              <c:numCache>
                <c:formatCode>m/d/yyyy</c:formatCode>
                <c:ptCount val="4"/>
                <c:pt idx="0">
                  <c:v>45007</c:v>
                </c:pt>
                <c:pt idx="1">
                  <c:v>44565</c:v>
                </c:pt>
                <c:pt idx="2">
                  <c:v>44545</c:v>
                </c:pt>
                <c:pt idx="3">
                  <c:v>44191</c:v>
                </c:pt>
              </c:numCache>
            </c:numRef>
          </c:cat>
          <c:val>
            <c:numRef>
              <c:f>'COVID-19_Vaccinations_in_the_Un'!$F$2:$F$38041</c:f>
              <c:numCache>
                <c:formatCode>#,##0</c:formatCode>
                <c:ptCount val="4"/>
                <c:pt idx="0">
                  <c:v>11279620</c:v>
                </c:pt>
                <c:pt idx="1">
                  <c:v>6868040</c:v>
                </c:pt>
                <c:pt idx="2">
                  <c:v>6848960</c:v>
                </c:pt>
                <c:pt idx="3" formatCode="General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74-B246-AEFA-5C58A36E5BCA}"/>
            </c:ext>
          </c:extLst>
        </c:ser>
        <c:ser>
          <c:idx val="2"/>
          <c:order val="2"/>
          <c:tx>
            <c:strRef>
              <c:f>'COVID-19_Vaccinations_in_the_Un'!$G$1</c:f>
              <c:strCache>
                <c:ptCount val="1"/>
                <c:pt idx="0">
                  <c:v>Distributed_Pfizer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none"/>
          </c:marker>
          <c:cat>
            <c:numRef>
              <c:f>'COVID-19_Vaccinations_in_the_Un'!$A$2:$A$38041</c:f>
              <c:numCache>
                <c:formatCode>m/d/yyyy</c:formatCode>
                <c:ptCount val="4"/>
                <c:pt idx="0">
                  <c:v>45007</c:v>
                </c:pt>
                <c:pt idx="1">
                  <c:v>44565</c:v>
                </c:pt>
                <c:pt idx="2">
                  <c:v>44545</c:v>
                </c:pt>
                <c:pt idx="3">
                  <c:v>44191</c:v>
                </c:pt>
              </c:numCache>
            </c:numRef>
          </c:cat>
          <c:val>
            <c:numRef>
              <c:f>'COVID-19_Vaccinations_in_the_Un'!$G$2:$G$38041</c:f>
              <c:numCache>
                <c:formatCode>#,##0</c:formatCode>
                <c:ptCount val="4"/>
                <c:pt idx="0">
                  <c:v>16901960</c:v>
                </c:pt>
                <c:pt idx="1">
                  <c:v>10219330</c:v>
                </c:pt>
                <c:pt idx="2">
                  <c:v>9700200</c:v>
                </c:pt>
                <c:pt idx="3" formatCode="General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74-B246-AEFA-5C58A36E5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611032"/>
        <c:axId val="63611392"/>
      </c:lineChart>
      <c:dateAx>
        <c:axId val="63611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Dates</a:t>
                </a:r>
              </a:p>
            </c:rich>
          </c:tx>
          <c:layout>
            <c:manualLayout>
              <c:xMode val="edge"/>
              <c:yMode val="edge"/>
              <c:x val="0.49052787935535597"/>
              <c:y val="0.824456981428599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11392"/>
        <c:crosses val="autoZero"/>
        <c:auto val="1"/>
        <c:lblOffset val="100"/>
        <c:baseTimeUnit val="days"/>
      </c:dateAx>
      <c:valAx>
        <c:axId val="6361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</a:t>
                </a:r>
              </a:p>
            </c:rich>
          </c:tx>
          <c:layout>
            <c:manualLayout>
              <c:xMode val="edge"/>
              <c:yMode val="edge"/>
              <c:x val="2.7556419342155133E-2"/>
              <c:y val="0.684065832887413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11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0181986878924356E-2"/>
          <c:y val="0.76954344060887969"/>
          <c:w val="0.81282449052925421"/>
          <c:h val="0.132751899738495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Recovered People From Covid 2021-2022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974850676705759"/>
          <c:y val="0.32743275847504333"/>
          <c:w val="0.59215549975631632"/>
          <c:h val="0.388308678081346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'covid_worldwide Death_CHART'!$E$1</c:f>
              <c:strCache>
                <c:ptCount val="1"/>
                <c:pt idx="0">
                  <c:v>Total Recovered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39512276865447"/>
                      <c:h val="9.97952249481707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361C-7246-8225-C82F87A4E143}"/>
                </c:ext>
              </c:extLst>
            </c:dLbl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853808341426316"/>
                      <c:h val="9.44809019278170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42B-2040-AEFA-CF3E34D268D6}"/>
                </c:ext>
              </c:extLst>
            </c:dLbl>
            <c:dLbl>
              <c:idx val="2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724679090252031"/>
                      <c:h val="9.44809019278170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B42B-2040-AEFA-CF3E34D268D6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687C5B9-9D88-41FC-8E08-3E18DFB8664B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3759201536946"/>
                      <c:h val="9.448090192781701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554-964B-9583-D4D9E87502E4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2824564-1A78-4263-842B-BB43C7702D8F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550504940486894"/>
                      <c:h val="9.448090192781701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554-964B-9583-D4D9E87502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'covid_worldwide Death_CHART'!$B$2:$B$6</c:f>
              <c:strCache>
                <c:ptCount val="5"/>
                <c:pt idx="0">
                  <c:v>USA</c:v>
                </c:pt>
                <c:pt idx="1">
                  <c:v>India</c:v>
                </c:pt>
                <c:pt idx="2">
                  <c:v>France</c:v>
                </c:pt>
                <c:pt idx="3">
                  <c:v>Germany</c:v>
                </c:pt>
                <c:pt idx="4">
                  <c:v>Brazil</c:v>
                </c:pt>
              </c:strCache>
            </c:strRef>
          </c:cat>
          <c:val>
            <c:numRef>
              <c:f>'covid_worldwide Death_CHART'!$E$2:$E$6</c:f>
              <c:numCache>
                <c:formatCode>#,##0</c:formatCode>
                <c:ptCount val="5"/>
                <c:pt idx="0">
                  <c:v>101322779</c:v>
                </c:pt>
                <c:pt idx="1">
                  <c:v>44150289</c:v>
                </c:pt>
                <c:pt idx="2">
                  <c:v>39264546</c:v>
                </c:pt>
                <c:pt idx="3">
                  <c:v>37398100</c:v>
                </c:pt>
                <c:pt idx="4">
                  <c:v>35919372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54-964B-9583-D4D9E87502E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26069392"/>
        <c:axId val="526074072"/>
      </c:barChart>
      <c:catAx>
        <c:axId val="5260693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074072"/>
        <c:crosses val="autoZero"/>
        <c:auto val="1"/>
        <c:lblAlgn val="ctr"/>
        <c:lblOffset val="100"/>
        <c:noMultiLvlLbl val="0"/>
      </c:catAx>
      <c:valAx>
        <c:axId val="5260740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people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06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626953893399785"/>
          <c:y val="0.86034555539128355"/>
          <c:w val="0.3474605929096703"/>
          <c:h val="7.1685985719933829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0.7436</cdr:x>
      <cdr:y>0.59996</cdr:y>
    </cdr:from>
    <cdr:to>
      <cdr:x>0.82821</cdr:x>
      <cdr:y>0.79243</cdr:y>
    </cdr:to>
    <cdr:cxnSp macro="">
      <cdr:nvCxnSpPr>
        <cdr:cNvPr id="2" name="Connector: Curved 21">
          <a:extLst xmlns:a="http://schemas.openxmlformats.org/drawingml/2006/main">
            <a:ext uri="{FF2B5EF4-FFF2-40B4-BE49-F238E27FC236}">
              <a16:creationId xmlns:a16="http://schemas.microsoft.com/office/drawing/2014/main" id="{08146FB0-DA65-5E7C-BDFD-17DC6BF8415A}"/>
            </a:ext>
          </a:extLst>
        </cdr:cNvPr>
        <cdr:cNvCxnSpPr/>
      </cdr:nvCxnSpPr>
      <cdr:spPr>
        <a:xfrm xmlns:a="http://schemas.openxmlformats.org/drawingml/2006/main" rot="5400000" flipH="1" flipV="1">
          <a:off x="2441265" y="1951377"/>
          <a:ext cx="580104" cy="294026"/>
        </a:xfrm>
        <a:prstGeom xmlns:a="http://schemas.openxmlformats.org/drawingml/2006/main" prst="curvedConnector3">
          <a:avLst/>
        </a:prstGeom>
        <a:ln xmlns:a="http://schemas.openxmlformats.org/drawingml/2006/main"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0.67841</cdr:x>
      <cdr:y>0.27553</cdr:y>
    </cdr:from>
    <cdr:to>
      <cdr:x>0.97386</cdr:x>
      <cdr:y>0.60572</cdr:y>
    </cdr:to>
    <cdr:sp macro="" textlink="">
      <cdr:nvSpPr>
        <cdr:cNvPr id="4" name="Rectangle: Top Corners One Rounded and One Snipped 4">
          <a:extLst xmlns:a="http://schemas.openxmlformats.org/drawingml/2006/main">
            <a:ext uri="{FF2B5EF4-FFF2-40B4-BE49-F238E27FC236}">
              <a16:creationId xmlns:a16="http://schemas.microsoft.com/office/drawing/2014/main" id="{736EE3EB-EC5D-2EF1-2AB1-C897A2311628}"/>
            </a:ext>
          </a:extLst>
        </cdr:cNvPr>
        <cdr:cNvSpPr/>
      </cdr:nvSpPr>
      <cdr:spPr>
        <a:xfrm xmlns:a="http://schemas.openxmlformats.org/drawingml/2006/main">
          <a:off x="2357729" y="830462"/>
          <a:ext cx="1026790" cy="995229"/>
        </a:xfrm>
        <a:prstGeom xmlns:a="http://schemas.openxmlformats.org/drawingml/2006/main" prst="snipRound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USA holds highest number of deaths in 2022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0.08269</cdr:x>
      <cdr:y>0.3727</cdr:y>
    </cdr:from>
    <cdr:to>
      <cdr:x>0.21346</cdr:x>
      <cdr:y>0.55118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352DDAF-CF97-1476-BF6A-0DDFD639D7E9}"/>
            </a:ext>
          </a:extLst>
        </cdr:cNvPr>
        <cdr:cNvSpPr txBox="1"/>
      </cdr:nvSpPr>
      <cdr:spPr>
        <a:xfrm xmlns:a="http://schemas.openxmlformats.org/drawingml/2006/main">
          <a:off x="578223" y="190948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0.02436</cdr:x>
      <cdr:y>0.38244</cdr:y>
    </cdr:from>
    <cdr:to>
      <cdr:x>0.10513</cdr:x>
      <cdr:y>0.74727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0ABFE5E-C153-5218-5045-86EF802B08B6}"/>
            </a:ext>
          </a:extLst>
        </cdr:cNvPr>
        <cdr:cNvSpPr txBox="1"/>
      </cdr:nvSpPr>
      <cdr:spPr>
        <a:xfrm xmlns:a="http://schemas.openxmlformats.org/drawingml/2006/main">
          <a:off x="129452" y="1271067"/>
          <a:ext cx="429221" cy="12125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none" rtlCol="0"/>
        <a:lstStyle xmlns:a="http://schemas.openxmlformats.org/drawingml/2006/main"/>
        <a:p xmlns:a="http://schemas.openxmlformats.org/drawingml/2006/main">
          <a:r>
            <a:rPr lang="en-US" sz="1600" dirty="0">
              <a:solidFill>
                <a:schemeClr val="accent1">
                  <a:lumMod val="20000"/>
                  <a:lumOff val="80000"/>
                </a:schemeClr>
              </a:solidFill>
            </a:rPr>
            <a:t>Number of people</a:t>
          </a:r>
        </a:p>
      </cdr:txBody>
    </cdr:sp>
  </cdr:relSizeAnchor>
  <cdr:relSizeAnchor xmlns:cdr="http://schemas.openxmlformats.org/drawingml/2006/chartDrawing">
    <cdr:from>
      <cdr:x>0.53743</cdr:x>
      <cdr:y>0.92096</cdr:y>
    </cdr:from>
    <cdr:to>
      <cdr:x>0.76302</cdr:x>
      <cdr:y>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7C05F5D1-7FAE-C4F3-1A48-72A4D8C51F5B}"/>
            </a:ext>
          </a:extLst>
        </cdr:cNvPr>
        <cdr:cNvSpPr txBox="1"/>
      </cdr:nvSpPr>
      <cdr:spPr>
        <a:xfrm xmlns:a="http://schemas.openxmlformats.org/drawingml/2006/main">
          <a:off x="1999089" y="3154588"/>
          <a:ext cx="839140" cy="2707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>
              <a:solidFill>
                <a:schemeClr val="tx1"/>
              </a:solidFill>
            </a:rPr>
            <a:t>Countries</a:t>
          </a:r>
        </a:p>
      </cdr:txBody>
    </cdr:sp>
  </cdr:relSizeAnchor>
  <cdr:relSizeAnchor xmlns:cdr="http://schemas.openxmlformats.org/drawingml/2006/chartDrawing">
    <cdr:from>
      <cdr:x>0.10959</cdr:x>
      <cdr:y>0.71464</cdr:y>
    </cdr:from>
    <cdr:to>
      <cdr:x>0.3585</cdr:x>
      <cdr:y>1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8FB7D5C8-F8BC-F881-A8EF-E17255CD8CD4}"/>
            </a:ext>
          </a:extLst>
        </cdr:cNvPr>
        <cdr:cNvSpPr txBox="1"/>
      </cdr:nvSpPr>
      <cdr:spPr>
        <a:xfrm xmlns:a="http://schemas.openxmlformats.org/drawingml/2006/main">
          <a:off x="402577" y="293276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0.59836</cdr:x>
      <cdr:y>0.30195</cdr:y>
    </cdr:from>
    <cdr:to>
      <cdr:x>0.9559</cdr:x>
      <cdr:y>0.51958</cdr:y>
    </cdr:to>
    <cdr:sp macro="" textlink="">
      <cdr:nvSpPr>
        <cdr:cNvPr id="3" name="Rectangle: Diagonal Corners Snipped 1">
          <a:extLst xmlns:a="http://schemas.openxmlformats.org/drawingml/2006/main">
            <a:ext uri="{FF2B5EF4-FFF2-40B4-BE49-F238E27FC236}">
              <a16:creationId xmlns:a16="http://schemas.microsoft.com/office/drawing/2014/main" id="{40FC1C8C-A352-E050-66D1-A736B34AFB63}"/>
            </a:ext>
          </a:extLst>
        </cdr:cNvPr>
        <cdr:cNvSpPr/>
      </cdr:nvSpPr>
      <cdr:spPr>
        <a:xfrm xmlns:a="http://schemas.openxmlformats.org/drawingml/2006/main">
          <a:off x="1817480" y="902729"/>
          <a:ext cx="1086044" cy="650631"/>
        </a:xfrm>
        <a:prstGeom xmlns:a="http://schemas.openxmlformats.org/drawingml/2006/main" prst="snip2Diag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USA has the highest recovery rate</a:t>
          </a:r>
        </a:p>
      </cdr:txBody>
    </cdr:sp>
  </cdr:relSizeAnchor>
  <cdr:relSizeAnchor xmlns:cdr="http://schemas.openxmlformats.org/drawingml/2006/chartDrawing">
    <cdr:from>
      <cdr:x>0.59777</cdr:x>
      <cdr:y>0.50402</cdr:y>
    </cdr:from>
    <cdr:to>
      <cdr:x>0.69457</cdr:x>
      <cdr:y>0.69806</cdr:y>
    </cdr:to>
    <cdr:cxnSp macro="">
      <cdr:nvCxnSpPr>
        <cdr:cNvPr id="6" name="Connector: Curved 21">
          <a:extLst xmlns:a="http://schemas.openxmlformats.org/drawingml/2006/main">
            <a:ext uri="{FF2B5EF4-FFF2-40B4-BE49-F238E27FC236}">
              <a16:creationId xmlns:a16="http://schemas.microsoft.com/office/drawing/2014/main" id="{DB9FEA91-888B-6780-CF60-D3CF9DD9FD2D}"/>
            </a:ext>
          </a:extLst>
        </cdr:cNvPr>
        <cdr:cNvCxnSpPr/>
      </cdr:nvCxnSpPr>
      <cdr:spPr>
        <a:xfrm xmlns:a="http://schemas.openxmlformats.org/drawingml/2006/main" rot="5400000" flipH="1" flipV="1">
          <a:off x="1672667" y="1649860"/>
          <a:ext cx="580104" cy="294026"/>
        </a:xfrm>
        <a:prstGeom xmlns:a="http://schemas.openxmlformats.org/drawingml/2006/main" prst="curvedConnector3">
          <a:avLst>
            <a:gd name="adj1" fmla="val 47953"/>
          </a:avLst>
        </a:prstGeom>
        <a:ln xmlns:a="http://schemas.openxmlformats.org/drawingml/2006/main"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2BF5-A45A-4945-80C7-1661A89B353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4685FE6C-DD77-4D5B-84F6-657B5205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2BF5-A45A-4945-80C7-1661A89B353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E6C-DD77-4D5B-84F6-657B5205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2BF5-A45A-4945-80C7-1661A89B353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E6C-DD77-4D5B-84F6-657B5205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9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2BF5-A45A-4945-80C7-1661A89B353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E6C-DD77-4D5B-84F6-657B5205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6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2BF5-A45A-4945-80C7-1661A89B353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E6C-DD77-4D5B-84F6-657B5205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3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2BF5-A45A-4945-80C7-1661A89B353C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E6C-DD77-4D5B-84F6-657B5205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2BF5-A45A-4945-80C7-1661A89B353C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E6C-DD77-4D5B-84F6-657B5205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9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2BF5-A45A-4945-80C7-1661A89B353C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E6C-DD77-4D5B-84F6-657B5205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5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2BF5-A45A-4945-80C7-1661A89B353C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E6C-DD77-4D5B-84F6-657B5205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0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2BF5-A45A-4945-80C7-1661A89B353C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E6C-DD77-4D5B-84F6-657B5205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7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C0A2BF5-A45A-4945-80C7-1661A89B353C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E6C-DD77-4D5B-84F6-657B5205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7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A2BF5-A45A-4945-80C7-1661A89B353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685FE6C-DD77-4D5B-84F6-657B520510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44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chart" Target="../charts/chart2.xml"/><Relationship Id="rId7" Type="http://schemas.openxmlformats.org/officeDocument/2006/relationships/image" Target="../media/image4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7948039-703C-759B-E475-DB53BEEA3F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29534"/>
              </p:ext>
            </p:extLst>
          </p:nvPr>
        </p:nvGraphicFramePr>
        <p:xfrm>
          <a:off x="1496239" y="3696335"/>
          <a:ext cx="3475375" cy="3014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A83B47-2748-577D-572C-7A8D1DCEB8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381102"/>
              </p:ext>
            </p:extLst>
          </p:nvPr>
        </p:nvGraphicFramePr>
        <p:xfrm>
          <a:off x="8277101" y="3685"/>
          <a:ext cx="3719736" cy="3425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657D686-3B16-E6F3-EDE1-F15F7B7B4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065523"/>
              </p:ext>
            </p:extLst>
          </p:nvPr>
        </p:nvGraphicFramePr>
        <p:xfrm>
          <a:off x="8277101" y="3699727"/>
          <a:ext cx="3729115" cy="298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498048B-CE9D-5A48-1BD1-967B9F339D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360958"/>
              </p:ext>
            </p:extLst>
          </p:nvPr>
        </p:nvGraphicFramePr>
        <p:xfrm>
          <a:off x="5112320" y="3720804"/>
          <a:ext cx="3037461" cy="298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F0DA4A20-4D1B-0940-632C-194171E8E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40" y="41214"/>
            <a:ext cx="6653541" cy="3597387"/>
          </a:xfrm>
          <a:prstGeom prst="rect">
            <a:avLst/>
          </a:prstGeom>
        </p:spPr>
      </p:pic>
      <p:pic>
        <p:nvPicPr>
          <p:cNvPr id="10" name="Picture 9" descr="A picture containing text, seat&#10;&#10;Description automatically generated">
            <a:extLst>
              <a:ext uri="{FF2B5EF4-FFF2-40B4-BE49-F238E27FC236}">
                <a16:creationId xmlns:a16="http://schemas.microsoft.com/office/drawing/2014/main" id="{705FAD37-5E10-6A48-D72E-69DB558A34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8" y="3093036"/>
            <a:ext cx="1370135" cy="1530497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7F754E-8195-698F-D39D-387C59A491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8" y="4752429"/>
            <a:ext cx="1393678" cy="15304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7E3613-6D87-611E-63E2-BD5BFD29346B}"/>
              </a:ext>
            </a:extLst>
          </p:cNvPr>
          <p:cNvSpPr txBox="1"/>
          <p:nvPr/>
        </p:nvSpPr>
        <p:spPr>
          <a:xfrm>
            <a:off x="79001" y="149974"/>
            <a:ext cx="1348889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COVID-19 SURVEILLANCE DASHBOARD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2020-2023</a:t>
            </a:r>
          </a:p>
          <a:p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D4F8CEEA-708D-6386-90A2-B1BD602B3C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7" y="1458329"/>
            <a:ext cx="1393678" cy="14959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E96158-073E-3D75-FB2D-D710DB49DCF0}"/>
              </a:ext>
            </a:extLst>
          </p:cNvPr>
          <p:cNvSpPr txBox="1"/>
          <p:nvPr/>
        </p:nvSpPr>
        <p:spPr>
          <a:xfrm>
            <a:off x="1496239" y="6460014"/>
            <a:ext cx="2584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Kaggle,covid-19 dataset 2022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9FD4BB-2328-9526-AD9F-E924AC7CA1AC}"/>
              </a:ext>
            </a:extLst>
          </p:cNvPr>
          <p:cNvSpPr txBox="1"/>
          <p:nvPr/>
        </p:nvSpPr>
        <p:spPr>
          <a:xfrm>
            <a:off x="5085548" y="6506549"/>
            <a:ext cx="29302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Source: Kaggle,covid-19 dataset 2021-2022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59E72B-B8C8-C348-B4E9-D0D1A6F713A4}"/>
              </a:ext>
            </a:extLst>
          </p:cNvPr>
          <p:cNvSpPr txBox="1"/>
          <p:nvPr/>
        </p:nvSpPr>
        <p:spPr>
          <a:xfrm>
            <a:off x="10351192" y="6374792"/>
            <a:ext cx="2172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Data.CDC.Gov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21FFDF-9CDD-D229-D799-F668DD521225}"/>
              </a:ext>
            </a:extLst>
          </p:cNvPr>
          <p:cNvSpPr txBox="1"/>
          <p:nvPr/>
        </p:nvSpPr>
        <p:spPr>
          <a:xfrm>
            <a:off x="8235486" y="3302042"/>
            <a:ext cx="1901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cs typeface="Times New Roman" panose="02020603050405020304" pitchFamily="18" charset="0"/>
              </a:rPr>
              <a:t>Source: </a:t>
            </a:r>
            <a:r>
              <a:rPr lang="en-US" sz="1050" dirty="0" err="1">
                <a:cs typeface="Times New Roman" panose="02020603050405020304" pitchFamily="18" charset="0"/>
              </a:rPr>
              <a:t>ourworldindata.org</a:t>
            </a:r>
            <a:endParaRPr lang="en-US" sz="1050" dirty="0"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311A3-E20B-804C-064D-776FCB4A463C}"/>
              </a:ext>
            </a:extLst>
          </p:cNvPr>
          <p:cNvSpPr txBox="1"/>
          <p:nvPr/>
        </p:nvSpPr>
        <p:spPr>
          <a:xfrm>
            <a:off x="-103999" y="6446416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39937614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{9B79E990-9C37-BC47-987D-EDE2FB263FFD}tf10001119</Template>
  <TotalTime>4709</TotalTime>
  <Words>98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Rockwell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Rokeya Akanda</dc:creator>
  <cp:lastModifiedBy>Sriti, Rokeya Akanda</cp:lastModifiedBy>
  <cp:revision>23</cp:revision>
  <dcterms:created xsi:type="dcterms:W3CDTF">2023-04-01T19:18:05Z</dcterms:created>
  <dcterms:modified xsi:type="dcterms:W3CDTF">2023-04-06T01:53:32Z</dcterms:modified>
</cp:coreProperties>
</file>