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9144000" cy="514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g"/><Relationship Id="rId3" Type="http://schemas.openxmlformats.org/officeDocument/2006/relationships/image" Target="../media/image3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-36512" y="0"/>
            <a:ext cx="9147176" cy="5154613"/>
          </a:xfrm>
          <a:prstGeom prst="rect">
            <a:avLst/>
          </a:prstGeom>
          <a:noFill/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1691680" y="123477"/>
            <a:ext cx="6912768" cy="66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323C8D"/>
                </a:solidFill>
                <a:latin typeface="Century Gothic"/>
              </a:rPr>
              <a:t>«Магнитогорский государственный технический университет им. Г.И. Носова»</a:t>
            </a:r>
            <a:endParaRPr lang="ru-RU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0" name="Содержимое 9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691679" y="1754837"/>
            <a:ext cx="6984775" cy="970563"/>
          </a:xfrm>
        </p:spPr>
        <p:txBody>
          <a:bodyPr/>
          <a:lstStyle/>
          <a:p>
            <a:pPr algn="ctr">
              <a:buNone/>
              <a:defRPr/>
            </a:pPr>
            <a:r>
              <a:rPr lang="ru-RU" b="1">
                <a:solidFill>
                  <a:srgbClr val="323C8D"/>
                </a:solidFill>
                <a:latin typeface="Century Gothic"/>
              </a:rPr>
              <a:t>Редактор изображений на Flutter</a:t>
            </a:r>
            <a:endParaRPr lang="ru-RU" b="1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 flipH="0" flipV="0">
            <a:off x="3051138" y="4227932"/>
            <a:ext cx="5776963" cy="51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Исполнитель: Варламов М.Н. студент 4 курса, группа АВб-19-1</a:t>
            </a:r>
            <a:endParaRPr lang="ru-RU" sz="1400">
              <a:solidFill>
                <a:srgbClr val="323C8D"/>
              </a:solidFill>
              <a:latin typeface="Century Gothic"/>
            </a:endParaRPr>
          </a:p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Руководитель: Торчинский В.Е. ст. преп. ВТ и П.</a:t>
            </a:r>
            <a:endParaRPr lang="ru-RU" sz="1400">
              <a:solidFill>
                <a:srgbClr val="323C8D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081810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Пиктографики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118170226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1068060835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6721218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72742887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54977500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24091994" name="" hidden="0"/>
          <p:cNvSpPr/>
          <p:nvPr isPhoto="0" userDrawn="0"/>
        </p:nvSpPr>
        <p:spPr bwMode="auto">
          <a:xfrm flipH="0" flipV="0">
            <a:off x="64254" y="794226"/>
            <a:ext cx="506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9630264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68650" y="530166"/>
            <a:ext cx="3489232" cy="1384797"/>
          </a:xfrm>
          <a:prstGeom prst="rect">
            <a:avLst/>
          </a:prstGeom>
        </p:spPr>
      </p:pic>
      <p:sp>
        <p:nvSpPr>
          <p:cNvPr id="2007333745" name="" hidden="0"/>
          <p:cNvSpPr/>
          <p:nvPr isPhoto="0" userDrawn="0"/>
        </p:nvSpPr>
        <p:spPr bwMode="auto">
          <a:xfrm flipH="0" flipV="0">
            <a:off x="1284759" y="3127172"/>
            <a:ext cx="70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687812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213266" y="2114506"/>
            <a:ext cx="3489232" cy="1378462"/>
          </a:xfrm>
          <a:prstGeom prst="rect">
            <a:avLst/>
          </a:prstGeom>
        </p:spPr>
      </p:pic>
      <p:sp>
        <p:nvSpPr>
          <p:cNvPr id="909509732" name="" hidden="0"/>
          <p:cNvSpPr/>
          <p:nvPr isPhoto="0" userDrawn="0"/>
        </p:nvSpPr>
        <p:spPr bwMode="auto">
          <a:xfrm flipH="0" flipV="0">
            <a:off x="3337445" y="3233052"/>
            <a:ext cx="546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4134672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5013946" y="3658318"/>
            <a:ext cx="3545296" cy="1404134"/>
          </a:xfrm>
          <a:prstGeom prst="rect">
            <a:avLst/>
          </a:prstGeom>
        </p:spPr>
      </p:pic>
      <p:sp>
        <p:nvSpPr>
          <p:cNvPr id="688400249" name="" hidden="0"/>
          <p:cNvSpPr txBox="1"/>
          <p:nvPr isPhoto="0" userDrawn="0"/>
        </p:nvSpPr>
        <p:spPr bwMode="auto">
          <a:xfrm flipH="0" flipV="0">
            <a:off x="5089981" y="618777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186541064" name="" hidden="0"/>
          <p:cNvSpPr txBox="1"/>
          <p:nvPr isPhoto="0" userDrawn="0"/>
        </p:nvSpPr>
        <p:spPr bwMode="auto">
          <a:xfrm flipH="0" flipV="0">
            <a:off x="5013946" y="900924"/>
            <a:ext cx="4144509" cy="5181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Показывают кол-во нарушений каждого сотрудника</a:t>
            </a:r>
            <a:endParaRPr sz="1400"/>
          </a:p>
          <a:p>
            <a:pPr>
              <a:defRPr/>
            </a:pPr>
            <a:r>
              <a:rPr sz="1400"/>
              <a:t>за определенный период времени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233194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Матричный график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84494456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1191851943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37859502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57681155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83946039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2023076" name="" hidden="0"/>
          <p:cNvSpPr/>
          <p:nvPr isPhoto="0" userDrawn="0"/>
        </p:nvSpPr>
        <p:spPr bwMode="auto">
          <a:xfrm flipH="0" flipV="0">
            <a:off x="64254" y="794226"/>
            <a:ext cx="506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7213228" name="" hidden="0"/>
          <p:cNvSpPr/>
          <p:nvPr isPhoto="0" userDrawn="0"/>
        </p:nvSpPr>
        <p:spPr bwMode="auto">
          <a:xfrm flipH="0" flipV="0">
            <a:off x="1284759" y="3127172"/>
            <a:ext cx="70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8090869" name="" hidden="0"/>
          <p:cNvSpPr/>
          <p:nvPr isPhoto="0" userDrawn="0"/>
        </p:nvSpPr>
        <p:spPr bwMode="auto">
          <a:xfrm flipH="0" flipV="0">
            <a:off x="3337445" y="3233052"/>
            <a:ext cx="546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98195567" name="" hidden="0"/>
          <p:cNvSpPr/>
          <p:nvPr isPhoto="0" userDrawn="0"/>
        </p:nvSpPr>
        <p:spPr bwMode="auto">
          <a:xfrm flipH="0" flipV="0">
            <a:off x="3532388" y="2566193"/>
            <a:ext cx="15034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6616260" name="" hidden="0"/>
          <p:cNvSpPr/>
          <p:nvPr isPhoto="0" userDrawn="0"/>
        </p:nvSpPr>
        <p:spPr bwMode="auto">
          <a:xfrm flipH="0" flipV="0">
            <a:off x="935596" y="867804"/>
            <a:ext cx="14374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328427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857043" y="1233600"/>
            <a:ext cx="6719587" cy="3622687"/>
          </a:xfrm>
          <a:prstGeom prst="rect">
            <a:avLst/>
          </a:prstGeom>
        </p:spPr>
      </p:pic>
      <p:sp>
        <p:nvSpPr>
          <p:cNvPr id="862189753" name="" hidden="0"/>
          <p:cNvSpPr txBox="1"/>
          <p:nvPr isPhoto="0" userDrawn="0"/>
        </p:nvSpPr>
        <p:spPr bwMode="auto">
          <a:xfrm flipH="0" flipV="0">
            <a:off x="1391222" y="641825"/>
            <a:ext cx="7495484" cy="73155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Отображает корреляцию количества нарушений каждого сотрудника за определенный период.</a:t>
            </a:r>
            <a:endParaRPr sz="1400"/>
          </a:p>
          <a:p>
            <a:pPr>
              <a:defRPr/>
            </a:pPr>
            <a:r>
              <a:rPr sz="1400"/>
              <a:t>Выбранный период - рабочая неделя (понедельник - пятница)</a:t>
            </a:r>
            <a:br>
              <a:rPr sz="1400"/>
            </a:b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3191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Контрольная карта Шухарта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300404162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809176044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37870361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87370644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96449737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6830293" name="" hidden="0"/>
          <p:cNvSpPr/>
          <p:nvPr isPhoto="0" userDrawn="0"/>
        </p:nvSpPr>
        <p:spPr bwMode="auto">
          <a:xfrm flipH="0" flipV="0">
            <a:off x="64254" y="794226"/>
            <a:ext cx="506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49210218" name="" hidden="0"/>
          <p:cNvSpPr/>
          <p:nvPr isPhoto="0" userDrawn="0"/>
        </p:nvSpPr>
        <p:spPr bwMode="auto">
          <a:xfrm flipH="0" flipV="0">
            <a:off x="1284759" y="3127172"/>
            <a:ext cx="70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01516704" name="" hidden="0"/>
          <p:cNvSpPr/>
          <p:nvPr isPhoto="0" userDrawn="0"/>
        </p:nvSpPr>
        <p:spPr bwMode="auto">
          <a:xfrm flipH="0" flipV="0">
            <a:off x="3337445" y="3233052"/>
            <a:ext cx="546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00064069" name="" hidden="0"/>
          <p:cNvSpPr/>
          <p:nvPr isPhoto="0" userDrawn="0"/>
        </p:nvSpPr>
        <p:spPr bwMode="auto">
          <a:xfrm flipH="0" flipV="0">
            <a:off x="3532388" y="2566193"/>
            <a:ext cx="15034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506622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763824" y="1405671"/>
            <a:ext cx="6624460" cy="3070053"/>
          </a:xfrm>
          <a:prstGeom prst="rect">
            <a:avLst/>
          </a:prstGeom>
        </p:spPr>
      </p:pic>
      <p:sp>
        <p:nvSpPr>
          <p:cNvPr id="1314266999" name="" hidden="0"/>
          <p:cNvSpPr txBox="1"/>
          <p:nvPr isPhoto="0" userDrawn="0"/>
        </p:nvSpPr>
        <p:spPr bwMode="auto">
          <a:xfrm flipH="0" flipV="0">
            <a:off x="1425985" y="743923"/>
            <a:ext cx="6986655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График отображает изменение функции отклика с течением времени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72759"/>
            <a:ext cx="7344816" cy="425054"/>
          </a:xfrm>
        </p:spPr>
        <p:txBody>
          <a:bodyPr anchor="ctr">
            <a:normAutofit/>
          </a:bodyPr>
          <a:lstStyle/>
          <a:p>
            <a:pPr>
              <a:defRPr/>
            </a:pP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5122" name="Picture 2" descr="G:\БРЕНБУК МГТУ\Презентация\лист с текстом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012159" y="789552"/>
            <a:ext cx="3117924" cy="4353947"/>
          </a:xfrm>
          <a:prstGeom prst="rect">
            <a:avLst/>
          </a:prstGeom>
          <a:noFill/>
        </p:spPr>
      </p:pic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03648" y="897565"/>
            <a:ext cx="3600400" cy="405044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400">
              <a:latin typeface="Century Gothic"/>
            </a:endParaRPr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4294967295" hasCustomPrompt="0"/>
          </p:nvPr>
        </p:nvSpPr>
        <p:spPr bwMode="auto">
          <a:xfrm>
            <a:off x="5220072" y="897565"/>
            <a:ext cx="3528392" cy="4050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400">
              <a:latin typeface="Century Gothic"/>
            </a:endParaRPr>
          </a:p>
        </p:txBody>
      </p:sp>
      <p:pic>
        <p:nvPicPr>
          <p:cNvPr id="9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75656" y="843559"/>
            <a:ext cx="3600400" cy="432048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475656" y="1275606"/>
            <a:ext cx="3600400" cy="3528392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ru-RU" sz="1600">
              <a:latin typeface="Century Gothic"/>
            </a:endParaRPr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292080" y="843558"/>
            <a:ext cx="3384376" cy="432048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292080" y="1275606"/>
            <a:ext cx="3394721" cy="351666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ru-RU" sz="1600">
              <a:latin typeface="Century Gothic"/>
            </a:endParaRPr>
          </a:p>
        </p:txBody>
      </p:sp>
      <p:sp>
        <p:nvSpPr>
          <p:cNvPr id="12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72759"/>
            <a:ext cx="7416824" cy="425054"/>
          </a:xfrm>
        </p:spPr>
        <p:txBody>
          <a:bodyPr anchor="ctr">
            <a:normAutofit/>
          </a:bodyPr>
          <a:lstStyle/>
          <a:p>
            <a:pPr algn="l">
              <a:defRPr/>
            </a:pPr>
            <a:endParaRPr lang="ru-RU" sz="2000" b="0">
              <a:latin typeface="Century Gothic"/>
            </a:endParaRPr>
          </a:p>
        </p:txBody>
      </p:sp>
      <p:pic>
        <p:nvPicPr>
          <p:cNvPr id="11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9"/>
            <a:ext cx="7488832" cy="42505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Актуальность исследования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8513082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2"/>
          <a:stretch/>
        </p:blipFill>
        <p:spPr bwMode="auto">
          <a:xfrm rot="0">
            <a:off x="1331639" y="1060251"/>
            <a:ext cx="7488830" cy="2878981"/>
          </a:xfrm>
          <a:prstGeom prst="rect">
            <a:avLst/>
          </a:prstGeom>
        </p:spPr>
      </p:pic>
      <p:pic>
        <p:nvPicPr>
          <p:cNvPr id="8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6" y="611824"/>
            <a:ext cx="7488831" cy="4336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600" b="1">
                <a:latin typeface="Century Gothic"/>
              </a:rPr>
              <a:t>Объект:</a:t>
            </a:r>
            <a:endParaRPr lang="ru-RU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Системы ведения разработки ПО</a:t>
            </a:r>
            <a:endParaRPr lang="ru-RU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Предмет: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Процесс описания внесенных изменений в продукте</a:t>
            </a:r>
            <a:endParaRPr sz="1400" b="0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Цель: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Уменьшение количества ошибок описания внесенных изменений во время </a:t>
            </a:r>
            <a:endParaRPr lang="ru-RU" sz="1400" b="0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разработки ПО</a:t>
            </a:r>
            <a:endParaRPr lang="ru-RU" sz="1600" b="1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Задачи:</a:t>
            </a:r>
            <a:endParaRPr lang="ru-RU" sz="1600" b="1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Постановка правил и требований для проверки описания изменений</a:t>
            </a:r>
            <a:r>
              <a:rPr lang="ru-RU" sz="1400" b="0">
                <a:latin typeface="Century Gothic"/>
              </a:rPr>
              <a:t>.</a:t>
            </a:r>
            <a:endParaRPr lang="ru-RU" sz="1400" b="0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Разработать модуль в рамка продукта CSIA.</a:t>
            </a:r>
            <a:endParaRPr lang="ru-RU" sz="1400" b="0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Опробовать разработку на реальных продуктах.</a:t>
            </a:r>
            <a:endParaRPr lang="ru-RU" sz="1400" b="0">
              <a:latin typeface="Century Gothic"/>
            </a:endParaRPr>
          </a:p>
        </p:txBody>
      </p:sp>
      <p:sp>
        <p:nvSpPr>
          <p:cNvPr id="16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Объект, предмет, цель и задачи исследования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205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228587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6" y="611823"/>
            <a:ext cx="7488830" cy="4336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600" b="1"/>
              <a:t>Объект исследования:</a:t>
            </a:r>
            <a:endParaRPr sz="1600" b="1"/>
          </a:p>
          <a:p>
            <a:pPr>
              <a:defRPr/>
            </a:pPr>
            <a:r>
              <a:rPr/>
              <a:t>Системы ведения разработки ПО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1"/>
              <a:t>Предмет исследования:</a:t>
            </a:r>
            <a:endParaRPr sz="1600" b="1"/>
          </a:p>
          <a:p>
            <a:pPr>
              <a:defRPr/>
            </a:pPr>
            <a:r>
              <a:rPr sz="1400" b="0"/>
              <a:t>Эмпирическая модель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описания внесенных изменений в продукте при его разработке</a:t>
            </a:r>
            <a:endParaRPr sz="1400" b="0"/>
          </a:p>
        </p:txBody>
      </p:sp>
      <p:sp>
        <p:nvSpPr>
          <p:cNvPr id="1233828733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6" y="137589"/>
            <a:ext cx="7488831" cy="38276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Эмпирическое исследование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1497150282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pic>
        <p:nvPicPr>
          <p:cNvPr id="20294412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03646" y="3090287"/>
            <a:ext cx="3257322" cy="1210001"/>
          </a:xfrm>
          <a:prstGeom prst="rect">
            <a:avLst/>
          </a:prstGeom>
        </p:spPr>
      </p:pic>
      <p:pic>
        <p:nvPicPr>
          <p:cNvPr id="177486344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724755" y="2496667"/>
            <a:ext cx="3037461" cy="2397240"/>
          </a:xfrm>
          <a:prstGeom prst="rect">
            <a:avLst/>
          </a:prstGeom>
        </p:spPr>
      </p:pic>
      <p:sp>
        <p:nvSpPr>
          <p:cNvPr id="647980004" name="" hidden="0"/>
          <p:cNvSpPr txBox="1"/>
          <p:nvPr isPhoto="0" userDrawn="0"/>
        </p:nvSpPr>
        <p:spPr bwMode="auto">
          <a:xfrm flipH="0" flipV="0">
            <a:off x="1982401" y="4300288"/>
            <a:ext cx="2678605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Рис 1. Пример списка логов SVN</a:t>
            </a:r>
            <a:endParaRPr sz="1000"/>
          </a:p>
        </p:txBody>
      </p:sp>
      <p:sp>
        <p:nvSpPr>
          <p:cNvPr id="940456115" name="" hidden="0"/>
          <p:cNvSpPr txBox="1"/>
          <p:nvPr isPhoto="0" userDrawn="0"/>
        </p:nvSpPr>
        <p:spPr bwMode="auto">
          <a:xfrm flipH="0" flipV="0">
            <a:off x="6212792" y="4893908"/>
            <a:ext cx="2679684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Рис 2. Пример задачи на Jira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046002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6" y="611823"/>
            <a:ext cx="3588998" cy="4336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600" b="1"/>
              <a:t>Противоречия</a:t>
            </a:r>
            <a:endParaRPr sz="1600" b="0"/>
          </a:p>
          <a:p>
            <a:pPr>
              <a:defRPr/>
            </a:pPr>
            <a:r>
              <a:rPr sz="1400" b="0"/>
              <a:t>С увеличением нагрузки на разработчика программного обеспечения, увеличивается количество описания разработок, логирования </a:t>
            </a:r>
            <a:r>
              <a:rPr sz="1400" b="0"/>
              <a:t>различных временных промежутков и заполнение административной информации. Данная информация должна быть полной, т.к. от этого зависит работа дальнейших подразделений в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цепочке поставки ПО, поэтому </a:t>
            </a:r>
            <a:r>
              <a:rPr lang="ru-RU" sz="1400" b="0" i="0" u="none" strike="noStrike" cap="none" spc="0">
                <a:solidFill>
                  <a:srgbClr val="FF0000"/>
                </a:solidFill>
                <a:latin typeface="Calibri"/>
                <a:ea typeface="Arial"/>
                <a:cs typeface="Arial"/>
              </a:rPr>
              <a:t>существует требование на снижение количества ошибок и  при заполнении информации о разработке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.</a:t>
            </a:r>
            <a:endParaRPr sz="1400" b="0"/>
          </a:p>
        </p:txBody>
      </p:sp>
      <p:sp>
        <p:nvSpPr>
          <p:cNvPr id="879361469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6" y="137589"/>
            <a:ext cx="7488831" cy="38276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Противоречия и проблемы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139919531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5069124" y="718485"/>
            <a:ext cx="0" cy="402094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765300" name="Текст 11" hidden="0"/>
          <p:cNvSpPr>
            <a:spLocks noGrp="1"/>
          </p:cNvSpPr>
          <p:nvPr isPhoto="0" userDrawn="0"/>
        </p:nvSpPr>
        <p:spPr bwMode="auto">
          <a:xfrm flipH="0" flipV="0">
            <a:off x="5148062" y="611823"/>
            <a:ext cx="3588997" cy="4336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spcBef>
                <a:spcPts val="0"/>
              </a:spcBef>
              <a:buFont typeface="Arial"/>
              <a:buNone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spcBef>
                <a:spcPts val="0"/>
              </a:spcBef>
              <a:buFont typeface="Arial"/>
              <a:buNone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b="1"/>
              <a:t>Проблемы</a:t>
            </a:r>
            <a:br>
              <a:rPr sz="1600" b="1"/>
            </a:br>
            <a:r>
              <a:rPr sz="1400" b="0"/>
              <a:t>1. </a:t>
            </a:r>
            <a:r>
              <a:rPr sz="1400" b="0"/>
              <a:t>В случае неполного описания разработки, в документацию по продукту могут попасть ложные или неполные сведения о его функциональности. Это вызовет дополнительные вопросы от пользователя ПО и может привести к снижению доверия к продукту.</a:t>
            </a:r>
            <a:endParaRPr sz="1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46681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8"/>
            <a:ext cx="7488831" cy="42505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Ментальная карта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1414052860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2"/>
          <a:stretch/>
        </p:blipFill>
        <p:spPr bwMode="auto">
          <a:xfrm rot="0" flipH="0" flipV="0">
            <a:off x="1614933" y="856262"/>
            <a:ext cx="6922243" cy="3419863"/>
          </a:xfrm>
          <a:prstGeom prst="rect">
            <a:avLst/>
          </a:prstGeom>
        </p:spPr>
      </p:pic>
      <p:pic>
        <p:nvPicPr>
          <p:cNvPr id="64955333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141297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8"/>
            <a:ext cx="7488831" cy="42505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Фрагмент исходных данных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63537777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sp>
        <p:nvSpPr>
          <p:cNvPr id="211391491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9407030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84431" y="1877189"/>
            <a:ext cx="7183247" cy="1125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322285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5" y="611823"/>
            <a:ext cx="7488830" cy="4336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600" b="1">
                <a:latin typeface="Century Gothic"/>
              </a:rPr>
              <a:t>Функция отклика:</a:t>
            </a:r>
            <a:endParaRPr lang="ru-RU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Функцией отклика является суммарное количество ошибок в рассматриваемом проекте на определенный период</a:t>
            </a:r>
            <a:r>
              <a:rPr lang="ru-RU">
                <a:latin typeface="Century Gothic"/>
              </a:rPr>
              <a:t>.</a:t>
            </a:r>
            <a:endParaRPr lang="ru-RU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Набор факторов: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К наборам факторов можно отнести:</a:t>
            </a:r>
            <a:endParaRPr lang="ru-RU" sz="1400" b="0">
              <a:latin typeface="Century Gothic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>
                <a:latin typeface="Century Gothic"/>
              </a:rPr>
              <a:t>Суммарное количество ошибок (ошибки в задачах + ошибки в коммитах) для каждого сотрудника, производящего работу над проектом</a:t>
            </a:r>
            <a:endParaRPr lang="ru-RU" sz="1400" b="0">
              <a:latin typeface="Century Gothic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>
                <a:latin typeface="Century Gothic"/>
              </a:rPr>
              <a:t>Дата, сбора информации</a:t>
            </a:r>
            <a:endParaRPr lang="ru-RU" sz="1400" b="0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Обоснование: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Сбор статистики по количеству нарушений позволит отследить динамику изменений количества ошибок в проекте. Собранные данные можно использовать </a:t>
            </a:r>
            <a:r>
              <a:rPr lang="ru-RU">
                <a:latin typeface="Century Gothic"/>
              </a:rPr>
              <a:t>для сравнения показателей между сотрудниками и отправке отчета руководителю </a:t>
            </a:r>
            <a:endParaRPr lang="ru-RU">
              <a:latin typeface="Century Gothic"/>
            </a:endParaRPr>
          </a:p>
        </p:txBody>
      </p:sp>
      <p:sp>
        <p:nvSpPr>
          <p:cNvPr id="2120605765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6" y="137589"/>
            <a:ext cx="7488831" cy="38276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Функция отклика, набор факторов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866581093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971079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7"/>
            <a:ext cx="7488830" cy="42505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Круговая и столбчатая диаграммы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335701955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1"/>
            <a:ext cx="1243011" cy="5154610"/>
          </a:xfrm>
          <a:prstGeom prst="rect">
            <a:avLst/>
          </a:prstGeom>
          <a:noFill/>
        </p:spPr>
      </p:pic>
      <p:sp>
        <p:nvSpPr>
          <p:cNvPr id="1308846546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24590436" name="" hidden="0"/>
          <p:cNvSpPr/>
          <p:nvPr isPhoto="0" userDrawn="0"/>
        </p:nvSpPr>
        <p:spPr bwMode="auto">
          <a:xfrm flipH="0" flipV="0">
            <a:off x="1954020" y="1511679"/>
            <a:ext cx="887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96868077" name="" hidden="0"/>
          <p:cNvSpPr/>
          <p:nvPr isPhoto="0" userDrawn="0"/>
        </p:nvSpPr>
        <p:spPr bwMode="auto">
          <a:xfrm flipH="0" flipV="0">
            <a:off x="5804274" y="3209452"/>
            <a:ext cx="1211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102785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359714" y="774862"/>
            <a:ext cx="4515881" cy="2017734"/>
          </a:xfrm>
          <a:prstGeom prst="rect">
            <a:avLst/>
          </a:prstGeom>
        </p:spPr>
      </p:pic>
      <p:sp>
        <p:nvSpPr>
          <p:cNvPr id="718388295" name="" hidden="0"/>
          <p:cNvSpPr/>
          <p:nvPr isPhoto="0" userDrawn="0"/>
        </p:nvSpPr>
        <p:spPr bwMode="auto">
          <a:xfrm flipH="0" flipV="0">
            <a:off x="4222841" y="3475420"/>
            <a:ext cx="534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4809114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890317" y="2828507"/>
            <a:ext cx="4957522" cy="2314990"/>
          </a:xfrm>
          <a:prstGeom prst="rect">
            <a:avLst/>
          </a:prstGeom>
        </p:spPr>
      </p:pic>
      <p:sp>
        <p:nvSpPr>
          <p:cNvPr id="1811758612" name="" hidden="0"/>
          <p:cNvSpPr txBox="1"/>
          <p:nvPr isPhoto="0" userDrawn="0"/>
        </p:nvSpPr>
        <p:spPr bwMode="auto">
          <a:xfrm flipH="0" flipV="0">
            <a:off x="5925452" y="1359279"/>
            <a:ext cx="310349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Отражают суммарное кол-во нарушений за определенный период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Экран (16:9)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>Hewlett-Packard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Настасья</dc:creator>
  <cp:keywords/>
  <dc:description/>
  <dc:identifier/>
  <dc:language/>
  <cp:lastModifiedBy/>
  <cp:revision>41</cp:revision>
  <dcterms:created xsi:type="dcterms:W3CDTF">2015-10-22T14:57:34Z</dcterms:created>
  <dcterms:modified xsi:type="dcterms:W3CDTF">2023-01-10T03:49:21Z</dcterms:modified>
  <cp:category/>
  <cp:contentStatus/>
  <cp:version/>
</cp:coreProperties>
</file>