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9144000" cy="514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BE0219-698E-47AD-A344-BC3F53AE3E9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31C122-7ABF-439C-914C-8DF9FF98BC6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Relationship Id="rId3" Type="http://schemas.openxmlformats.org/officeDocument/2006/relationships/image" Target="../media/image3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-36512" y="0"/>
            <a:ext cx="9147176" cy="5154613"/>
          </a:xfrm>
          <a:prstGeom prst="rect">
            <a:avLst/>
          </a:prstGeom>
          <a:noFill/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1691680" y="123477"/>
            <a:ext cx="6912768" cy="66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323C8D"/>
                </a:solidFill>
                <a:latin typeface="Century Gothic"/>
              </a:rPr>
              <a:t>«Магнитогорский государственный технический университет им. Г.И. Носова»</a:t>
            </a:r>
            <a:endParaRPr lang="ru-RU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0" name="Содержимое 9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691680" y="1059582"/>
            <a:ext cx="6984776" cy="2664295"/>
          </a:xfrm>
        </p:spPr>
        <p:txBody>
          <a:bodyPr/>
          <a:lstStyle/>
          <a:p>
            <a:pPr algn="ctr">
              <a:buNone/>
              <a:defRPr/>
            </a:pPr>
            <a:r>
              <a:rPr lang="ru-RU" b="1">
                <a:solidFill>
                  <a:srgbClr val="323C8D"/>
                </a:solidFill>
                <a:latin typeface="Century Gothic"/>
              </a:rPr>
              <a:t>Разработка модуля системы CSIA для проверки целостности описания сборки продукта</a:t>
            </a:r>
            <a:endParaRPr lang="ru-RU" b="1">
              <a:solidFill>
                <a:srgbClr val="323C8D"/>
              </a:solidFill>
              <a:latin typeface="Century Gothic"/>
            </a:endParaRPr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 flipH="0" flipV="0">
            <a:off x="3051138" y="4227932"/>
            <a:ext cx="5776963" cy="51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Исполнитель: Варламов М.Н. студент 4 курса, группа АВб-19-1</a:t>
            </a:r>
            <a:endParaRPr lang="ru-RU" sz="1400">
              <a:solidFill>
                <a:srgbClr val="323C8D"/>
              </a:solidFill>
              <a:latin typeface="Century Gothic"/>
            </a:endParaRPr>
          </a:p>
          <a:p>
            <a:pPr algn="r">
              <a:defRPr/>
            </a:pPr>
            <a:r>
              <a:rPr lang="ru-RU" sz="1400">
                <a:solidFill>
                  <a:srgbClr val="323C8D"/>
                </a:solidFill>
                <a:latin typeface="Century Gothic"/>
              </a:rPr>
              <a:t>Руководитель: Торчинский В.Е. ст. преп. ВТ и П.</a:t>
            </a:r>
            <a:endParaRPr lang="ru-RU" sz="1400">
              <a:solidFill>
                <a:srgbClr val="323C8D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9"/>
            <a:ext cx="7488832" cy="42505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Актуальность исследования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8513082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2"/>
          <a:stretch/>
        </p:blipFill>
        <p:spPr bwMode="auto">
          <a:xfrm rot="0">
            <a:off x="1331639" y="1060251"/>
            <a:ext cx="7488830" cy="2878981"/>
          </a:xfrm>
          <a:prstGeom prst="rect">
            <a:avLst/>
          </a:prstGeom>
        </p:spPr>
      </p:pic>
      <p:pic>
        <p:nvPicPr>
          <p:cNvPr id="8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6" y="611824"/>
            <a:ext cx="7488831" cy="43361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1600" b="1">
                <a:latin typeface="Century Gothic"/>
              </a:rPr>
              <a:t>Объект:</a:t>
            </a:r>
            <a:endParaRPr lang="ru-RU">
              <a:latin typeface="Century Gothic"/>
            </a:endParaRPr>
          </a:p>
          <a:p>
            <a:pPr>
              <a:defRPr/>
            </a:pPr>
            <a:r>
              <a:rPr lang="ru-RU">
                <a:latin typeface="Century Gothic"/>
              </a:rPr>
              <a:t>Системы ведения разработки ПО</a:t>
            </a:r>
            <a:endParaRPr lang="ru-RU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Предмет: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Процесс описания внесенных изменений в продукте</a:t>
            </a:r>
            <a:endParaRPr sz="1400" b="0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Цель:</a:t>
            </a:r>
            <a:endParaRPr lang="ru-RU" sz="1600" b="1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Уменьшение количества ошибок описания внесенных изменений во время </a:t>
            </a:r>
            <a:endParaRPr lang="ru-RU" sz="1400" b="0">
              <a:latin typeface="Century Gothic"/>
            </a:endParaRPr>
          </a:p>
          <a:p>
            <a:pPr>
              <a:defRPr/>
            </a:pPr>
            <a:r>
              <a:rPr lang="ru-RU" sz="1400" b="0">
                <a:latin typeface="Century Gothic"/>
              </a:rPr>
              <a:t>разработки ПО</a:t>
            </a:r>
            <a:endParaRPr lang="ru-RU" sz="1600" b="1">
              <a:latin typeface="Century Gothic"/>
            </a:endParaRPr>
          </a:p>
          <a:p>
            <a:pPr>
              <a:defRPr/>
            </a:pPr>
            <a:endParaRPr lang="ru-RU">
              <a:latin typeface="Century Gothic"/>
            </a:endParaRPr>
          </a:p>
          <a:p>
            <a:pPr>
              <a:defRPr/>
            </a:pPr>
            <a:r>
              <a:rPr lang="ru-RU" sz="1600" b="1">
                <a:latin typeface="Century Gothic"/>
              </a:rPr>
              <a:t>Задачи:</a:t>
            </a:r>
            <a:endParaRPr lang="ru-RU" sz="1600" b="1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Постановка правил и требований для проверки описания изменений</a:t>
            </a:r>
            <a:r>
              <a:rPr lang="ru-RU" sz="1400" b="0">
                <a:latin typeface="Century Gothic"/>
              </a:rPr>
              <a:t>.</a:t>
            </a:r>
            <a:endParaRPr lang="ru-RU" sz="1400" b="0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Разработать модуль в рамка продукта CSIA.</a:t>
            </a:r>
            <a:endParaRPr lang="ru-RU" sz="1400" b="0">
              <a:latin typeface="Century Gothic"/>
            </a:endParaRPr>
          </a:p>
          <a:p>
            <a:pPr marL="239821" indent="-239821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1400" b="0">
                <a:latin typeface="Century Gothic"/>
              </a:rPr>
              <a:t>Опробовать разработку на реальных продуктах.</a:t>
            </a:r>
            <a:endParaRPr lang="ru-RU" sz="1400" b="0">
              <a:latin typeface="Century Gothic"/>
            </a:endParaRPr>
          </a:p>
        </p:txBody>
      </p:sp>
      <p:sp>
        <p:nvSpPr>
          <p:cNvPr id="16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37590"/>
            <a:ext cx="7488832" cy="382768"/>
          </a:xfrm>
          <a:effectLst>
            <a:outerShdw blurRad="50800" dist="50800" dir="5400000" rotWithShape="0" algn="ctr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Объект, предмет, цель и задачи исследования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205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228587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6" y="611823"/>
            <a:ext cx="7488830" cy="4336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600" b="1"/>
              <a:t>Объект исследования:</a:t>
            </a:r>
            <a:endParaRPr sz="1600" b="1"/>
          </a:p>
          <a:p>
            <a:pPr>
              <a:defRPr/>
            </a:pPr>
            <a:r>
              <a:rPr/>
              <a:t>Системы ведения разработки ПО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1"/>
              <a:t>Предмет исследования:</a:t>
            </a:r>
            <a:endParaRPr sz="1600" b="1"/>
          </a:p>
          <a:p>
            <a:pPr>
              <a:defRPr/>
            </a:pPr>
            <a:r>
              <a:rPr sz="1400" b="0"/>
              <a:t>Эмпирическая модель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описания внесенных изменений в продукте при его разработке</a:t>
            </a:r>
            <a:endParaRPr sz="1400" b="0"/>
          </a:p>
        </p:txBody>
      </p:sp>
      <p:sp>
        <p:nvSpPr>
          <p:cNvPr id="1233828733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6" y="137589"/>
            <a:ext cx="7488831" cy="382767"/>
          </a:xfrm>
          <a:effectLst>
            <a:outerShdw blurRad="50800" dist="50800" dir="5400000" rotWithShape="0" algn="ctr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Эмпирическое исследование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1497150282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pic>
        <p:nvPicPr>
          <p:cNvPr id="20294412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03646" y="3090287"/>
            <a:ext cx="3257322" cy="1210001"/>
          </a:xfrm>
          <a:prstGeom prst="rect">
            <a:avLst/>
          </a:prstGeom>
        </p:spPr>
      </p:pic>
      <p:pic>
        <p:nvPicPr>
          <p:cNvPr id="177486344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724755" y="2496667"/>
            <a:ext cx="3037461" cy="2397240"/>
          </a:xfrm>
          <a:prstGeom prst="rect">
            <a:avLst/>
          </a:prstGeom>
        </p:spPr>
      </p:pic>
      <p:sp>
        <p:nvSpPr>
          <p:cNvPr id="647980004" name="" hidden="0"/>
          <p:cNvSpPr txBox="1"/>
          <p:nvPr isPhoto="0" userDrawn="0"/>
        </p:nvSpPr>
        <p:spPr bwMode="auto">
          <a:xfrm flipH="0" flipV="0">
            <a:off x="1982401" y="4300288"/>
            <a:ext cx="2678605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Рис 1. Пример списка логов SVN</a:t>
            </a:r>
            <a:endParaRPr sz="1000"/>
          </a:p>
        </p:txBody>
      </p:sp>
      <p:sp>
        <p:nvSpPr>
          <p:cNvPr id="940456115" name="" hidden="0"/>
          <p:cNvSpPr txBox="1"/>
          <p:nvPr isPhoto="0" userDrawn="0"/>
        </p:nvSpPr>
        <p:spPr bwMode="auto">
          <a:xfrm flipH="0" flipV="0">
            <a:off x="6212792" y="4893908"/>
            <a:ext cx="2679684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Рис 2. Пример задачи на Jira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046002" name="Текст 11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1403646" y="611823"/>
            <a:ext cx="3588998" cy="4336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600" b="1"/>
              <a:t>Противоречия</a:t>
            </a:r>
            <a:endParaRPr sz="1600" b="0"/>
          </a:p>
          <a:p>
            <a:pPr>
              <a:defRPr/>
            </a:pPr>
            <a:r>
              <a:rPr sz="1400" b="0"/>
              <a:t>С увеличением нагрузки на разработчика программного обеспечения, увеличивается количество описания разработок, логирования </a:t>
            </a:r>
            <a:r>
              <a:rPr sz="1400" b="0"/>
              <a:t>различных временных промежутков и заполнение административной информации. Данная информация должна быть полной, т.к. от этого зависит работа дальнейших подразделений в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цепочке поставки ПО, поэтому </a:t>
            </a:r>
            <a:r>
              <a:rPr lang="ru-RU" sz="1400" b="0" i="0" u="none" strike="noStrike" cap="none" spc="0">
                <a:solidFill>
                  <a:srgbClr val="FF0000"/>
                </a:solidFill>
                <a:latin typeface="Calibri"/>
                <a:ea typeface="Arial"/>
                <a:cs typeface="Arial"/>
              </a:rPr>
              <a:t>существует требование на снижение количества ошибок и  при заполнении информации о разработке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.</a:t>
            </a:r>
            <a:endParaRPr sz="1400" b="0"/>
          </a:p>
        </p:txBody>
      </p:sp>
      <p:sp>
        <p:nvSpPr>
          <p:cNvPr id="879361469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6" y="137589"/>
            <a:ext cx="7488831" cy="382767"/>
          </a:xfrm>
          <a:effectLst>
            <a:outerShdw blurRad="50800" dist="50800" dir="5400000" rotWithShape="0" algn="ctr">
              <a:schemeClr val="bg1"/>
            </a:outerShdw>
          </a:effectLst>
        </p:spPr>
        <p:txBody>
          <a:bodyPr anchor="ctr">
            <a:noAutofit/>
          </a:bodyPr>
          <a:lstStyle/>
          <a:p>
            <a:pPr>
              <a:defRPr/>
            </a:pPr>
            <a:r>
              <a:rPr lang="ru-RU" b="0">
                <a:solidFill>
                  <a:srgbClr val="323C8D"/>
                </a:solidFill>
                <a:latin typeface="Century Gothic"/>
              </a:rPr>
              <a:t>Противоречия и проблемы</a:t>
            </a:r>
            <a:endParaRPr lang="ru-RU" b="0">
              <a:solidFill>
                <a:srgbClr val="323C8D"/>
              </a:solidFill>
              <a:latin typeface="Century Gothic"/>
            </a:endParaRPr>
          </a:p>
        </p:txBody>
      </p:sp>
      <p:pic>
        <p:nvPicPr>
          <p:cNvPr id="1399195310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5069124" y="718485"/>
            <a:ext cx="0" cy="402094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765300" name="Текст 11" hidden="0"/>
          <p:cNvSpPr>
            <a:spLocks noGrp="1"/>
          </p:cNvSpPr>
          <p:nvPr isPhoto="0" userDrawn="0"/>
        </p:nvSpPr>
        <p:spPr bwMode="auto">
          <a:xfrm flipH="0" flipV="0">
            <a:off x="5148062" y="611823"/>
            <a:ext cx="3588997" cy="4336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spcBef>
                <a:spcPts val="0"/>
              </a:spcBef>
              <a:buFont typeface="Arial"/>
              <a:buNone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spcBef>
                <a:spcPts val="0"/>
              </a:spcBef>
              <a:buFont typeface="Arial"/>
              <a:buNone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spcBef>
                <a:spcPts val="0"/>
              </a:spcBef>
              <a:buFont typeface="Arial"/>
              <a:buNone/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 b="1"/>
              <a:t>Проблемы</a:t>
            </a:r>
            <a:br>
              <a:rPr sz="1600" b="1"/>
            </a:br>
            <a:r>
              <a:rPr sz="1400" b="0"/>
              <a:t>1. </a:t>
            </a:r>
            <a:r>
              <a:rPr sz="1400" b="0"/>
              <a:t>В случае неполного описания разработки, в документацию по продукту могут попасть ложные или неполные сведения о его функциональности. Это вызовет дополнительные вопросы от пользователя ПО и может привести к снижению доверия к продукту.</a:t>
            </a:r>
            <a:endParaRPr sz="1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46681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8"/>
            <a:ext cx="7488831" cy="42505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Ментальная карта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1414052860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2"/>
          <a:stretch/>
        </p:blipFill>
        <p:spPr bwMode="auto">
          <a:xfrm rot="0" flipH="0" flipV="0">
            <a:off x="1614933" y="856262"/>
            <a:ext cx="6922243" cy="3419863"/>
          </a:xfrm>
          <a:prstGeom prst="rect">
            <a:avLst/>
          </a:prstGeom>
        </p:spPr>
      </p:pic>
      <p:pic>
        <p:nvPicPr>
          <p:cNvPr id="64955333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141297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31640" y="172758"/>
            <a:ext cx="7488831" cy="42505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b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Фрагмент исходных данных</a:t>
            </a: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263537777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2"/>
            <a:ext cx="1243012" cy="5154611"/>
          </a:xfrm>
          <a:prstGeom prst="rect">
            <a:avLst/>
          </a:prstGeom>
          <a:noFill/>
        </p:spPr>
      </p:pic>
      <p:sp>
        <p:nvSpPr>
          <p:cNvPr id="211391491" name="" hidden="0"/>
          <p:cNvSpPr/>
          <p:nvPr isPhoto="0" userDrawn="0"/>
        </p:nvSpPr>
        <p:spPr bwMode="auto">
          <a:xfrm flipH="0" flipV="0">
            <a:off x="-3932396" y="3209452"/>
            <a:ext cx="9768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9407030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84431" y="1877189"/>
            <a:ext cx="7183247" cy="1125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72759"/>
            <a:ext cx="7344816" cy="425054"/>
          </a:xfrm>
        </p:spPr>
        <p:txBody>
          <a:bodyPr anchor="ctr">
            <a:normAutofit/>
          </a:bodyPr>
          <a:lstStyle/>
          <a:p>
            <a:pPr>
              <a:defRPr/>
            </a:pPr>
            <a:endParaRPr lang="ru-RU" b="0">
              <a:solidFill>
                <a:schemeClr val="tx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5122" name="Picture 2" descr="G:\БРЕНБУК МГТУ\Презентация\лист с текстом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012159" y="789552"/>
            <a:ext cx="3117924" cy="4353947"/>
          </a:xfrm>
          <a:prstGeom prst="rect">
            <a:avLst/>
          </a:prstGeom>
          <a:noFill/>
        </p:spPr>
      </p:pic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03648" y="897565"/>
            <a:ext cx="3600400" cy="4050449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400">
              <a:latin typeface="Century Gothic"/>
            </a:endParaRPr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4294967295" hasCustomPrompt="0"/>
          </p:nvPr>
        </p:nvSpPr>
        <p:spPr bwMode="auto">
          <a:xfrm>
            <a:off x="5220072" y="897565"/>
            <a:ext cx="3528392" cy="4050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400">
              <a:latin typeface="Century Gothic"/>
            </a:endParaRPr>
          </a:p>
        </p:txBody>
      </p:sp>
      <p:pic>
        <p:nvPicPr>
          <p:cNvPr id="9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75656" y="843559"/>
            <a:ext cx="3600400" cy="432048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475656" y="1275606"/>
            <a:ext cx="3600400" cy="3528392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ru-RU" sz="1600">
              <a:latin typeface="Century Gothic"/>
            </a:endParaRPr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292080" y="843558"/>
            <a:ext cx="3384376" cy="432048"/>
          </a:xfrm>
        </p:spPr>
        <p:txBody>
          <a:bodyPr anchor="ctr">
            <a:normAutofit/>
          </a:bodyPr>
          <a:lstStyle/>
          <a:p>
            <a:pPr algn="ctr">
              <a:defRPr/>
            </a:pPr>
            <a:endParaRPr lang="ru-RU" sz="1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292080" y="1275606"/>
            <a:ext cx="3394721" cy="351666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ru-RU" sz="1600">
              <a:latin typeface="Century Gothic"/>
            </a:endParaRPr>
          </a:p>
        </p:txBody>
      </p:sp>
      <p:sp>
        <p:nvSpPr>
          <p:cNvPr id="12" name="Заголовок 1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03648" y="172759"/>
            <a:ext cx="7416824" cy="425054"/>
          </a:xfrm>
        </p:spPr>
        <p:txBody>
          <a:bodyPr anchor="ctr">
            <a:normAutofit/>
          </a:bodyPr>
          <a:lstStyle/>
          <a:p>
            <a:pPr algn="l">
              <a:defRPr/>
            </a:pPr>
            <a:endParaRPr lang="ru-RU" sz="2000" b="0">
              <a:latin typeface="Century Gothic"/>
            </a:endParaRPr>
          </a:p>
        </p:txBody>
      </p:sp>
      <p:pic>
        <p:nvPicPr>
          <p:cNvPr id="11" name="Picture 2" descr="D:\БРЕНДБУК\Для шаблона презаентации_2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Экран (16:9)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>Hewlett-Packard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Настасья</dc:creator>
  <cp:keywords/>
  <dc:description/>
  <dc:identifier/>
  <dc:language/>
  <cp:lastModifiedBy/>
  <cp:revision>41</cp:revision>
  <dcterms:created xsi:type="dcterms:W3CDTF">2015-10-22T14:57:34Z</dcterms:created>
  <dcterms:modified xsi:type="dcterms:W3CDTF">2022-09-30T17:25:56Z</dcterms:modified>
  <cp:category/>
  <cp:contentStatus/>
  <cp:version/>
</cp:coreProperties>
</file>