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ru-RU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8913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780117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 конце 60 – х годов ХХ века компании Intel, Wang Laboratories, Sony, Casio начали выпуск ручных калькуляторов.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Первым карманным компьютером можно считать Radio Shack Pocket Computer TRS – 80, который появился в 1980 году.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Одним из первых КПК стала Nokia 9000, выпущенная в 1996 году.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</p:txBody>
      </p:sp>
      <p:sp>
        <p:nvSpPr>
          <p:cNvPr id="9208193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31618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475477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12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Первой полноценной мобильной операционной системой можно считать EPOC16 </a:t>
            </a:r>
            <a:r>
              <a:rPr lang="ru-RU" sz="12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разработанную в 1988 году английским профессором Дэвидом Поттером </a:t>
            </a:r>
            <a:r>
              <a:rPr lang="ru-RU" sz="12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(на картинке symbian</a:t>
            </a:r>
            <a:r>
              <a:rPr lang="ru-RU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EPOC16</a:t>
            </a:r>
            <a:r>
              <a:rPr lang="ru-RU" sz="12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).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ru-RU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В 1994 году Psion занялась разработкой следующей, уже 32-разрядной EPOC, которая в 1998 году получила название Symbian OS. </a:t>
            </a:r>
            <a:r>
              <a:rPr lang="ru-RU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Система использовалась </a:t>
            </a:r>
            <a:r>
              <a:rPr lang="ru-RU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Nokia, Samsung, Sony Ericsson, Motorola</a:t>
            </a:r>
            <a:endParaRPr lang="ru-RU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ru-RU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1996-й — год рождения Palm OS</a:t>
            </a:r>
            <a:endParaRPr lang="ru-RU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ru-RU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2005 – android</a:t>
            </a:r>
            <a:endParaRPr lang="ru-RU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ru-RU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2007 - ios</a:t>
            </a:r>
            <a:endParaRPr lang="ru-RU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6546766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58317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293012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Первоначально выпущенный разработчиками Canonical, Ubuntu Touch в  настоящее время поддерживается UBports. Это означает, что брошенная  мобильная операционная система Ubuntu Touch продолжает жить.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Подход Ubuntu Touch к смартфонам является интеллектуальным, имея дело  с отсутствием приложений, предоставляя социальные, новостные и  фотоинструменты изначально. Это делается под видом областей, различных  страниц главного экрана, которые предоставляют настраиваемые новости,  погоду, приложения и социальные сети.</a:t>
            </a:r>
            <a:endParaRPr/>
          </a:p>
        </p:txBody>
      </p:sp>
      <p:sp>
        <p:nvSpPr>
          <p:cNvPr id="705141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12931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510678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Одним из лучших вариантом является Plasma Mobile, ориентированный на  смартфоны. Сама Plasma, считается одной из лучших настольных сред Linux.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Получив много внимания в течение 2017 года (в основном из-за отказа  Ubuntu от Ubuntu Touch), цель Plasma Mobile — стать «полноценной и  открытой программной системой для мобильных устройств.»</a:t>
            </a:r>
            <a:endParaRPr/>
          </a:p>
        </p:txBody>
      </p:sp>
      <p:sp>
        <p:nvSpPr>
          <p:cNvPr id="13725562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97339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895562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Совместно разработанный Jolla, Mer (разработчик стека промежуточного  слоя), Sailfish Alliance (группа корпораций) и членов сообщества,  Sailfish OS является продолжением заброшенной операционной системы  MeeGo, основанной на Maemo и Moblin.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Последняя версия Sailfish OS известна как Sailfish X, которая  работает на устройствах Sony Xperia X. К сожалению, Sailfish OS не имеет  открытым исходным кодом, а бесплатная версия является ограниченной по  времени.</a:t>
            </a:r>
            <a:endParaRPr/>
          </a:p>
        </p:txBody>
      </p:sp>
      <p:sp>
        <p:nvSpPr>
          <p:cNvPr id="5324474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0" name="Google Shape;10;p2" hidden="0"/>
          <p:cNvCxnSpPr>
            <a:cxnSpLocks/>
          </p:cNvCxnSpPr>
          <p:nvPr isPhoto="0" userDrawn="0"/>
        </p:nvCxnSpPr>
        <p:spPr bwMode="auto"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 hidden="0"/>
          <p:cNvSpPr txBox="1"/>
          <p:nvPr isPhoto="0" userDrawn="0">
            <p:ph type="ctrTitle" hasCustomPrompt="0"/>
          </p:nvPr>
        </p:nvSpPr>
        <p:spPr bwMode="auto"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 hidden="0"/>
          <p:cNvSpPr txBox="1"/>
          <p:nvPr isPhoto="0" userDrawn="0">
            <p:ph type="subTitle" idx="1" hasCustomPrompt="0"/>
          </p:nvPr>
        </p:nvSpPr>
        <p:spPr bwMode="auto"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2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11" hidden="0"/>
          <p:cNvSpPr/>
          <p:nvPr isPhoto="0" userDrawn="0"/>
        </p:nvSpPr>
        <p:spPr bwMode="auto"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" name="Google Shape;50;p11" hidden="0"/>
          <p:cNvSpPr txBox="1"/>
          <p:nvPr isPhoto="0" userDrawn="0">
            <p:ph type="title" hasCustomPrompt="1"/>
          </p:nvPr>
        </p:nvSpPr>
        <p:spPr bwMode="auto"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1" name="Google Shape;51;p11" hidden="0"/>
          <p:cNvSpPr txBox="1"/>
          <p:nvPr isPhoto="0" userDrawn="0">
            <p:ph type="body" idx="1" hasCustomPrompt="0"/>
          </p:nvPr>
        </p:nvSpPr>
        <p:spPr bwMode="auto"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11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Google Shape;54;p12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5" name="Google Shape;15;p3" hidden="0"/>
          <p:cNvCxnSpPr>
            <a:cxnSpLocks/>
          </p:cNvCxnSpPr>
          <p:nvPr isPhoto="0" userDrawn="0"/>
        </p:nvCxnSpPr>
        <p:spPr bwMode="auto"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 hidden="0"/>
          <p:cNvSpPr txBox="1"/>
          <p:nvPr isPhoto="0" userDrawn="0">
            <p:ph type="title" hasCustomPrompt="0"/>
          </p:nvPr>
        </p:nvSpPr>
        <p:spPr bwMode="auto"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3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Google Shape;19;p4" hidden="0"/>
          <p:cNvSpPr/>
          <p:nvPr isPhoto="0" userDrawn="0"/>
        </p:nvSpPr>
        <p:spPr bwMode="auto"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" name="Google Shape;20;p4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1;p4" hidden="0"/>
          <p:cNvSpPr txBox="1"/>
          <p:nvPr isPhoto="0" userDrawn="0">
            <p:ph type="body" idx="1" hasCustomPrompt="0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4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Google Shape;24;p5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5" hidden="0"/>
          <p:cNvSpPr txBox="1"/>
          <p:nvPr isPhoto="0" userDrawn="0">
            <p:ph type="body" idx="1" hasCustomPrompt="0"/>
          </p:nvPr>
        </p:nvSpPr>
        <p:spPr bwMode="auto"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5" hidden="0"/>
          <p:cNvSpPr txBox="1"/>
          <p:nvPr isPhoto="0" userDrawn="0">
            <p:ph type="body" idx="2" hasCustomPrompt="0"/>
          </p:nvPr>
        </p:nvSpPr>
        <p:spPr bwMode="auto">
          <a:xfrm>
            <a:off x="4832399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Google Shape;29;p6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6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Google Shape;32;p7" hidden="0"/>
          <p:cNvSpPr txBox="1"/>
          <p:nvPr isPhoto="0" userDrawn="0">
            <p:ph type="title" hasCustomPrompt="0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7" hidden="0"/>
          <p:cNvSpPr txBox="1"/>
          <p:nvPr isPhoto="0" userDrawn="0">
            <p:ph type="body" idx="1" hasCustomPrompt="0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7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8" hidden="0"/>
          <p:cNvSpPr txBox="1"/>
          <p:nvPr isPhoto="0" userDrawn="0">
            <p:ph type="title" hasCustomPrompt="0"/>
          </p:nvPr>
        </p:nvSpPr>
        <p:spPr bwMode="auto"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8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Google Shape;39;p9" hidden="0"/>
          <p:cNvSpPr/>
          <p:nvPr isPhoto="0" userDrawn="0"/>
        </p:nvSpPr>
        <p:spPr bwMode="auto"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40" name="Google Shape;40;p9" hidden="0"/>
          <p:cNvCxnSpPr>
            <a:cxnSpLocks/>
          </p:cNvCxnSpPr>
          <p:nvPr isPhoto="0" userDrawn="0"/>
        </p:nvCxnSpPr>
        <p:spPr bwMode="auto"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 hidden="0"/>
          <p:cNvSpPr txBox="1"/>
          <p:nvPr isPhoto="0" userDrawn="0">
            <p:ph type="title" hasCustomPrompt="0"/>
          </p:nvPr>
        </p:nvSpPr>
        <p:spPr bwMode="auto">
          <a:xfrm>
            <a:off x="265500" y="1205825"/>
            <a:ext cx="4045199" cy="1509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9" hidden="0"/>
          <p:cNvSpPr txBox="1"/>
          <p:nvPr isPhoto="0" userDrawn="0">
            <p:ph type="subTitle" idx="1" hasCustomPrompt="0"/>
          </p:nvPr>
        </p:nvSpPr>
        <p:spPr bwMode="auto">
          <a:xfrm>
            <a:off x="265500" y="2769001"/>
            <a:ext cx="4045199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9" hidden="0"/>
          <p:cNvSpPr txBox="1"/>
          <p:nvPr isPhoto="0" userDrawn="0">
            <p:ph type="body" idx="2" hasCustomPrompt="0"/>
          </p:nvPr>
        </p:nvSpPr>
        <p:spPr bwMode="auto"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9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10" hidden="0"/>
          <p:cNvSpPr txBox="1"/>
          <p:nvPr isPhoto="0" userDrawn="0">
            <p:ph type="body" idx="1" hasCustomPrompt="0"/>
          </p:nvPr>
        </p:nvSpPr>
        <p:spPr bwMode="auto"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pPr>
              <a:defRPr/>
            </a:pPr>
            <a:endParaRPr/>
          </a:p>
        </p:txBody>
      </p:sp>
      <p:sp>
        <p:nvSpPr>
          <p:cNvPr id="47" name="Google Shape;47;p10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pearmin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15.png"/><Relationship Id="rId9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20.jpg"/><Relationship Id="rId7" Type="http://schemas.openxmlformats.org/officeDocument/2006/relationships/image" Target="../media/image21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13" hidden="0"/>
          <p:cNvSpPr txBox="1"/>
          <p:nvPr isPhoto="0" userDrawn="0">
            <p:ph type="ctrTitle" hasCustomPrompt="0"/>
          </p:nvPr>
        </p:nvSpPr>
        <p:spPr bwMode="auto"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b" anchorCtr="0" forceAA="0" upright="0" compatLnSpc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Мобильные ОС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2941808" name="Google Shape;70;p15" hidden="0"/>
          <p:cNvSpPr txBox="1"/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/>
              <a:t>Ubuntu Touch</a:t>
            </a:r>
            <a:endParaRPr/>
          </a:p>
        </p:txBody>
      </p:sp>
      <p:sp>
        <p:nvSpPr>
          <p:cNvPr id="1354083949" name="" hidden="0"/>
          <p:cNvSpPr/>
          <p:nvPr isPhoto="0" userDrawn="0"/>
        </p:nvSpPr>
        <p:spPr bwMode="auto">
          <a:xfrm flipH="0" flipV="0">
            <a:off x="4484791" y="1341528"/>
            <a:ext cx="188061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6105411" name="" hidden="0"/>
          <p:cNvSpPr/>
          <p:nvPr isPhoto="0" userDrawn="0"/>
        </p:nvSpPr>
        <p:spPr bwMode="auto">
          <a:xfrm flipH="0" flipV="0">
            <a:off x="4567104" y="578955"/>
            <a:ext cx="153618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93109609" name="" hidden="0"/>
          <p:cNvSpPr/>
          <p:nvPr isPhoto="0" userDrawn="0"/>
        </p:nvSpPr>
        <p:spPr bwMode="auto">
          <a:xfrm flipH="0" flipV="0">
            <a:off x="8067829" y="1984785"/>
            <a:ext cx="152312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33388524" name="" hidden="0"/>
          <p:cNvSpPr/>
          <p:nvPr isPhoto="0" userDrawn="0"/>
        </p:nvSpPr>
        <p:spPr bwMode="auto">
          <a:xfrm flipH="0" flipV="0">
            <a:off x="3307824" y="1441561"/>
            <a:ext cx="112909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66090096" name="" hidden="0"/>
          <p:cNvSpPr/>
          <p:nvPr isPhoto="0" userDrawn="0"/>
        </p:nvSpPr>
        <p:spPr bwMode="auto">
          <a:xfrm flipH="0" flipV="0">
            <a:off x="8841306" y="3249535"/>
            <a:ext cx="249840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36905188" name="" hidden="0"/>
          <p:cNvSpPr/>
          <p:nvPr isPhoto="0" userDrawn="0"/>
        </p:nvSpPr>
        <p:spPr bwMode="auto">
          <a:xfrm>
            <a:off x="4545396" y="3292269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19788632" name="" hidden="0"/>
          <p:cNvSpPr/>
          <p:nvPr isPhoto="0" userDrawn="0"/>
        </p:nvSpPr>
        <p:spPr bwMode="auto">
          <a:xfrm>
            <a:off x="6516246" y="4853956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98469340" name="" hidden="0"/>
          <p:cNvSpPr/>
          <p:nvPr isPhoto="0" userDrawn="0"/>
        </p:nvSpPr>
        <p:spPr bwMode="auto">
          <a:xfrm>
            <a:off x="4756258" y="5757339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41258912" name="" hidden="0"/>
          <p:cNvSpPr/>
          <p:nvPr isPhoto="0" userDrawn="0"/>
        </p:nvSpPr>
        <p:spPr bwMode="auto">
          <a:xfrm>
            <a:off x="10500233" y="3430680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83296800" name="" hidden="0"/>
          <p:cNvSpPr/>
          <p:nvPr isPhoto="0" userDrawn="0"/>
        </p:nvSpPr>
        <p:spPr bwMode="auto">
          <a:xfrm>
            <a:off x="8016528" y="6200587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550074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05753" y="1162180"/>
            <a:ext cx="7732491" cy="28191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9258062" name="Google Shape;70;p15" hidden="0"/>
          <p:cNvSpPr txBox="1"/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 fontScale="90000"/>
          </a:bodyPr>
          <a:lstStyle/>
          <a:p>
            <a:pPr>
              <a:defRPr/>
            </a:pPr>
            <a:r>
              <a:rPr/>
              <a:t>Plasma Mobile</a:t>
            </a:r>
            <a:endParaRPr/>
          </a:p>
        </p:txBody>
      </p:sp>
      <p:sp>
        <p:nvSpPr>
          <p:cNvPr id="616751668" name="" hidden="0"/>
          <p:cNvSpPr/>
          <p:nvPr isPhoto="0" userDrawn="0"/>
        </p:nvSpPr>
        <p:spPr bwMode="auto">
          <a:xfrm flipH="0" flipV="0">
            <a:off x="4484791" y="1341528"/>
            <a:ext cx="188061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11569709" name="" hidden="0"/>
          <p:cNvSpPr/>
          <p:nvPr isPhoto="0" userDrawn="0"/>
        </p:nvSpPr>
        <p:spPr bwMode="auto">
          <a:xfrm flipH="0" flipV="0">
            <a:off x="4567104" y="578955"/>
            <a:ext cx="153618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75343742" name="" hidden="0"/>
          <p:cNvSpPr/>
          <p:nvPr isPhoto="0" userDrawn="0"/>
        </p:nvSpPr>
        <p:spPr bwMode="auto">
          <a:xfrm flipH="0" flipV="0">
            <a:off x="8067829" y="1984785"/>
            <a:ext cx="152312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55303226" name="" hidden="0"/>
          <p:cNvSpPr/>
          <p:nvPr isPhoto="0" userDrawn="0"/>
        </p:nvSpPr>
        <p:spPr bwMode="auto">
          <a:xfrm flipH="0" flipV="0">
            <a:off x="3307824" y="1441561"/>
            <a:ext cx="112909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02463067" name="" hidden="0"/>
          <p:cNvSpPr/>
          <p:nvPr isPhoto="0" userDrawn="0"/>
        </p:nvSpPr>
        <p:spPr bwMode="auto">
          <a:xfrm flipH="0" flipV="0">
            <a:off x="8841306" y="3249535"/>
            <a:ext cx="249840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49003734" name="" hidden="0"/>
          <p:cNvSpPr/>
          <p:nvPr isPhoto="0" userDrawn="0"/>
        </p:nvSpPr>
        <p:spPr bwMode="auto">
          <a:xfrm>
            <a:off x="4545396" y="3292269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67058984" name="" hidden="0"/>
          <p:cNvSpPr/>
          <p:nvPr isPhoto="0" userDrawn="0"/>
        </p:nvSpPr>
        <p:spPr bwMode="auto">
          <a:xfrm>
            <a:off x="6516246" y="4853956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24945182" name="" hidden="0"/>
          <p:cNvSpPr/>
          <p:nvPr isPhoto="0" userDrawn="0"/>
        </p:nvSpPr>
        <p:spPr bwMode="auto">
          <a:xfrm>
            <a:off x="4756258" y="5757339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49591561" name="" hidden="0"/>
          <p:cNvSpPr/>
          <p:nvPr isPhoto="0" userDrawn="0"/>
        </p:nvSpPr>
        <p:spPr bwMode="auto">
          <a:xfrm>
            <a:off x="10500233" y="3430680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85393626" name="" hidden="0"/>
          <p:cNvSpPr/>
          <p:nvPr isPhoto="0" userDrawn="0"/>
        </p:nvSpPr>
        <p:spPr bwMode="auto">
          <a:xfrm>
            <a:off x="8016528" y="6200587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257217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93053" y="1017724"/>
            <a:ext cx="5757892" cy="3922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7207795" name="Google Shape;70;p15" hidden="0"/>
          <p:cNvSpPr txBox="1"/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 fontScale="90000"/>
          </a:bodyPr>
          <a:lstStyle/>
          <a:p>
            <a:pPr>
              <a:defRPr/>
            </a:pPr>
            <a:r>
              <a:rPr/>
              <a:t>Sailfish OS</a:t>
            </a:r>
            <a:endParaRPr/>
          </a:p>
        </p:txBody>
      </p:sp>
      <p:sp>
        <p:nvSpPr>
          <p:cNvPr id="1461960188" name="" hidden="0"/>
          <p:cNvSpPr/>
          <p:nvPr isPhoto="0" userDrawn="0"/>
        </p:nvSpPr>
        <p:spPr bwMode="auto">
          <a:xfrm flipH="0" flipV="0">
            <a:off x="4484791" y="1341528"/>
            <a:ext cx="188061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44364694" name="" hidden="0"/>
          <p:cNvSpPr/>
          <p:nvPr isPhoto="0" userDrawn="0"/>
        </p:nvSpPr>
        <p:spPr bwMode="auto">
          <a:xfrm flipH="0" flipV="0">
            <a:off x="4567104" y="578955"/>
            <a:ext cx="153618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2221322" name="" hidden="0"/>
          <p:cNvSpPr/>
          <p:nvPr isPhoto="0" userDrawn="0"/>
        </p:nvSpPr>
        <p:spPr bwMode="auto">
          <a:xfrm flipH="0" flipV="0">
            <a:off x="8067829" y="1984785"/>
            <a:ext cx="152312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69236302" name="" hidden="0"/>
          <p:cNvSpPr/>
          <p:nvPr isPhoto="0" userDrawn="0"/>
        </p:nvSpPr>
        <p:spPr bwMode="auto">
          <a:xfrm flipH="0" flipV="0">
            <a:off x="3307824" y="1441561"/>
            <a:ext cx="112909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13925850" name="" hidden="0"/>
          <p:cNvSpPr/>
          <p:nvPr isPhoto="0" userDrawn="0"/>
        </p:nvSpPr>
        <p:spPr bwMode="auto">
          <a:xfrm flipH="0" flipV="0">
            <a:off x="8841306" y="3249535"/>
            <a:ext cx="249840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06932792" name="" hidden="0"/>
          <p:cNvSpPr/>
          <p:nvPr isPhoto="0" userDrawn="0"/>
        </p:nvSpPr>
        <p:spPr bwMode="auto">
          <a:xfrm>
            <a:off x="4545396" y="3292269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01475009" name="" hidden="0"/>
          <p:cNvSpPr/>
          <p:nvPr isPhoto="0" userDrawn="0"/>
        </p:nvSpPr>
        <p:spPr bwMode="auto">
          <a:xfrm>
            <a:off x="6516246" y="4853956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71523484" name="" hidden="0"/>
          <p:cNvSpPr/>
          <p:nvPr isPhoto="0" userDrawn="0"/>
        </p:nvSpPr>
        <p:spPr bwMode="auto">
          <a:xfrm>
            <a:off x="4756258" y="5757339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95753459" name="" hidden="0"/>
          <p:cNvSpPr/>
          <p:nvPr isPhoto="0" userDrawn="0"/>
        </p:nvSpPr>
        <p:spPr bwMode="auto">
          <a:xfrm>
            <a:off x="10500233" y="3430680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27723871" name="" hidden="0"/>
          <p:cNvSpPr/>
          <p:nvPr isPhoto="0" userDrawn="0"/>
        </p:nvSpPr>
        <p:spPr bwMode="auto">
          <a:xfrm>
            <a:off x="8016528" y="6200587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855252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8165" y="1493946"/>
            <a:ext cx="8513141" cy="2550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2979556" name="" hidden="0"/>
          <p:cNvSpPr/>
          <p:nvPr isPhoto="0" userDrawn="0"/>
        </p:nvSpPr>
        <p:spPr bwMode="auto">
          <a:xfrm flipH="0" flipV="0">
            <a:off x="10272907" y="-1885305"/>
            <a:ext cx="78141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87400468" name="" hidden="0"/>
          <p:cNvSpPr/>
          <p:nvPr isPhoto="0" userDrawn="0"/>
        </p:nvSpPr>
        <p:spPr bwMode="auto">
          <a:xfrm flipH="0" flipV="0">
            <a:off x="9551068" y="1001804"/>
            <a:ext cx="119287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42442976" name="Google Shape;41;p9" hidden="0"/>
          <p:cNvSpPr txBox="1"/>
          <p:nvPr isPhoto="0" userDrawn="0">
            <p:ph type="title" hasCustomPrompt="0"/>
          </p:nvPr>
        </p:nvSpPr>
        <p:spPr bwMode="auto">
          <a:xfrm>
            <a:off x="265500" y="510540"/>
            <a:ext cx="4045198" cy="1509598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r>
              <a:rPr/>
              <a:t>Мобильная ОС</a:t>
            </a:r>
            <a:endParaRPr/>
          </a:p>
        </p:txBody>
      </p:sp>
      <p:sp>
        <p:nvSpPr>
          <p:cNvPr id="68093144" name="Google Shape;42;p9" hidden="0"/>
          <p:cNvSpPr txBox="1"/>
          <p:nvPr isPhoto="0" userDrawn="0">
            <p:ph type="subTitle" idx="1" hasCustomPrompt="0"/>
          </p:nvPr>
        </p:nvSpPr>
        <p:spPr bwMode="auto">
          <a:xfrm flipH="0" flipV="0">
            <a:off x="-107949" y="2094603"/>
            <a:ext cx="4418648" cy="1345500"/>
          </a:xfrm>
          <a:prstGeom prst="rect">
            <a:avLst/>
          </a:prstGeom>
        </p:spPr>
        <p:txBody>
          <a:bodyPr spcFirstLastPara="1" vertOverflow="overflow" horzOverflow="overflow" vert="horz" wrap="square" lIns="91424" tIns="91424" rIns="91424" bIns="91424" numCol="1" spcCol="0" rtlCol="0" fromWordArt="0" anchor="t" anchorCtr="0" forceAA="0" upright="0" compatLnSpc="0">
            <a:normAutofit fontScale="95000" lnSpcReduction="1000"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algn="l">
              <a:defRPr/>
            </a:pPr>
            <a:r>
              <a:rPr/>
              <a:t>	</a:t>
            </a:r>
            <a:r>
              <a:rPr/>
              <a:t>Операционная система м</a:t>
            </a:r>
            <a:r>
              <a:rPr/>
              <a:t>обильных устройств </a:t>
            </a:r>
            <a:r>
              <a:rPr sz="2100" b="0" i="0" u="none">
                <a:solidFill>
                  <a:schemeClr val="accent3"/>
                </a:solidFill>
                <a:latin typeface="Proxima Nova"/>
                <a:ea typeface="Times New Roman"/>
                <a:cs typeface="Proxima Nova"/>
              </a:rPr>
              <a:t>для смартфонов, планшетов, КПК или других</a:t>
            </a:r>
            <a:endParaRPr>
              <a:latin typeface="Proxima Nova"/>
              <a:cs typeface="Proxima Nova"/>
            </a:endParaRPr>
          </a:p>
        </p:txBody>
      </p:sp>
      <p:pic>
        <p:nvPicPr>
          <p:cNvPr id="58032757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679069" y="-16531"/>
            <a:ext cx="1433330" cy="2036670"/>
          </a:xfrm>
          <a:prstGeom prst="rect">
            <a:avLst/>
          </a:prstGeom>
        </p:spPr>
      </p:pic>
      <p:pic>
        <p:nvPicPr>
          <p:cNvPr id="16575558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68540" y="412894"/>
            <a:ext cx="2343722" cy="998473"/>
          </a:xfrm>
          <a:prstGeom prst="rect">
            <a:avLst/>
          </a:prstGeom>
        </p:spPr>
      </p:pic>
      <p:pic>
        <p:nvPicPr>
          <p:cNvPr id="186678912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860910" y="2291119"/>
            <a:ext cx="1205448" cy="1205448"/>
          </a:xfrm>
          <a:prstGeom prst="rect">
            <a:avLst/>
          </a:prstGeom>
        </p:spPr>
      </p:pic>
      <p:pic>
        <p:nvPicPr>
          <p:cNvPr id="211297262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509941" y="2376567"/>
            <a:ext cx="2060919" cy="1899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" name="Google Shape;70;p15" hidden="0"/>
          <p:cNvSpPr txBox="1"/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Отличие мобильных процессоров от обычных</a:t>
            </a:r>
            <a:endParaRPr/>
          </a:p>
        </p:txBody>
      </p:sp>
      <p:sp>
        <p:nvSpPr>
          <p:cNvPr id="96051507" name="" hidden="0"/>
          <p:cNvSpPr/>
          <p:nvPr isPhoto="0" userDrawn="0"/>
        </p:nvSpPr>
        <p:spPr bwMode="auto">
          <a:xfrm flipH="0" flipV="0">
            <a:off x="4484792" y="1341529"/>
            <a:ext cx="188062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44035278" name="" hidden="0"/>
          <p:cNvSpPr/>
          <p:nvPr isPhoto="0" userDrawn="0"/>
        </p:nvSpPr>
        <p:spPr bwMode="auto">
          <a:xfrm flipH="0" flipV="0">
            <a:off x="4567105" y="578956"/>
            <a:ext cx="153619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54962123" name="" hidden="0"/>
          <p:cNvSpPr/>
          <p:nvPr isPhoto="0" userDrawn="0"/>
        </p:nvSpPr>
        <p:spPr bwMode="auto">
          <a:xfrm flipH="0" flipV="0">
            <a:off x="8067830" y="1984786"/>
            <a:ext cx="152313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68020044" name="Google Shape;25;p5" hidden="0"/>
          <p:cNvSpPr txBox="1"/>
          <p:nvPr isPhoto="0" userDrawn="0">
            <p:ph type="body" idx="1" hasCustomPrompt="0"/>
          </p:nvPr>
        </p:nvSpPr>
        <p:spPr bwMode="auto">
          <a:xfrm>
            <a:off x="311699" y="1152474"/>
            <a:ext cx="3999899" cy="34164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marL="139699" indent="0" algn="ctr">
              <a:buClr>
                <a:schemeClr val="accent3"/>
              </a:buClr>
              <a:buSzPts val="1400"/>
              <a:buFont typeface="Proxima Nova"/>
              <a:buNone/>
              <a:defRPr/>
            </a:pPr>
            <a:r>
              <a:rPr sz="1600">
                <a:solidFill>
                  <a:schemeClr val="accent3"/>
                </a:solidFill>
                <a:latin typeface="Proxima Nova"/>
                <a:cs typeface="Proxima Nova"/>
              </a:rPr>
              <a:t>ARM</a:t>
            </a:r>
            <a:endParaRPr sz="1600">
              <a:solidFill>
                <a:schemeClr val="accent3"/>
              </a:solidFill>
              <a:latin typeface="Proxima Nova"/>
              <a:cs typeface="Proxima Nova"/>
            </a:endParaRPr>
          </a:p>
          <a:p>
            <a:pPr>
              <a:defRPr/>
            </a:pPr>
            <a:r>
              <a:rPr sz="1600" b="0" i="0" u="none">
                <a:solidFill>
                  <a:schemeClr val="accent3"/>
                </a:solidFill>
                <a:latin typeface="Proxima Nova"/>
                <a:ea typeface="Times New Roman"/>
                <a:cs typeface="Proxima Nova"/>
              </a:rPr>
              <a:t>RISC - Reduced Instruction Set Computing</a:t>
            </a:r>
            <a:endParaRPr sz="1600">
              <a:solidFill>
                <a:schemeClr val="accent3"/>
              </a:solidFill>
              <a:latin typeface="Proxima Nova"/>
              <a:cs typeface="Proxima Nova"/>
            </a:endParaRPr>
          </a:p>
          <a:p>
            <a:pPr>
              <a:defRPr/>
            </a:pPr>
            <a:r>
              <a:rPr sz="1600">
                <a:solidFill>
                  <a:schemeClr val="accent3"/>
                </a:solidFill>
                <a:latin typeface="Proxima Nova"/>
                <a:cs typeface="Proxima Nova"/>
              </a:rPr>
              <a:t>Энергопотребление</a:t>
            </a:r>
            <a:endParaRPr sz="1600">
              <a:solidFill>
                <a:schemeClr val="accent3"/>
              </a:solidFill>
              <a:latin typeface="Proxima Nova"/>
              <a:cs typeface="Proxima Nova"/>
            </a:endParaRPr>
          </a:p>
          <a:p>
            <a:pPr>
              <a:defRPr/>
            </a:pPr>
            <a:r>
              <a:rPr sz="1600">
                <a:solidFill>
                  <a:schemeClr val="accent3"/>
                </a:solidFill>
                <a:latin typeface="Proxima Nova"/>
                <a:cs typeface="Proxima Nova"/>
              </a:rPr>
              <a:t>Размер</a:t>
            </a:r>
            <a:endParaRPr sz="1600">
              <a:solidFill>
                <a:schemeClr val="accent3"/>
              </a:solidFill>
              <a:latin typeface="Proxima Nova"/>
              <a:cs typeface="Proxima Nova"/>
            </a:endParaRPr>
          </a:p>
          <a:p>
            <a:pPr>
              <a:defRPr/>
            </a:pPr>
            <a:r>
              <a:rPr sz="1600">
                <a:solidFill>
                  <a:schemeClr val="accent3"/>
                </a:solidFill>
                <a:latin typeface="Proxima Nova"/>
                <a:cs typeface="Proxima Nova"/>
              </a:rPr>
              <a:t>Все в одном</a:t>
            </a:r>
            <a:endParaRPr sz="1600">
              <a:solidFill>
                <a:schemeClr val="accent3"/>
              </a:solidFill>
              <a:latin typeface="Proxima Nova"/>
              <a:cs typeface="Proxima Nova"/>
            </a:endParaRPr>
          </a:p>
        </p:txBody>
      </p:sp>
      <p:sp>
        <p:nvSpPr>
          <p:cNvPr id="738621027" name="Google Shape;25;p5" hidden="0"/>
          <p:cNvSpPr txBox="1"/>
          <p:nvPr isPhoto="0" userDrawn="0"/>
        </p:nvSpPr>
        <p:spPr bwMode="auto">
          <a:xfrm>
            <a:off x="4484791" y="1152474"/>
            <a:ext cx="3999899" cy="34164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</a:defRPr>
            </a:lvl1pPr>
            <a:lvl2pPr marL="914400" marR="0" lvl="1" indent="-3047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</a:defRPr>
            </a:lvl2pPr>
            <a:lvl3pPr marL="1371600" marR="0" lvl="2" indent="-3047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</a:defRPr>
            </a:lvl3pPr>
            <a:lvl4pPr marL="1828800" marR="0" lvl="3" indent="-3047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</a:defRPr>
            </a:lvl4pPr>
            <a:lvl5pPr marL="2286000" marR="0" lvl="4" indent="-3047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</a:defRPr>
            </a:lvl5pPr>
            <a:lvl6pPr marL="2743200" marR="0" lvl="5" indent="-3047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</a:defRPr>
            </a:lvl6pPr>
            <a:lvl7pPr marL="3200400" marR="0" lvl="6" indent="-3047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</a:defRPr>
            </a:lvl7pPr>
            <a:lvl8pPr marL="3657600" marR="0" lvl="7" indent="-3047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</a:defRPr>
            </a:lvl8pPr>
            <a:lvl9pPr marL="4114800" marR="0" lvl="8" indent="-3047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</a:defRPr>
            </a:lvl9pPr>
          </a:lstStyle>
          <a:p>
            <a:pPr marL="139698" indent="0" algn="ctr">
              <a:buClr>
                <a:schemeClr val="accent3"/>
              </a:buClr>
              <a:buSzPts val="1400"/>
              <a:buFont typeface="Proxima Nova"/>
              <a:buNone/>
              <a:defRPr/>
            </a:pPr>
            <a:r>
              <a:rPr sz="1600">
                <a:solidFill>
                  <a:schemeClr val="accent3"/>
                </a:solidFill>
                <a:latin typeface="Proxima Nova"/>
                <a:cs typeface="Proxima Nova"/>
              </a:rPr>
              <a:t>X86</a:t>
            </a:r>
            <a:endParaRPr sz="1600">
              <a:solidFill>
                <a:schemeClr val="accent3"/>
              </a:solidFill>
              <a:latin typeface="Proxima Nova"/>
              <a:cs typeface="Proxima Nova"/>
            </a:endParaRPr>
          </a:p>
          <a:p>
            <a:pPr>
              <a:defRPr/>
            </a:pPr>
            <a:r>
              <a:rPr sz="1600" b="0" i="0" u="none">
                <a:solidFill>
                  <a:schemeClr val="accent3"/>
                </a:solidFill>
                <a:latin typeface="Proxima Nova"/>
                <a:ea typeface="Times New Roman"/>
                <a:cs typeface="Proxima Nova"/>
              </a:rPr>
              <a:t>CISC - Complex Instruction Set Computing</a:t>
            </a:r>
            <a:endParaRPr sz="1600" b="0" i="0" u="none">
              <a:solidFill>
                <a:schemeClr val="accent3"/>
              </a:solidFill>
              <a:latin typeface="Proxima Nova"/>
              <a:ea typeface="Times New Roman"/>
              <a:cs typeface="Proxima Nova"/>
            </a:endParaRPr>
          </a:p>
          <a:p>
            <a:pPr>
              <a:defRPr/>
            </a:pPr>
            <a:r>
              <a:rPr sz="1600" b="0" i="0" u="none">
                <a:solidFill>
                  <a:schemeClr val="accent3"/>
                </a:solidFill>
                <a:latin typeface="Proxima Nova"/>
                <a:ea typeface="Times New Roman"/>
                <a:cs typeface="Proxima Nova"/>
              </a:rPr>
              <a:t>Скорость</a:t>
            </a:r>
            <a:endParaRPr sz="1600" b="0" i="0" u="none">
              <a:solidFill>
                <a:schemeClr val="accent3"/>
              </a:solidFill>
              <a:latin typeface="Proxima Nova"/>
              <a:ea typeface="Times New Roman"/>
              <a:cs typeface="Proxima Nova"/>
            </a:endParaRPr>
          </a:p>
          <a:p>
            <a:pPr>
              <a:defRPr/>
            </a:pPr>
            <a:r>
              <a:rPr sz="1600" b="0" i="0" u="none">
                <a:solidFill>
                  <a:schemeClr val="accent3"/>
                </a:solidFill>
                <a:latin typeface="Proxima Nova"/>
                <a:ea typeface="Times New Roman"/>
                <a:cs typeface="Proxima Nova"/>
              </a:rPr>
              <a:t>Количество ядер</a:t>
            </a:r>
            <a:endParaRPr sz="1600" b="0" i="0" u="none">
              <a:solidFill>
                <a:schemeClr val="accent3"/>
              </a:solidFill>
              <a:latin typeface="Proxima Nova"/>
              <a:ea typeface="Times New Roman"/>
              <a:cs typeface="Proxima Nova"/>
            </a:endParaRPr>
          </a:p>
          <a:p>
            <a:pPr>
              <a:defRPr/>
            </a:pPr>
            <a:r>
              <a:rPr sz="1600" b="0" i="0" u="none">
                <a:solidFill>
                  <a:schemeClr val="accent3"/>
                </a:solidFill>
                <a:latin typeface="Proxima Nova"/>
                <a:ea typeface="Times New Roman"/>
                <a:cs typeface="Proxima Nova"/>
              </a:rPr>
              <a:t>Возможность разгона</a:t>
            </a:r>
            <a:endParaRPr sz="1600" b="0" i="0" u="none">
              <a:solidFill>
                <a:schemeClr val="accent3"/>
              </a:solidFill>
              <a:latin typeface="Proxima Nova"/>
              <a:cs typeface="Proxima Nova"/>
            </a:endParaRPr>
          </a:p>
          <a:p>
            <a:pPr>
              <a:defRPr/>
            </a:pPr>
            <a:endParaRPr sz="1600">
              <a:solidFill>
                <a:schemeClr val="accent3"/>
              </a:solidFill>
              <a:latin typeface="Proxima Nova"/>
              <a:cs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6149427" name="Google Shape;70;p15" hidden="0"/>
          <p:cNvSpPr txBox="1"/>
          <p:nvPr isPhoto="0" userDrawn="0">
            <p:ph type="title" hasCustomPrompt="0"/>
          </p:nvPr>
        </p:nvSpPr>
        <p:spPr bwMode="auto">
          <a:xfrm flipH="0" flipV="0">
            <a:off x="490249" y="526349"/>
            <a:ext cx="8527925" cy="40907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4000"/>
              <a:t>Сравнение производительности</a:t>
            </a:r>
            <a:endParaRPr sz="4000"/>
          </a:p>
        </p:txBody>
      </p:sp>
      <p:sp>
        <p:nvSpPr>
          <p:cNvPr id="1550889620" name="" hidden="0"/>
          <p:cNvSpPr/>
          <p:nvPr isPhoto="0" userDrawn="0"/>
        </p:nvSpPr>
        <p:spPr bwMode="auto">
          <a:xfrm flipH="0" flipV="0">
            <a:off x="4484792" y="1341529"/>
            <a:ext cx="188062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60641174" name="" hidden="0"/>
          <p:cNvSpPr/>
          <p:nvPr isPhoto="0" userDrawn="0"/>
        </p:nvSpPr>
        <p:spPr bwMode="auto">
          <a:xfrm flipH="0" flipV="0">
            <a:off x="4567105" y="578956"/>
            <a:ext cx="153619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75603507" name="" hidden="0"/>
          <p:cNvSpPr/>
          <p:nvPr isPhoto="0" userDrawn="0"/>
        </p:nvSpPr>
        <p:spPr bwMode="auto">
          <a:xfrm flipH="0" flipV="0">
            <a:off x="8067830" y="1984786"/>
            <a:ext cx="152313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60207459" name="" hidden="0"/>
          <p:cNvSpPr/>
          <p:nvPr isPhoto="0" userDrawn="0"/>
        </p:nvSpPr>
        <p:spPr bwMode="auto">
          <a:xfrm flipH="0" flipV="0">
            <a:off x="3307824" y="1441562"/>
            <a:ext cx="112910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23543500" name="" hidden="0"/>
          <p:cNvSpPr/>
          <p:nvPr isPhoto="0" userDrawn="0"/>
        </p:nvSpPr>
        <p:spPr bwMode="auto">
          <a:xfrm flipH="0" flipV="0">
            <a:off x="8841307" y="3249536"/>
            <a:ext cx="249841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4381407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23999" y="1441561"/>
            <a:ext cx="6095999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2950196" name="Google Shape;70;p15" hidden="0"/>
          <p:cNvSpPr txBox="1"/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Функции мобильной ОС</a:t>
            </a:r>
            <a:endParaRPr/>
          </a:p>
        </p:txBody>
      </p:sp>
      <p:sp>
        <p:nvSpPr>
          <p:cNvPr id="981648691" name="" hidden="0"/>
          <p:cNvSpPr/>
          <p:nvPr isPhoto="0" userDrawn="0"/>
        </p:nvSpPr>
        <p:spPr bwMode="auto">
          <a:xfrm flipH="0" flipV="0">
            <a:off x="4484792" y="1341529"/>
            <a:ext cx="188062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52054298" name="" hidden="0"/>
          <p:cNvSpPr/>
          <p:nvPr isPhoto="0" userDrawn="0"/>
        </p:nvSpPr>
        <p:spPr bwMode="auto">
          <a:xfrm flipH="0" flipV="0">
            <a:off x="4567105" y="578956"/>
            <a:ext cx="153619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65737203" name="" hidden="0"/>
          <p:cNvSpPr/>
          <p:nvPr isPhoto="0" userDrawn="0"/>
        </p:nvSpPr>
        <p:spPr bwMode="auto">
          <a:xfrm flipH="0" flipV="0">
            <a:off x="8067830" y="1984786"/>
            <a:ext cx="152313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87496461" name="" hidden="0"/>
          <p:cNvSpPr/>
          <p:nvPr isPhoto="0" userDrawn="0"/>
        </p:nvSpPr>
        <p:spPr bwMode="auto">
          <a:xfrm flipH="0" flipV="0">
            <a:off x="3307824" y="1441562"/>
            <a:ext cx="112910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92974246" name="" hidden="0"/>
          <p:cNvSpPr/>
          <p:nvPr isPhoto="0" userDrawn="0"/>
        </p:nvSpPr>
        <p:spPr bwMode="auto">
          <a:xfrm flipH="0" flipV="0">
            <a:off x="8841307" y="3249536"/>
            <a:ext cx="249841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11449370" name="" hidden="0"/>
          <p:cNvSpPr/>
          <p:nvPr isPhoto="0" userDrawn="0"/>
        </p:nvSpPr>
        <p:spPr bwMode="auto">
          <a:xfrm>
            <a:off x="4545397" y="3292270"/>
            <a:ext cx="254916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41660152" name="" hidden="0"/>
          <p:cNvSpPr/>
          <p:nvPr isPhoto="0" userDrawn="0"/>
        </p:nvSpPr>
        <p:spPr bwMode="auto">
          <a:xfrm>
            <a:off x="6516247" y="4853957"/>
            <a:ext cx="254916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3252873" name="" hidden="0"/>
          <p:cNvSpPr/>
          <p:nvPr isPhoto="0" userDrawn="0"/>
        </p:nvSpPr>
        <p:spPr bwMode="auto">
          <a:xfrm>
            <a:off x="4756259" y="5757340"/>
            <a:ext cx="254916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27837097" name="" hidden="0"/>
          <p:cNvSpPr/>
          <p:nvPr isPhoto="0" userDrawn="0"/>
        </p:nvSpPr>
        <p:spPr bwMode="auto">
          <a:xfrm>
            <a:off x="10500234" y="3430681"/>
            <a:ext cx="254916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12000745" name="" hidden="0"/>
          <p:cNvSpPr/>
          <p:nvPr isPhoto="0" userDrawn="0"/>
        </p:nvSpPr>
        <p:spPr bwMode="auto">
          <a:xfrm>
            <a:off x="8016529" y="6200588"/>
            <a:ext cx="254916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76084408" name="Google Shape;21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152474"/>
            <a:ext cx="8520599" cy="34164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/>
              <a:t>Работа с «железом» устройства</a:t>
            </a:r>
            <a:endParaRPr/>
          </a:p>
          <a:p>
            <a:pPr>
              <a:defRPr/>
            </a:pPr>
            <a:r>
              <a:rPr/>
              <a:t>Предоставление абстракции над функциями процессора</a:t>
            </a:r>
            <a:endParaRPr/>
          </a:p>
          <a:p>
            <a:pPr>
              <a:defRPr/>
            </a:pPr>
            <a:r>
              <a:rPr/>
              <a:t>Создание и работа с файловой системой</a:t>
            </a:r>
            <a:endParaRPr/>
          </a:p>
          <a:p>
            <a:pPr>
              <a:defRPr/>
            </a:pPr>
            <a:r>
              <a:rPr/>
              <a:t>Запуск программного обеспечения</a:t>
            </a:r>
            <a:endParaRPr/>
          </a:p>
          <a:p>
            <a:pPr>
              <a:defRPr/>
            </a:pPr>
            <a:r>
              <a:rPr/>
              <a:t>Управление ПЗУ и ОЗУ</a:t>
            </a:r>
            <a:endParaRPr/>
          </a:p>
          <a:p>
            <a:pPr>
              <a:defRPr/>
            </a:pPr>
            <a:r>
              <a:rPr/>
              <a:t>Обеспечение пользовательского интерфейса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1330782" name="Google Shape;70;p15" hidden="0"/>
          <p:cNvSpPr txBox="1"/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История развития мобильных устройств</a:t>
            </a:r>
            <a:endParaRPr/>
          </a:p>
        </p:txBody>
      </p:sp>
      <p:sp>
        <p:nvSpPr>
          <p:cNvPr id="1275655710" name="" hidden="0"/>
          <p:cNvSpPr/>
          <p:nvPr isPhoto="0" userDrawn="0"/>
        </p:nvSpPr>
        <p:spPr bwMode="auto">
          <a:xfrm flipH="0" flipV="0">
            <a:off x="4484791" y="1341528"/>
            <a:ext cx="188061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765649558" name="" hidden="0"/>
          <p:cNvSpPr/>
          <p:nvPr isPhoto="0" userDrawn="0"/>
        </p:nvSpPr>
        <p:spPr bwMode="auto">
          <a:xfrm flipH="0" flipV="0">
            <a:off x="4567104" y="578955"/>
            <a:ext cx="153618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81996027" name="" hidden="0"/>
          <p:cNvSpPr/>
          <p:nvPr isPhoto="0" userDrawn="0"/>
        </p:nvSpPr>
        <p:spPr bwMode="auto">
          <a:xfrm flipH="0" flipV="0">
            <a:off x="8067829" y="1984785"/>
            <a:ext cx="152312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48449004" name="" hidden="0"/>
          <p:cNvSpPr/>
          <p:nvPr isPhoto="0" userDrawn="0"/>
        </p:nvSpPr>
        <p:spPr bwMode="auto">
          <a:xfrm flipH="0" flipV="0">
            <a:off x="3307824" y="1441561"/>
            <a:ext cx="112909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764351483" name="" hidden="0"/>
          <p:cNvSpPr/>
          <p:nvPr isPhoto="0" userDrawn="0"/>
        </p:nvSpPr>
        <p:spPr bwMode="auto">
          <a:xfrm flipH="0" flipV="0">
            <a:off x="8841306" y="3249535"/>
            <a:ext cx="249840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38601419" name="" hidden="0"/>
          <p:cNvSpPr/>
          <p:nvPr isPhoto="0" userDrawn="0"/>
        </p:nvSpPr>
        <p:spPr bwMode="auto">
          <a:xfrm>
            <a:off x="4545396" y="3292269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00523955" name="" hidden="0"/>
          <p:cNvSpPr/>
          <p:nvPr isPhoto="0" userDrawn="0"/>
        </p:nvSpPr>
        <p:spPr bwMode="auto">
          <a:xfrm>
            <a:off x="6516246" y="4853956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33219483" name="" hidden="0"/>
          <p:cNvSpPr/>
          <p:nvPr isPhoto="0" userDrawn="0"/>
        </p:nvSpPr>
        <p:spPr bwMode="auto">
          <a:xfrm>
            <a:off x="4756258" y="5757339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8870822" name="" hidden="0"/>
          <p:cNvSpPr/>
          <p:nvPr isPhoto="0" userDrawn="0"/>
        </p:nvSpPr>
        <p:spPr bwMode="auto">
          <a:xfrm>
            <a:off x="10500233" y="3430680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78015659" name="" hidden="0"/>
          <p:cNvSpPr/>
          <p:nvPr isPhoto="0" userDrawn="0"/>
        </p:nvSpPr>
        <p:spPr bwMode="auto">
          <a:xfrm>
            <a:off x="8016528" y="6200587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64659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1699" y="1017724"/>
            <a:ext cx="1586874" cy="1586874"/>
          </a:xfrm>
          <a:prstGeom prst="rect">
            <a:avLst/>
          </a:prstGeom>
        </p:spPr>
      </p:pic>
      <p:pic>
        <p:nvPicPr>
          <p:cNvPr id="12807639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711237" y="1107723"/>
            <a:ext cx="2299937" cy="1496875"/>
          </a:xfrm>
          <a:prstGeom prst="rect">
            <a:avLst/>
          </a:prstGeom>
        </p:spPr>
      </p:pic>
      <p:pic>
        <p:nvPicPr>
          <p:cNvPr id="201050059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435483" y="922328"/>
            <a:ext cx="1784658" cy="1867666"/>
          </a:xfrm>
          <a:prstGeom prst="rect">
            <a:avLst/>
          </a:prstGeom>
        </p:spPr>
      </p:pic>
      <p:pic>
        <p:nvPicPr>
          <p:cNvPr id="147210243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76896" y="2978087"/>
            <a:ext cx="2258704" cy="1694028"/>
          </a:xfrm>
          <a:prstGeom prst="rect">
            <a:avLst/>
          </a:prstGeom>
        </p:spPr>
      </p:pic>
      <p:pic>
        <p:nvPicPr>
          <p:cNvPr id="1671247858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3089529" y="2978087"/>
            <a:ext cx="1794187" cy="1794187"/>
          </a:xfrm>
          <a:prstGeom prst="rect">
            <a:avLst/>
          </a:prstGeom>
        </p:spPr>
      </p:pic>
      <p:pic>
        <p:nvPicPr>
          <p:cNvPr id="1081743079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6435483" y="3027774"/>
            <a:ext cx="1826181" cy="1826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9039872" name="Google Shape;70;p15" hidden="0"/>
          <p:cNvSpPr txBox="1"/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История развития мобильных ОС</a:t>
            </a:r>
            <a:endParaRPr/>
          </a:p>
        </p:txBody>
      </p:sp>
      <p:sp>
        <p:nvSpPr>
          <p:cNvPr id="1022338948" name="" hidden="0"/>
          <p:cNvSpPr/>
          <p:nvPr isPhoto="0" userDrawn="0"/>
        </p:nvSpPr>
        <p:spPr bwMode="auto">
          <a:xfrm flipH="0" flipV="0">
            <a:off x="4484791" y="1341528"/>
            <a:ext cx="188061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98851129" name="" hidden="0"/>
          <p:cNvSpPr/>
          <p:nvPr isPhoto="0" userDrawn="0"/>
        </p:nvSpPr>
        <p:spPr bwMode="auto">
          <a:xfrm flipH="0" flipV="0">
            <a:off x="4567104" y="578955"/>
            <a:ext cx="153618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38612142" name="" hidden="0"/>
          <p:cNvSpPr/>
          <p:nvPr isPhoto="0" userDrawn="0"/>
        </p:nvSpPr>
        <p:spPr bwMode="auto">
          <a:xfrm flipH="0" flipV="0">
            <a:off x="8067829" y="1984785"/>
            <a:ext cx="152312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56657243" name="" hidden="0"/>
          <p:cNvSpPr/>
          <p:nvPr isPhoto="0" userDrawn="0"/>
        </p:nvSpPr>
        <p:spPr bwMode="auto">
          <a:xfrm flipH="0" flipV="0">
            <a:off x="3307824" y="1441561"/>
            <a:ext cx="112909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143461074" name="" hidden="0"/>
          <p:cNvSpPr/>
          <p:nvPr isPhoto="0" userDrawn="0"/>
        </p:nvSpPr>
        <p:spPr bwMode="auto">
          <a:xfrm flipH="0" flipV="0">
            <a:off x="8841306" y="3249535"/>
            <a:ext cx="249840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40769333" name="" hidden="0"/>
          <p:cNvSpPr/>
          <p:nvPr isPhoto="0" userDrawn="0"/>
        </p:nvSpPr>
        <p:spPr bwMode="auto">
          <a:xfrm>
            <a:off x="4545396" y="3292269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46853294" name="" hidden="0"/>
          <p:cNvSpPr/>
          <p:nvPr isPhoto="0" userDrawn="0"/>
        </p:nvSpPr>
        <p:spPr bwMode="auto">
          <a:xfrm>
            <a:off x="6516246" y="4853956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34904520" name="" hidden="0"/>
          <p:cNvSpPr/>
          <p:nvPr isPhoto="0" userDrawn="0"/>
        </p:nvSpPr>
        <p:spPr bwMode="auto">
          <a:xfrm>
            <a:off x="4756258" y="5757339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16782554" name="" hidden="0"/>
          <p:cNvSpPr/>
          <p:nvPr isPhoto="0" userDrawn="0"/>
        </p:nvSpPr>
        <p:spPr bwMode="auto">
          <a:xfrm>
            <a:off x="10500233" y="3430680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67144493" name="" hidden="0"/>
          <p:cNvSpPr/>
          <p:nvPr isPhoto="0" userDrawn="0"/>
        </p:nvSpPr>
        <p:spPr bwMode="auto">
          <a:xfrm>
            <a:off x="8016528" y="6200587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428371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1699" y="1108363"/>
            <a:ext cx="1895477" cy="1575954"/>
          </a:xfrm>
          <a:prstGeom prst="rect">
            <a:avLst/>
          </a:prstGeom>
        </p:spPr>
      </p:pic>
      <p:pic>
        <p:nvPicPr>
          <p:cNvPr id="68987894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024909" y="1123206"/>
            <a:ext cx="2081482" cy="1561111"/>
          </a:xfrm>
          <a:prstGeom prst="rect">
            <a:avLst/>
          </a:prstGeom>
        </p:spPr>
      </p:pic>
      <p:pic>
        <p:nvPicPr>
          <p:cNvPr id="69575210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468340" y="1131706"/>
            <a:ext cx="1278256" cy="1301497"/>
          </a:xfrm>
          <a:prstGeom prst="rect">
            <a:avLst/>
          </a:prstGeom>
        </p:spPr>
      </p:pic>
      <p:pic>
        <p:nvPicPr>
          <p:cNvPr id="96761874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42773" y="2817286"/>
            <a:ext cx="1433329" cy="2036669"/>
          </a:xfrm>
          <a:prstGeom prst="rect">
            <a:avLst/>
          </a:prstGeom>
        </p:spPr>
      </p:pic>
      <p:pic>
        <p:nvPicPr>
          <p:cNvPr id="817754466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3024909" y="3179111"/>
            <a:ext cx="2343721" cy="998472"/>
          </a:xfrm>
          <a:prstGeom prst="rect">
            <a:avLst/>
          </a:prstGeom>
        </p:spPr>
      </p:pic>
      <p:pic>
        <p:nvPicPr>
          <p:cNvPr id="2112403975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0" y="0"/>
            <a:ext cx="28575000" cy="28575000"/>
          </a:xfrm>
          <a:prstGeom prst="rect">
            <a:avLst/>
          </a:prstGeom>
        </p:spPr>
      </p:pic>
      <p:pic>
        <p:nvPicPr>
          <p:cNvPr id="1684013906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199158" y="0"/>
            <a:ext cx="28575000" cy="28575000"/>
          </a:xfrm>
          <a:prstGeom prst="rect">
            <a:avLst/>
          </a:prstGeom>
        </p:spPr>
      </p:pic>
      <p:pic>
        <p:nvPicPr>
          <p:cNvPr id="1196485415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6077009" y="2728607"/>
            <a:ext cx="2060919" cy="1899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5431934" name="Google Shape;70;p15" hidden="0"/>
          <p:cNvSpPr txBox="1"/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Использование мобильных ОС</a:t>
            </a:r>
            <a:endParaRPr/>
          </a:p>
        </p:txBody>
      </p:sp>
      <p:sp>
        <p:nvSpPr>
          <p:cNvPr id="484490232" name="" hidden="0"/>
          <p:cNvSpPr/>
          <p:nvPr isPhoto="0" userDrawn="0"/>
        </p:nvSpPr>
        <p:spPr bwMode="auto">
          <a:xfrm flipH="0" flipV="0">
            <a:off x="4484791" y="1341528"/>
            <a:ext cx="188061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47985481" name="" hidden="0"/>
          <p:cNvSpPr/>
          <p:nvPr isPhoto="0" userDrawn="0"/>
        </p:nvSpPr>
        <p:spPr bwMode="auto">
          <a:xfrm flipH="0" flipV="0">
            <a:off x="4567104" y="578955"/>
            <a:ext cx="153618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82162717" name="" hidden="0"/>
          <p:cNvSpPr/>
          <p:nvPr isPhoto="0" userDrawn="0"/>
        </p:nvSpPr>
        <p:spPr bwMode="auto">
          <a:xfrm flipH="0" flipV="0">
            <a:off x="8067829" y="1984785"/>
            <a:ext cx="152312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65433894" name="" hidden="0"/>
          <p:cNvSpPr/>
          <p:nvPr isPhoto="0" userDrawn="0"/>
        </p:nvSpPr>
        <p:spPr bwMode="auto">
          <a:xfrm flipH="0" flipV="0">
            <a:off x="3307824" y="1441561"/>
            <a:ext cx="112909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2852742" name="" hidden="0"/>
          <p:cNvSpPr/>
          <p:nvPr isPhoto="0" userDrawn="0"/>
        </p:nvSpPr>
        <p:spPr bwMode="auto">
          <a:xfrm flipH="0" flipV="0">
            <a:off x="8841306" y="3249535"/>
            <a:ext cx="249840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71447494" name="" hidden="0"/>
          <p:cNvSpPr/>
          <p:nvPr isPhoto="0" userDrawn="0"/>
        </p:nvSpPr>
        <p:spPr bwMode="auto">
          <a:xfrm>
            <a:off x="4545396" y="3292269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10289646" name="" hidden="0"/>
          <p:cNvSpPr/>
          <p:nvPr isPhoto="0" userDrawn="0"/>
        </p:nvSpPr>
        <p:spPr bwMode="auto">
          <a:xfrm>
            <a:off x="6516246" y="4853956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87513461" name="" hidden="0"/>
          <p:cNvSpPr/>
          <p:nvPr isPhoto="0" userDrawn="0"/>
        </p:nvSpPr>
        <p:spPr bwMode="auto">
          <a:xfrm>
            <a:off x="4756258" y="5757339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88657667" name="" hidden="0"/>
          <p:cNvSpPr/>
          <p:nvPr isPhoto="0" userDrawn="0"/>
        </p:nvSpPr>
        <p:spPr bwMode="auto">
          <a:xfrm>
            <a:off x="10500233" y="3430680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72296692" name="" hidden="0"/>
          <p:cNvSpPr/>
          <p:nvPr isPhoto="0" userDrawn="0"/>
        </p:nvSpPr>
        <p:spPr bwMode="auto">
          <a:xfrm>
            <a:off x="8016528" y="6200587"/>
            <a:ext cx="254916" cy="3048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4758914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468030" y="1110583"/>
            <a:ext cx="1599798" cy="1599798"/>
          </a:xfrm>
          <a:prstGeom prst="rect">
            <a:avLst/>
          </a:prstGeom>
        </p:spPr>
      </p:pic>
      <p:pic>
        <p:nvPicPr>
          <p:cNvPr id="183915687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1699" y="1269900"/>
            <a:ext cx="1854758" cy="1281164"/>
          </a:xfrm>
          <a:prstGeom prst="rect">
            <a:avLst/>
          </a:prstGeom>
        </p:spPr>
      </p:pic>
      <p:pic>
        <p:nvPicPr>
          <p:cNvPr id="179377947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555139" y="1044807"/>
            <a:ext cx="1529358" cy="1731349"/>
          </a:xfrm>
          <a:prstGeom prst="rect">
            <a:avLst/>
          </a:prstGeom>
        </p:spPr>
      </p:pic>
      <p:pic>
        <p:nvPicPr>
          <p:cNvPr id="168843735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1699" y="2910868"/>
            <a:ext cx="2364580" cy="1649294"/>
          </a:xfrm>
          <a:prstGeom prst="rect">
            <a:avLst/>
          </a:prstGeom>
        </p:spPr>
      </p:pic>
      <p:pic>
        <p:nvPicPr>
          <p:cNvPr id="103376513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420733" y="3138143"/>
            <a:ext cx="1798169" cy="1798169"/>
          </a:xfrm>
          <a:prstGeom prst="rect">
            <a:avLst/>
          </a:prstGeom>
        </p:spPr>
      </p:pic>
      <p:pic>
        <p:nvPicPr>
          <p:cNvPr id="236910054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5949630" y="3249535"/>
            <a:ext cx="2636599" cy="1483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0379304" name="Google Shape;96;p19" hidden="0"/>
          <p:cNvSpPr txBox="1"/>
          <p:nvPr isPhoto="0" userDrawn="0">
            <p:ph type="title" hasCustomPrompt="0"/>
          </p:nvPr>
        </p:nvSpPr>
        <p:spPr bwMode="auto">
          <a:xfrm>
            <a:off x="510449" y="2057400"/>
            <a:ext cx="8123099" cy="7787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b" anchorCtr="0" forceAA="0" upright="0" compatLnSpc="0">
            <a:normAutofit fontScale="90000" lnSpcReduction="2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Linux </a:t>
            </a:r>
            <a:r>
              <a:rPr/>
              <a:t>дистрибутивы на мобильных устройствах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ONLYOFFICE/7.2.1.36</Application>
  <DocSecurity>0</DocSecurity>
  <PresentationFormat>On-screen Show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modified xsi:type="dcterms:W3CDTF">2022-11-17T09:00:22Z</dcterms:modified>
  <cp:category/>
  <cp:contentStatus/>
  <cp:version/>
</cp:coreProperties>
</file>