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  <p:sp>
        <p:nvSpPr>
          <p:cNvPr id="5" name="object 5"/>
          <p:cNvSpPr/>
          <p:nvPr/>
        </p:nvSpPr>
        <p:spPr>
          <a:xfrm>
            <a:off x="3095604" y="71435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299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28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28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28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800"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800"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374837C-48E3-D6E4-EB87-32D70D85FA47}"/>
              </a:ext>
            </a:extLst>
          </p:cNvPr>
          <p:cNvSpPr txBox="1"/>
          <p:nvPr/>
        </p:nvSpPr>
        <p:spPr>
          <a:xfrm>
            <a:off x="2095472" y="2428868"/>
            <a:ext cx="678661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30"/>
              </a:spcBef>
              <a:defRPr sz="3200">
                <a:latin typeface="Trebuchet MS"/>
                <a:cs typeface="Trebuchet MS"/>
              </a:defRPr>
            </a:lvl1pPr>
          </a:lstStyle>
          <a:p>
            <a:r>
              <a:rPr lang="en-IN" sz="3600" dirty="0"/>
              <a:t>Language Classifier using RNN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C8DAFE1-10B4-F54B-C390-BDD814061D92}"/>
              </a:ext>
            </a:extLst>
          </p:cNvPr>
          <p:cNvSpPr txBox="1"/>
          <p:nvPr/>
        </p:nvSpPr>
        <p:spPr>
          <a:xfrm>
            <a:off x="5310182" y="4000504"/>
            <a:ext cx="37087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</a:rPr>
              <a:t>Madras Institute of Technology, Anna University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1620" y="32861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Rokhanth</a:t>
            </a:r>
            <a:r>
              <a:rPr lang="en-US" dirty="0" smtClean="0"/>
              <a:t> Sri Raj 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81620" y="36433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2021506074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SAMPLE RUN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82CAE1-16D5-8799-F3FE-0AF05244BF42}"/>
              </a:ext>
            </a:extLst>
          </p:cNvPr>
          <p:cNvSpPr txBox="1"/>
          <p:nvPr/>
        </p:nvSpPr>
        <p:spPr>
          <a:xfrm>
            <a:off x="752475" y="1219200"/>
            <a:ext cx="877252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epoch 1 iteration 24 validation-accuracy 43.0%</a:t>
            </a:r>
          </a:p>
          <a:p>
            <a:r>
              <a:rPr lang="en-IN" sz="1700" dirty="0"/>
              <a:t>  shaking    English ( 22.4%) Pred: Dutch   |</a:t>
            </a:r>
            <a:r>
              <a:rPr lang="en-IN" sz="1700" dirty="0" err="1"/>
              <a:t>en</a:t>
            </a:r>
            <a:r>
              <a:rPr lang="en-IN" sz="1700" dirty="0"/>
              <a:t> 22%|es 20%|fi 18%|</a:t>
            </a:r>
            <a:r>
              <a:rPr lang="en-IN" sz="1700" dirty="0" err="1"/>
              <a:t>nl</a:t>
            </a:r>
            <a:r>
              <a:rPr lang="en-IN" sz="1700" dirty="0"/>
              <a:t> 26%|pl 14%</a:t>
            </a:r>
          </a:p>
          <a:p>
            <a:r>
              <a:rPr lang="en-IN" sz="1700" dirty="0"/>
              <a:t>  relaxing   English ( 23.7%) Pred: Dutch   |</a:t>
            </a:r>
            <a:r>
              <a:rPr lang="en-IN" sz="1700" dirty="0" err="1"/>
              <a:t>en</a:t>
            </a:r>
            <a:r>
              <a:rPr lang="en-IN" sz="1700" dirty="0"/>
              <a:t> 24%|es 20%|fi 18%|</a:t>
            </a:r>
            <a:r>
              <a:rPr lang="en-IN" sz="1700" dirty="0" err="1"/>
              <a:t>nl</a:t>
            </a:r>
            <a:r>
              <a:rPr lang="en-IN" sz="1700" dirty="0"/>
              <a:t> 25%|pl 13%</a:t>
            </a:r>
          </a:p>
          <a:p>
            <a:r>
              <a:rPr lang="en-IN" sz="1700" dirty="0"/>
              <a:t>  prophecy   English ( 17.6%) Pred: Spanish |</a:t>
            </a:r>
            <a:r>
              <a:rPr lang="en-IN" sz="1700" dirty="0" err="1"/>
              <a:t>en</a:t>
            </a:r>
            <a:r>
              <a:rPr lang="en-IN" sz="1700" dirty="0"/>
              <a:t> 18%|es 24%|fi 24%|</a:t>
            </a:r>
            <a:r>
              <a:rPr lang="en-IN" sz="1700" dirty="0" err="1"/>
              <a:t>nl</a:t>
            </a:r>
            <a:r>
              <a:rPr lang="en-IN" sz="1700" dirty="0"/>
              <a:t> 16%|pl 19%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tiroteo</a:t>
            </a:r>
            <a:r>
              <a:rPr lang="en-IN" sz="1700" dirty="0"/>
              <a:t>    Spanish ( 25.8%)               |</a:t>
            </a:r>
            <a:r>
              <a:rPr lang="en-IN" sz="1700" dirty="0" err="1"/>
              <a:t>en</a:t>
            </a:r>
            <a:r>
              <a:rPr lang="en-IN" sz="1700" dirty="0"/>
              <a:t> 21%|es 26%|fi 18%|</a:t>
            </a:r>
            <a:r>
              <a:rPr lang="en-IN" sz="1700" dirty="0" err="1"/>
              <a:t>nl</a:t>
            </a:r>
            <a:r>
              <a:rPr lang="en-IN" sz="1700" dirty="0"/>
              <a:t> 18%|pl 17%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vientre</a:t>
            </a:r>
            <a:r>
              <a:rPr lang="en-IN" sz="1700" dirty="0"/>
              <a:t>    Spanish ( 24.2%)               |</a:t>
            </a:r>
            <a:r>
              <a:rPr lang="en-IN" sz="1700" dirty="0" err="1"/>
              <a:t>en</a:t>
            </a:r>
            <a:r>
              <a:rPr lang="en-IN" sz="1700" dirty="0"/>
              <a:t> 17%|es 24%|fi 21%|</a:t>
            </a:r>
            <a:r>
              <a:rPr lang="en-IN" sz="1700" dirty="0" err="1"/>
              <a:t>nl</a:t>
            </a:r>
            <a:r>
              <a:rPr lang="en-IN" sz="1700" dirty="0"/>
              <a:t> 21%|pl 17%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estupenda</a:t>
            </a:r>
            <a:r>
              <a:rPr lang="en-IN" sz="1700" dirty="0"/>
              <a:t>  Spanish ( 31.4%)               |</a:t>
            </a:r>
            <a:r>
              <a:rPr lang="en-IN" sz="1700" dirty="0" err="1"/>
              <a:t>en</a:t>
            </a:r>
            <a:r>
              <a:rPr lang="en-IN" sz="1700" dirty="0"/>
              <a:t> 16%|es 31%|fi 18%|</a:t>
            </a:r>
            <a:r>
              <a:rPr lang="en-IN" sz="1700" dirty="0" err="1"/>
              <a:t>nl</a:t>
            </a:r>
            <a:r>
              <a:rPr lang="en-IN" sz="1700" dirty="0"/>
              <a:t> 19%|pl 16%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osti</a:t>
            </a:r>
            <a:r>
              <a:rPr lang="en-IN" sz="1700" dirty="0"/>
              <a:t>       Finnish ( 21.2%) Pred: Polish  |</a:t>
            </a:r>
            <a:r>
              <a:rPr lang="en-IN" sz="1700" dirty="0" err="1"/>
              <a:t>en</a:t>
            </a:r>
            <a:r>
              <a:rPr lang="en-IN" sz="1700" dirty="0"/>
              <a:t> 15%|es 19%|fi 21%|</a:t>
            </a:r>
            <a:r>
              <a:rPr lang="en-IN" sz="1700" dirty="0" err="1"/>
              <a:t>nl</a:t>
            </a:r>
            <a:r>
              <a:rPr lang="en-IN" sz="1700" dirty="0"/>
              <a:t> 20%|pl 25%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veljensä</a:t>
            </a:r>
            <a:r>
              <a:rPr lang="en-IN" sz="1700" dirty="0"/>
              <a:t>   Finnish ( 19.8%) Pred: Spanish |</a:t>
            </a:r>
            <a:r>
              <a:rPr lang="en-IN" sz="1700" dirty="0" err="1"/>
              <a:t>en</a:t>
            </a:r>
            <a:r>
              <a:rPr lang="en-IN" sz="1700" dirty="0"/>
              <a:t> 21%|es 22%|fi 20%|</a:t>
            </a:r>
            <a:r>
              <a:rPr lang="en-IN" sz="1700" dirty="0" err="1"/>
              <a:t>nl</a:t>
            </a:r>
            <a:r>
              <a:rPr lang="en-IN" sz="1700" dirty="0"/>
              <a:t> 20%|pl 18%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aikoinaan</a:t>
            </a:r>
            <a:r>
              <a:rPr lang="en-IN" sz="1700" dirty="0"/>
              <a:t>  Finnish ( 22.3%)               |</a:t>
            </a:r>
            <a:r>
              <a:rPr lang="en-IN" sz="1700" dirty="0" err="1"/>
              <a:t>en</a:t>
            </a:r>
            <a:r>
              <a:rPr lang="en-IN" sz="1700" dirty="0"/>
              <a:t> 15%|es 21%|fi 22%|</a:t>
            </a:r>
            <a:r>
              <a:rPr lang="en-IN" sz="1700" dirty="0" err="1"/>
              <a:t>nl</a:t>
            </a:r>
            <a:r>
              <a:rPr lang="en-IN" sz="1700" dirty="0"/>
              <a:t> 21%|pl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betwijfel</a:t>
            </a:r>
            <a:r>
              <a:rPr lang="en-IN" sz="1700" dirty="0"/>
              <a:t>  Dutch   ( 22.8%) Pred: English |</a:t>
            </a:r>
            <a:r>
              <a:rPr lang="en-IN" sz="1700" dirty="0" err="1"/>
              <a:t>en</a:t>
            </a:r>
            <a:r>
              <a:rPr lang="en-IN" sz="1700" dirty="0"/>
              <a:t> 24%|es 23%|fi 15%|</a:t>
            </a:r>
            <a:r>
              <a:rPr lang="en-IN" sz="1700" dirty="0" err="1"/>
              <a:t>nl</a:t>
            </a:r>
            <a:r>
              <a:rPr lang="en-IN" sz="1700" dirty="0"/>
              <a:t> 23%|pl 15%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merkte</a:t>
            </a:r>
            <a:r>
              <a:rPr lang="en-IN" sz="1700" dirty="0"/>
              <a:t>     Dutch   ( 17.1%) Pred: Spanish |</a:t>
            </a:r>
            <a:r>
              <a:rPr lang="en-IN" sz="1700" dirty="0" err="1"/>
              <a:t>en</a:t>
            </a:r>
            <a:r>
              <a:rPr lang="en-IN" sz="1700" dirty="0"/>
              <a:t> 17%|es 22%|fi 22%|</a:t>
            </a:r>
            <a:r>
              <a:rPr lang="en-IN" sz="1700" dirty="0" err="1"/>
              <a:t>nl</a:t>
            </a:r>
            <a:r>
              <a:rPr lang="en-IN" sz="1700" dirty="0"/>
              <a:t> 17%|pl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beseffen</a:t>
            </a:r>
            <a:r>
              <a:rPr lang="en-IN" sz="1700" dirty="0"/>
              <a:t>   Dutch   ( 24.5%)               |</a:t>
            </a:r>
            <a:r>
              <a:rPr lang="en-IN" sz="1700" dirty="0" err="1"/>
              <a:t>en</a:t>
            </a:r>
            <a:r>
              <a:rPr lang="en-IN" sz="1700" dirty="0"/>
              <a:t> 21%|es 19%|fi 21%|</a:t>
            </a:r>
            <a:r>
              <a:rPr lang="en-IN" sz="1700" dirty="0" err="1"/>
              <a:t>nl</a:t>
            </a:r>
            <a:r>
              <a:rPr lang="en-IN" sz="1700" dirty="0"/>
              <a:t> 25%|pl 15%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kończę</a:t>
            </a:r>
            <a:r>
              <a:rPr lang="en-IN" sz="1700" dirty="0"/>
              <a:t>     Polish  ( 21.5%) Pred: Spanish |</a:t>
            </a:r>
            <a:r>
              <a:rPr lang="en-IN" sz="1700" dirty="0" err="1"/>
              <a:t>en</a:t>
            </a:r>
            <a:r>
              <a:rPr lang="en-IN" sz="1700" dirty="0"/>
              <a:t> 17%|es 23%|fi 20%|</a:t>
            </a:r>
            <a:r>
              <a:rPr lang="en-IN" sz="1700" dirty="0" err="1"/>
              <a:t>nl</a:t>
            </a:r>
            <a:r>
              <a:rPr lang="en-IN" sz="1700" dirty="0"/>
              <a:t> 18%|pl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firmy</a:t>
            </a:r>
            <a:r>
              <a:rPr lang="en-IN" sz="1700" dirty="0"/>
              <a:t>      Polish  ( 20.7%) Pred: Finnish |</a:t>
            </a:r>
            <a:r>
              <a:rPr lang="en-IN" sz="1700" dirty="0" err="1"/>
              <a:t>en</a:t>
            </a:r>
            <a:r>
              <a:rPr lang="en-IN" sz="1700" dirty="0"/>
              <a:t> 15%|es 22%|fi 23%|</a:t>
            </a:r>
            <a:r>
              <a:rPr lang="en-IN" sz="1700" dirty="0" err="1"/>
              <a:t>nl</a:t>
            </a:r>
            <a:r>
              <a:rPr lang="en-IN" sz="1700" dirty="0"/>
              <a:t> 19%|pl 21%</a:t>
            </a:r>
          </a:p>
          <a:p>
            <a:r>
              <a:rPr lang="en-IN" sz="1700" dirty="0"/>
              <a:t>  </a:t>
            </a:r>
            <a:r>
              <a:rPr lang="en-IN" sz="1700" dirty="0" err="1"/>
              <a:t>decyzje</a:t>
            </a:r>
            <a:r>
              <a:rPr lang="en-IN" sz="1700" dirty="0"/>
              <a:t>    Polish  ( 16.2%) Pred: Dutch   |</a:t>
            </a:r>
            <a:r>
              <a:rPr lang="en-IN" sz="1700" dirty="0" err="1"/>
              <a:t>en</a:t>
            </a:r>
            <a:r>
              <a:rPr lang="en-IN" sz="1700" dirty="0"/>
              <a:t> 19%|es 22%|fi 20%|</a:t>
            </a:r>
            <a:r>
              <a:rPr lang="en-IN" sz="1700" dirty="0" err="1"/>
              <a:t>nl</a:t>
            </a:r>
            <a:r>
              <a:rPr lang="en-IN" sz="1700" dirty="0"/>
              <a:t> 23%|pl 16%</a:t>
            </a:r>
          </a:p>
          <a:p>
            <a:endParaRPr lang="en-IN" sz="1700" dirty="0"/>
          </a:p>
          <a:p>
            <a:r>
              <a:rPr lang="en-IN" sz="1700" dirty="0"/>
              <a:t>.</a:t>
            </a:r>
          </a:p>
          <a:p>
            <a:r>
              <a:rPr lang="en-IN" sz="1700" dirty="0"/>
              <a:t>.</a:t>
            </a:r>
          </a:p>
          <a:p>
            <a:r>
              <a:rPr lang="en-IN" sz="1700" dirty="0"/>
              <a:t>.</a:t>
            </a:r>
          </a:p>
          <a:p>
            <a:endParaRPr lang="en-IN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SAMPLE RUN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82CAE1-16D5-8799-F3FE-0AF05244BF42}"/>
              </a:ext>
            </a:extLst>
          </p:cNvPr>
          <p:cNvSpPr txBox="1"/>
          <p:nvPr/>
        </p:nvSpPr>
        <p:spPr>
          <a:xfrm>
            <a:off x="752475" y="1219200"/>
            <a:ext cx="877252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epoch 6 iteration 153 validation-accuracy 84.2%</a:t>
            </a:r>
          </a:p>
          <a:p>
            <a:r>
              <a:rPr lang="en-IN" sz="1600" dirty="0"/>
              <a:t>  shaking    English ( 86.4%)               |</a:t>
            </a:r>
            <a:r>
              <a:rPr lang="en-IN" sz="1600" dirty="0" err="1"/>
              <a:t>en</a:t>
            </a:r>
            <a:r>
              <a:rPr lang="en-IN" sz="1600" dirty="0"/>
              <a:t> 86%|es  0%|fi  1%|</a:t>
            </a:r>
            <a:r>
              <a:rPr lang="en-IN" sz="1600" dirty="0" err="1"/>
              <a:t>nl</a:t>
            </a:r>
            <a:r>
              <a:rPr lang="en-IN" sz="1600" dirty="0"/>
              <a:t> 12%|pl  1%</a:t>
            </a:r>
          </a:p>
          <a:p>
            <a:r>
              <a:rPr lang="en-IN" sz="1600" dirty="0"/>
              <a:t>  relaxing   English ( 84.6%)               |</a:t>
            </a:r>
            <a:r>
              <a:rPr lang="en-IN" sz="1600" dirty="0" err="1"/>
              <a:t>en</a:t>
            </a:r>
            <a:r>
              <a:rPr lang="en-IN" sz="1600" dirty="0"/>
              <a:t> 85%|es  0%|fi  0%|</a:t>
            </a:r>
            <a:r>
              <a:rPr lang="en-IN" sz="1600" dirty="0" err="1"/>
              <a:t>nl</a:t>
            </a:r>
            <a:r>
              <a:rPr lang="en-IN" sz="1600" dirty="0"/>
              <a:t> 15%|pl  0%</a:t>
            </a:r>
          </a:p>
          <a:p>
            <a:r>
              <a:rPr lang="en-IN" sz="1600" dirty="0"/>
              <a:t>  prophecy   English ( 54.2%)               |</a:t>
            </a:r>
            <a:r>
              <a:rPr lang="en-IN" sz="1600" dirty="0" err="1"/>
              <a:t>en</a:t>
            </a:r>
            <a:r>
              <a:rPr lang="en-IN" sz="1600" dirty="0"/>
              <a:t> 54%|es  0%|fi  0%|</a:t>
            </a:r>
            <a:r>
              <a:rPr lang="en-IN" sz="1600" dirty="0" err="1"/>
              <a:t>nl</a:t>
            </a:r>
            <a:r>
              <a:rPr lang="en-IN" sz="1600" dirty="0"/>
              <a:t>  4%|pl 41%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tiroteo</a:t>
            </a:r>
            <a:r>
              <a:rPr lang="en-IN" sz="1600" dirty="0"/>
              <a:t>    Spanish ( 38.9%)               |</a:t>
            </a:r>
            <a:r>
              <a:rPr lang="en-IN" sz="1600" dirty="0" err="1"/>
              <a:t>en</a:t>
            </a:r>
            <a:r>
              <a:rPr lang="en-IN" sz="1600" dirty="0"/>
              <a:t> 12%|es 39%|fi 36%|</a:t>
            </a:r>
            <a:r>
              <a:rPr lang="en-IN" sz="1600" dirty="0" err="1"/>
              <a:t>nl</a:t>
            </a:r>
            <a:r>
              <a:rPr lang="en-IN" sz="1600" dirty="0"/>
              <a:t>  6%|pl  8%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vientre</a:t>
            </a:r>
            <a:r>
              <a:rPr lang="en-IN" sz="1600" dirty="0"/>
              <a:t>    Spanish ( 43.4%)               |</a:t>
            </a:r>
            <a:r>
              <a:rPr lang="en-IN" sz="1600" dirty="0" err="1"/>
              <a:t>en</a:t>
            </a:r>
            <a:r>
              <a:rPr lang="en-IN" sz="1600" dirty="0"/>
              <a:t> 19%|es 43%|fi  2%|</a:t>
            </a:r>
            <a:r>
              <a:rPr lang="en-IN" sz="1600" dirty="0" err="1"/>
              <a:t>nl</a:t>
            </a:r>
            <a:r>
              <a:rPr lang="en-IN" sz="1600" dirty="0"/>
              <a:t> 29%|pl  7%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estupenda</a:t>
            </a:r>
            <a:r>
              <a:rPr lang="en-IN" sz="1600" dirty="0"/>
              <a:t>  Spanish ( 75.2%)               |</a:t>
            </a:r>
            <a:r>
              <a:rPr lang="en-IN" sz="1600" dirty="0" err="1"/>
              <a:t>en</a:t>
            </a:r>
            <a:r>
              <a:rPr lang="en-IN" sz="1600" dirty="0"/>
              <a:t>  1%|es 75%|fi 15%|</a:t>
            </a:r>
            <a:r>
              <a:rPr lang="en-IN" sz="1600" dirty="0" err="1"/>
              <a:t>nl</a:t>
            </a:r>
            <a:r>
              <a:rPr lang="en-IN" sz="1600" dirty="0"/>
              <a:t>  2%|pl  7%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osti</a:t>
            </a:r>
            <a:r>
              <a:rPr lang="en-IN" sz="1600" dirty="0"/>
              <a:t>       Finnish ( 75.7%)               |</a:t>
            </a:r>
            <a:r>
              <a:rPr lang="en-IN" sz="1600" dirty="0" err="1"/>
              <a:t>en</a:t>
            </a:r>
            <a:r>
              <a:rPr lang="en-IN" sz="1600" dirty="0"/>
              <a:t>  1%|es  1%|fi 76%|</a:t>
            </a:r>
            <a:r>
              <a:rPr lang="en-IN" sz="1600" dirty="0" err="1"/>
              <a:t>nl</a:t>
            </a:r>
            <a:r>
              <a:rPr lang="en-IN" sz="1600" dirty="0"/>
              <a:t>  3%|pl 20%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veljensä</a:t>
            </a:r>
            <a:r>
              <a:rPr lang="en-IN" sz="1600" dirty="0"/>
              <a:t>   Finnish ( 81.7%)               |</a:t>
            </a:r>
            <a:r>
              <a:rPr lang="en-IN" sz="1600" dirty="0" err="1"/>
              <a:t>en</a:t>
            </a:r>
            <a:r>
              <a:rPr lang="en-IN" sz="1600" dirty="0"/>
              <a:t>  0%|es  1%|fi 82%|</a:t>
            </a:r>
            <a:r>
              <a:rPr lang="en-IN" sz="1600" dirty="0" err="1"/>
              <a:t>nl</a:t>
            </a:r>
            <a:r>
              <a:rPr lang="en-IN" sz="1600" dirty="0"/>
              <a:t> 17%|pl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aikoinaan</a:t>
            </a:r>
            <a:r>
              <a:rPr lang="en-IN" sz="1600" dirty="0"/>
              <a:t>  Finnish ( 99.9%)               |</a:t>
            </a:r>
            <a:r>
              <a:rPr lang="en-IN" sz="1600" dirty="0" err="1"/>
              <a:t>en</a:t>
            </a:r>
            <a:r>
              <a:rPr lang="en-IN" sz="1600" dirty="0"/>
              <a:t>  0%|es  0%|fi100%|</a:t>
            </a:r>
            <a:r>
              <a:rPr lang="en-IN" sz="1600" dirty="0" err="1"/>
              <a:t>nl</a:t>
            </a:r>
            <a:r>
              <a:rPr lang="en-IN" sz="1600" dirty="0"/>
              <a:t>  0%|pl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betwijfel</a:t>
            </a:r>
            <a:r>
              <a:rPr lang="en-IN" sz="1600" dirty="0"/>
              <a:t>  Dutch   ( 98.7%)               |</a:t>
            </a:r>
            <a:r>
              <a:rPr lang="en-IN" sz="1600" dirty="0" err="1"/>
              <a:t>en</a:t>
            </a:r>
            <a:r>
              <a:rPr lang="en-IN" sz="1600" dirty="0"/>
              <a:t>  1%|es  0%|fi  0%|</a:t>
            </a:r>
            <a:r>
              <a:rPr lang="en-IN" sz="1600" dirty="0" err="1"/>
              <a:t>nl</a:t>
            </a:r>
            <a:r>
              <a:rPr lang="en-IN" sz="1600" dirty="0"/>
              <a:t> 99%|pl  1%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merkte</a:t>
            </a:r>
            <a:r>
              <a:rPr lang="en-IN" sz="1600" dirty="0"/>
              <a:t>     Dutch   ( 71.9%)               |</a:t>
            </a:r>
            <a:r>
              <a:rPr lang="en-IN" sz="1600" dirty="0" err="1"/>
              <a:t>en</a:t>
            </a:r>
            <a:r>
              <a:rPr lang="en-IN" sz="1600" dirty="0"/>
              <a:t> 10%|es  1%|fi  6%|</a:t>
            </a:r>
            <a:r>
              <a:rPr lang="en-IN" sz="1600" dirty="0" err="1"/>
              <a:t>nl</a:t>
            </a:r>
            <a:r>
              <a:rPr lang="en-IN" sz="1600" dirty="0"/>
              <a:t> 72%|pl 10%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beseffen</a:t>
            </a:r>
            <a:r>
              <a:rPr lang="en-IN" sz="1600" dirty="0"/>
              <a:t>   Dutch   ( 96.6%)               |</a:t>
            </a:r>
            <a:r>
              <a:rPr lang="en-IN" sz="1600" dirty="0" err="1"/>
              <a:t>en</a:t>
            </a:r>
            <a:r>
              <a:rPr lang="en-IN" sz="1600" dirty="0"/>
              <a:t>  2%|es  0%|fi  0%|</a:t>
            </a:r>
            <a:r>
              <a:rPr lang="en-IN" sz="1600" dirty="0" err="1"/>
              <a:t>nl</a:t>
            </a:r>
            <a:r>
              <a:rPr lang="en-IN" sz="1600" dirty="0"/>
              <a:t> 97%|pl  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kończę</a:t>
            </a:r>
            <a:r>
              <a:rPr lang="en-IN" sz="1600" dirty="0"/>
              <a:t>     Polish  (100.0%)               |</a:t>
            </a:r>
            <a:r>
              <a:rPr lang="en-IN" sz="1600" dirty="0" err="1"/>
              <a:t>en</a:t>
            </a:r>
            <a:r>
              <a:rPr lang="en-IN" sz="1600" dirty="0"/>
              <a:t>  0%|es  0%|fi  0%|</a:t>
            </a:r>
            <a:r>
              <a:rPr lang="en-IN" sz="1600" dirty="0" err="1"/>
              <a:t>nl</a:t>
            </a:r>
            <a:r>
              <a:rPr lang="en-IN" sz="1600" dirty="0"/>
              <a:t>  0%|pl100%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firmy</a:t>
            </a:r>
            <a:r>
              <a:rPr lang="en-IN" sz="1600" dirty="0"/>
              <a:t>      Polish  ( 29.4%) Pred: English |</a:t>
            </a:r>
            <a:r>
              <a:rPr lang="en-IN" sz="1600" dirty="0" err="1"/>
              <a:t>en</a:t>
            </a:r>
            <a:r>
              <a:rPr lang="en-IN" sz="1600" dirty="0"/>
              <a:t> 59%|es  5%|fi  2%|</a:t>
            </a:r>
            <a:r>
              <a:rPr lang="en-IN" sz="1600" dirty="0" err="1"/>
              <a:t>nl</a:t>
            </a:r>
            <a:r>
              <a:rPr lang="en-IN" sz="1600" dirty="0"/>
              <a:t>  5%|pl 29%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decyzje</a:t>
            </a:r>
            <a:r>
              <a:rPr lang="en-IN" sz="1600" dirty="0"/>
              <a:t>    Polish  ( 87.7%)               |</a:t>
            </a:r>
            <a:r>
              <a:rPr lang="en-IN" sz="1600" dirty="0" err="1"/>
              <a:t>en</a:t>
            </a:r>
            <a:r>
              <a:rPr lang="en-IN" sz="1600" dirty="0"/>
              <a:t>  1%|es  1%|fi  0%|</a:t>
            </a:r>
            <a:r>
              <a:rPr lang="en-IN" sz="1600" dirty="0" err="1"/>
              <a:t>nl</a:t>
            </a:r>
            <a:r>
              <a:rPr lang="en-IN" sz="1600" dirty="0"/>
              <a:t> 10%|pl 88%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xmlns="" val="412319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66712" y="5715016"/>
            <a:ext cx="8765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sng" spc="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IN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sym typeface="Wingdings" pitchFamily="2" charset="2"/>
              </a:rPr>
              <a:t> </a:t>
            </a:r>
            <a:r>
              <a:rPr lang="en-IN" sz="2000" u="sng" spc="-2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sym typeface="Wingdings" pitchFamily="2" charset="2"/>
              </a:rPr>
              <a:t>(</a:t>
            </a:r>
            <a:r>
              <a:rPr lang="en-IN" sz="2000" u="sng" spc="-2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sym typeface="Wingdings" pitchFamily="2" charset="2"/>
              </a:rPr>
              <a:t>click here)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6BFBAF-3F8F-C688-33AF-CC300251DB10}"/>
              </a:ext>
            </a:extLst>
          </p:cNvPr>
          <p:cNvSpPr txBox="1"/>
          <p:nvPr/>
        </p:nvSpPr>
        <p:spPr>
          <a:xfrm>
            <a:off x="683259" y="123229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 set accuracy is: 83.800000%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51C2DE-9EEA-7FCE-663F-08E136C4FCCD}"/>
              </a:ext>
            </a:extLst>
          </p:cNvPr>
          <p:cNvSpPr txBox="1"/>
          <p:nvPr/>
        </p:nvSpPr>
        <p:spPr>
          <a:xfrm>
            <a:off x="751029" y="1676009"/>
            <a:ext cx="609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60" dirty="0">
                <a:solidFill>
                  <a:schemeClr val="tx1"/>
                </a:solidFill>
                <a:latin typeface="Trebuchet MS"/>
                <a:ea typeface="+mj-ea"/>
              </a:rPr>
              <a:t>TEST 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34D5CD-D755-91D4-E3A9-22E29B786B3A}"/>
              </a:ext>
            </a:extLst>
          </p:cNvPr>
          <p:cNvSpPr txBox="1"/>
          <p:nvPr/>
        </p:nvSpPr>
        <p:spPr>
          <a:xfrm>
            <a:off x="642845" y="2218670"/>
            <a:ext cx="43863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word: </a:t>
            </a:r>
            <a:r>
              <a:rPr lang="en-IN" sz="1400" dirty="0" err="1"/>
              <a:t>tervetuloa</a:t>
            </a:r>
            <a:r>
              <a:rPr lang="en-IN" sz="1400" dirty="0"/>
              <a:t> # welcome</a:t>
            </a:r>
          </a:p>
          <a:p>
            <a:r>
              <a:rPr lang="en-IN" sz="1400" dirty="0"/>
              <a:t>predicted language is: Finnish, with a confidence of 80.011147%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ciudades</a:t>
            </a:r>
            <a:r>
              <a:rPr lang="en-IN" sz="1400" dirty="0"/>
              <a:t> # cities</a:t>
            </a:r>
          </a:p>
          <a:p>
            <a:r>
              <a:rPr lang="en-IN" sz="1400" dirty="0"/>
              <a:t>predicted language is: Spanish, with a confidence of 88.442353%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właź</a:t>
            </a:r>
            <a:r>
              <a:rPr lang="en-IN" sz="1400" dirty="0"/>
              <a:t> # hatch</a:t>
            </a:r>
          </a:p>
          <a:p>
            <a:r>
              <a:rPr lang="en-IN" sz="1400" dirty="0"/>
              <a:t>predicted language is: Polish, with a confidence of 99.979566%</a:t>
            </a:r>
          </a:p>
          <a:p>
            <a:endParaRPr lang="en-IN" sz="1400" dirty="0"/>
          </a:p>
          <a:p>
            <a:r>
              <a:rPr lang="en-IN" sz="1400" dirty="0"/>
              <a:t>word: algorithm</a:t>
            </a:r>
          </a:p>
          <a:p>
            <a:r>
              <a:rPr lang="en-IN" sz="1400" dirty="0"/>
              <a:t>predicted language is: English, with a confidence of 79.893499%</a:t>
            </a:r>
          </a:p>
          <a:p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A58A587-A701-95B8-5BF6-B0859B058D6B}"/>
              </a:ext>
            </a:extLst>
          </p:cNvPr>
          <p:cNvSpPr txBox="1"/>
          <p:nvPr/>
        </p:nvSpPr>
        <p:spPr>
          <a:xfrm>
            <a:off x="5101123" y="2219456"/>
            <a:ext cx="38909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word: resolution</a:t>
            </a:r>
          </a:p>
          <a:p>
            <a:r>
              <a:rPr lang="en-IN" sz="1400" dirty="0"/>
              <a:t>predicted language is: English, with a confidence of 94.786443%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ademt</a:t>
            </a:r>
            <a:r>
              <a:rPr lang="en-IN" sz="1400" dirty="0"/>
              <a:t> # breathe</a:t>
            </a:r>
          </a:p>
          <a:p>
            <a:r>
              <a:rPr lang="en-IN" sz="1400" dirty="0"/>
              <a:t>predicted language is: Dutch, with a confidence of 47.399565%</a:t>
            </a:r>
          </a:p>
          <a:p>
            <a:endParaRPr lang="en-IN" sz="1400" dirty="0"/>
          </a:p>
          <a:p>
            <a:r>
              <a:rPr lang="en-IN" sz="1400" dirty="0"/>
              <a:t>word: </a:t>
            </a:r>
            <a:r>
              <a:rPr lang="en-IN" sz="1400" dirty="0" err="1"/>
              <a:t>invitar</a:t>
            </a:r>
            <a:r>
              <a:rPr lang="en-IN" sz="1400" dirty="0"/>
              <a:t> # invite</a:t>
            </a:r>
          </a:p>
          <a:p>
            <a:r>
              <a:rPr lang="en-IN" sz="1400" dirty="0"/>
              <a:t>predicted language is: Spanish, with a confidence of 93.986880%</a:t>
            </a:r>
          </a:p>
        </p:txBody>
      </p:sp>
    </p:spTree>
    <p:extLst>
      <p:ext uri="{BB962C8B-B14F-4D97-AF65-F5344CB8AC3E}">
        <p14:creationId xmlns:p14="http://schemas.microsoft.com/office/powerpoint/2010/main" xmlns="" val="15742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267199"/>
            <a:ext cx="3000375" cy="25622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96009" y="385444"/>
            <a:ext cx="8726551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44CD8A-2208-0FB4-A92F-87D32ABF9D90}"/>
              </a:ext>
            </a:extLst>
          </p:cNvPr>
          <p:cNvSpPr txBox="1"/>
          <p:nvPr/>
        </p:nvSpPr>
        <p:spPr>
          <a:xfrm>
            <a:off x="1869440" y="1600200"/>
            <a:ext cx="5855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Solution and Value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The Wow in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Results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r>
              <a:rPr lang="en-IN" sz="4250" spc="-10" dirty="0"/>
              <a:t>: </a:t>
            </a:r>
            <a:r>
              <a:rPr lang="en-IN" sz="2800" b="0" dirty="0"/>
              <a:t>Language Classifier using RNN</a:t>
            </a:r>
            <a:endParaRPr sz="2800" b="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713078-C8E2-1731-2B3B-65AB4C944795}"/>
              </a:ext>
            </a:extLst>
          </p:cNvPr>
          <p:cNvSpPr txBox="1"/>
          <p:nvPr/>
        </p:nvSpPr>
        <p:spPr>
          <a:xfrm>
            <a:off x="739775" y="1981200"/>
            <a:ext cx="889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rebuchet MS"/>
                <a:ea typeface="+mj-ea"/>
              </a:rPr>
              <a:t>Introduction to the project: </a:t>
            </a:r>
          </a:p>
          <a:p>
            <a:endParaRPr lang="en-US" sz="3000" b="1" dirty="0">
              <a:solidFill>
                <a:schemeClr val="tx1"/>
              </a:solidFill>
              <a:latin typeface="Trebuchet MS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Classifier powered by Recurrent Neural Network (RNN) implemented in Python without AI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Supports classification of words in English, Spanish, Finnish, Dutch, or Polish.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Implemented purely with </a:t>
            </a:r>
            <a:r>
              <a:rPr lang="en-US" sz="28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 and built-in libraries.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4298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0E402D-F7D5-645E-310E-310815549D40}"/>
              </a:ext>
            </a:extLst>
          </p:cNvPr>
          <p:cNvSpPr txBox="1"/>
          <p:nvPr/>
        </p:nvSpPr>
        <p:spPr>
          <a:xfrm>
            <a:off x="834072" y="1695450"/>
            <a:ext cx="6862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Difficulty in accurately classifying languages, especially for words with ambiguous meanings or shared roots.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Lack of efficient, lightweight language classifiers without reliance on heavy AI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Need for a reliable language classifier to aid in various applications like translation, language detection,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5804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IN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74A7F8-B49E-EE44-3535-F34B2F860E05}"/>
              </a:ext>
            </a:extLst>
          </p:cNvPr>
          <p:cNvSpPr txBox="1"/>
          <p:nvPr/>
        </p:nvSpPr>
        <p:spPr>
          <a:xfrm>
            <a:off x="676275" y="1799607"/>
            <a:ext cx="7413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rebuchet MS"/>
                <a:ea typeface="+mj-ea"/>
              </a:rPr>
              <a:t>Model architecture: </a:t>
            </a: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Input Layer with 47 nodes representing different characters, Output Layer with 5 nodes representing 5 languages, RNN used to encode words into fixed-size vectors.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Trained the model and validated it by calculating accuracy and confidence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Key features like language prediction and confidence levels.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1E267D-18D9-018E-7124-FFA1732EA3A6}"/>
              </a:ext>
            </a:extLst>
          </p:cNvPr>
          <p:cNvSpPr txBox="1"/>
          <p:nvPr/>
        </p:nvSpPr>
        <p:spPr>
          <a:xfrm>
            <a:off x="739775" y="1828800"/>
            <a:ext cx="6727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enthusiasts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Language learners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Translators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Developers of language-related software/tools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/>
                <a:ea typeface="+mj-ea"/>
              </a:rPr>
              <a:t>Anyone needing language detection or classification in their applications</a:t>
            </a:r>
            <a:endParaRPr lang="en-IN" sz="28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752600" cy="19526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85517C-243A-5D79-AC17-D8E1A4AD6FB3}"/>
              </a:ext>
            </a:extLst>
          </p:cNvPr>
          <p:cNvSpPr txBox="1"/>
          <p:nvPr/>
        </p:nvSpPr>
        <p:spPr>
          <a:xfrm>
            <a:off x="2057400" y="1905000"/>
            <a:ext cx="8077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Efficient language classifier using RNN, implemented purely with </a:t>
            </a:r>
            <a:r>
              <a:rPr lang="en-US" sz="25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 and built-in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High accuracy rate of approximately 85%.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Lightweight and easy to integrate into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Provides language prediction with confidence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Supports multiple languages, catering to a diverse user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Trebuchet MS"/>
                <a:ea typeface="+mj-ea"/>
              </a:rPr>
              <a:t>Facilitates tasks like translation, language detection, etc., effectively.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876AE4-4AB7-DB77-7AC2-86EAD1E2546F}"/>
              </a:ext>
            </a:extLst>
          </p:cNvPr>
          <p:cNvSpPr txBox="1"/>
          <p:nvPr/>
        </p:nvSpPr>
        <p:spPr>
          <a:xfrm>
            <a:off x="752475" y="1631886"/>
            <a:ext cx="84677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Revolutionary Approach: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Utilizing Recurrent Neural Network (RNN) without relying on AI libraries showcases innovation and efficiency in language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Lightweight Implementation: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Purely using </a:t>
            </a:r>
            <a:r>
              <a:rPr lang="en-US" sz="2300" dirty="0" err="1">
                <a:solidFill>
                  <a:schemeClr val="tx1"/>
                </a:solidFill>
                <a:latin typeface="Trebuchet MS"/>
                <a:ea typeface="+mj-ea"/>
              </a:rPr>
              <a:t>numpy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 and built-in libraries makes the solution highly accessible and easy to integrate into various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Multilingual Support: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Supporting multiple languages including English, Spanish, Finnish, Dutch, and Polish broadens the applicability and usefulness of the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i="1" dirty="0">
                <a:solidFill>
                  <a:schemeClr val="tx1"/>
                </a:solidFill>
                <a:latin typeface="Trebuchet MS"/>
                <a:ea typeface="+mj-ea"/>
              </a:rPr>
              <a:t>Impressive Accuracy: </a:t>
            </a:r>
            <a:r>
              <a:rPr lang="en-US" sz="2300" dirty="0">
                <a:solidFill>
                  <a:schemeClr val="tx1"/>
                </a:solidFill>
                <a:latin typeface="Trebuchet MS"/>
                <a:ea typeface="+mj-ea"/>
              </a:rPr>
              <a:t>Achieving an accuracy rate of approximately 85% demonstrates the effectiveness and reliability of the classifier in real-world scenarios.</a:t>
            </a:r>
            <a:endParaRPr lang="en-IN" sz="2300" dirty="0">
              <a:solidFill>
                <a:schemeClr val="tx1"/>
              </a:solidFill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049337"/>
            <a:ext cx="9242425" cy="5152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Model Architecture: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	1. Input Layer: 47 nodes representing 47 different characters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 	2. Output Layer: 5 nodes representing 5 languages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Recurrent Neural Network (RNN):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 RNN utilized to encode words into fixed-size vectors (e.g., "c-a-t" encoded 	into vector h3)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2.Enables effective processing of sequential data and extraction of meaningful 	features for language classification.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Training Process: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1.Iterative training process with monitoring of validation accuracy.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2.Emphasize the iterative nature of training and the optimization achieved over 	epochs.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cs typeface="Trebuchet MS"/>
              </a:rPr>
              <a:t>Encoding and Decoding: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1.Describe the encoding mechanism used to represent words as numerical 	vectors.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  	2.Explain the decoding process to interpret the output predictions and translate 	them into language classifications.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1273</Words>
  <Application>Microsoft Office PowerPoint</Application>
  <PresentationFormat>Custom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AGENDA</vt:lpstr>
      <vt:lpstr>PROJECT TITLE: Language Classifier using RNN</vt:lpstr>
      <vt:lpstr>PROBLEM STATEMENT</vt:lpstr>
      <vt:lpstr>PROJECT OVERVIEW</vt:lpstr>
      <vt:lpstr>WHO ARE THE END USERS?</vt:lpstr>
      <vt:lpstr>SOLUTION AND ITS VALUE PROPOSITION</vt:lpstr>
      <vt:lpstr>THE WOW IN SOLUTION</vt:lpstr>
      <vt:lpstr>MODELLING</vt:lpstr>
      <vt:lpstr>SAMPLE RUN</vt:lpstr>
      <vt:lpstr>SAMPLE RUN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8</cp:revision>
  <dcterms:created xsi:type="dcterms:W3CDTF">2024-04-02T15:31:25Z</dcterms:created>
  <dcterms:modified xsi:type="dcterms:W3CDTF">2024-04-05T22:04:26Z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