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6" r:id="rId3"/>
    <p:sldId id="267" r:id="rId4"/>
    <p:sldId id="258" r:id="rId5"/>
    <p:sldId id="259" r:id="rId6"/>
    <p:sldId id="273" r:id="rId7"/>
    <p:sldId id="274" r:id="rId8"/>
    <p:sldId id="260" r:id="rId9"/>
    <p:sldId id="261" r:id="rId10"/>
    <p:sldId id="26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5571" y="265301"/>
            <a:ext cx="1031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Advanced Cryptography-ICT-6115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accent2"/>
                </a:solidFill>
              </a:rPr>
              <a:t>Rings</a:t>
            </a:r>
            <a:endParaRPr lang="en-US"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ine 19"/>
          <p:cNvSpPr>
            <a:spLocks noChangeShapeType="1"/>
          </p:cNvSpPr>
          <p:nvPr/>
        </p:nvSpPr>
        <p:spPr bwMode="auto">
          <a:xfrm flipV="1">
            <a:off x="62485" y="2334768"/>
            <a:ext cx="8935211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84" y="2019627"/>
            <a:ext cx="2281626" cy="17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2485" y="3897470"/>
            <a:ext cx="90815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37360" y="3976718"/>
          <a:ext cx="3454848" cy="1300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2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51501"/>
              </p:ext>
            </p:extLst>
          </p:nvPr>
        </p:nvGraphicFramePr>
        <p:xfrm>
          <a:off x="1944414" y="4172387"/>
          <a:ext cx="4968451" cy="1194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              Presented</a:t>
                      </a:r>
                      <a:r>
                        <a:rPr lang="en-US" sz="2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By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Md. Ahosanul Hasan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Roki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(IT-23608)</a:t>
                      </a:r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338" y="5369403"/>
          <a:ext cx="8330615" cy="1230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06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Department of Information and Communication Technology (ICT) </a:t>
                      </a:r>
                    </a:p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Mawlana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Bhashani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Science and Technology University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Santosh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Tangail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, 1902 Bangladesh.</a:t>
                      </a: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2485" y="6546041"/>
            <a:ext cx="2560320" cy="389467"/>
          </a:xfrm>
        </p:spPr>
        <p:txBody>
          <a:bodyPr/>
          <a:lstStyle/>
          <a:p>
            <a:fld id="{695B3C48-2EF8-4D9F-AF1F-8B154617B54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37376" y="6546040"/>
            <a:ext cx="2560320" cy="389467"/>
          </a:xfrm>
        </p:spPr>
        <p:txBody>
          <a:bodyPr/>
          <a:lstStyle/>
          <a:p>
            <a:fld id="{575BC92E-A5AC-4888-A617-8E36190CCE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0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78"/>
            <a:ext cx="8229600" cy="534085"/>
          </a:xfrm>
        </p:spPr>
        <p:txBody>
          <a:bodyPr>
            <a:noAutofit/>
          </a:bodyPr>
          <a:lstStyle/>
          <a:p>
            <a:r>
              <a:rPr lang="en-US" sz="3600" b="1" dirty="0"/>
              <a:t>    </a:t>
            </a:r>
            <a:r>
              <a:rPr sz="3600" b="1" dirty="0"/>
              <a:t>An Application to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5" y="739552"/>
            <a:ext cx="8881242" cy="6099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Applications of Rings in Software:</a:t>
            </a:r>
            <a:endParaRPr lang="en-US" sz="2400" b="1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sz="2400" dirty="0"/>
              <a:t> </a:t>
            </a:r>
            <a:r>
              <a:rPr sz="2400" b="1" dirty="0"/>
              <a:t>Cryptography: </a:t>
            </a:r>
            <a:r>
              <a:rPr sz="2400" dirty="0"/>
              <a:t>Finite fields (rings of integers modulo n) are foundational for encryption algorithms like RSA.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sz="2400" b="1" dirty="0"/>
              <a:t> Error Detection and Correction:</a:t>
            </a:r>
          </a:p>
          <a:p>
            <a:r>
              <a:rPr sz="2400" dirty="0"/>
              <a:t>Cyclic redundancy checks (CRCs) rely on polynomial rings </a:t>
            </a:r>
            <a:r>
              <a:rPr lang="en-US" sz="2400" dirty="0"/>
              <a:t>                           </a:t>
            </a:r>
            <a:r>
              <a:rPr sz="2400" dirty="0"/>
              <a:t>over finite fields.</a:t>
            </a:r>
          </a:p>
          <a:p>
            <a:pPr marL="0" indent="0">
              <a:buNone/>
            </a:pPr>
            <a:r>
              <a:rPr sz="2400" dirty="0"/>
              <a:t>  </a:t>
            </a:r>
            <a:r>
              <a:rPr sz="2400" b="1" dirty="0"/>
              <a:t>Example: </a:t>
            </a:r>
            <a:r>
              <a:rPr sz="2400" dirty="0"/>
              <a:t>Detecting errors in data transmission protocols.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Algebraic Coding Theory:</a:t>
            </a:r>
          </a:p>
          <a:p>
            <a:r>
              <a:rPr sz="2400" dirty="0"/>
              <a:t>Codes for data compression and storage.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sz="2400" dirty="0"/>
              <a:t> </a:t>
            </a:r>
            <a:r>
              <a:rPr sz="2400" b="1" dirty="0"/>
              <a:t>Example: </a:t>
            </a:r>
            <a:r>
              <a:rPr sz="2400" dirty="0"/>
              <a:t>Reed-Solomon codes use polynomial rings.</a:t>
            </a:r>
            <a:endParaRPr sz="2400" b="1" dirty="0"/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Example Application:</a:t>
            </a:r>
          </a:p>
          <a:p>
            <a:r>
              <a:rPr sz="2400" dirty="0"/>
              <a:t> Software systems use modular arithmetic to handle </a:t>
            </a:r>
            <a:r>
              <a:rPr lang="en-US" sz="2400" dirty="0"/>
              <a:t> </a:t>
            </a:r>
            <a:r>
              <a:rPr sz="2400" dirty="0"/>
              <a:t>hashing, indexing, and cryptographic keys.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BA452B80-E0A3-E88D-6FB4-D8DFE42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675" y="6492875"/>
            <a:ext cx="2133600" cy="365125"/>
          </a:xfrm>
        </p:spPr>
        <p:txBody>
          <a:bodyPr/>
          <a:lstStyle/>
          <a:p>
            <a:fld id="{7D565B9C-19CD-4445-B5A8-2E6C65E0212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302CDC-0DC7-1B8D-5929-D86EC001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B138D-B9CE-D33A-43EA-4EE4CB6F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52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Rings are fundamental algebraic structures unifying addition and multiplication.</a:t>
            </a:r>
          </a:p>
          <a:p>
            <a:r>
              <a:rPr sz="2400" dirty="0"/>
              <a:t>They provide a robust framework for studying various mathematical concepts, including ideals and factor rings.</a:t>
            </a:r>
          </a:p>
          <a:p>
            <a:r>
              <a:rPr sz="2400" dirty="0"/>
              <a:t>Applications in cryptography, coding theory, and symbolic computation highlight their real-world relevance.</a:t>
            </a:r>
          </a:p>
          <a:p>
            <a:r>
              <a:rPr sz="2400" dirty="0"/>
              <a:t>A thorough understanding of rings paves the way for exploring more advanced topics in abstract algebra.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B91-1C5D-4970-A62E-DCF8DCF6C42F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1. Thomas W. Judson, *Abstract Algebra: Theory and Applications*.</a:t>
            </a:r>
          </a:p>
          <a:p>
            <a:r>
              <a:rPr sz="2400" dirty="0"/>
              <a:t>   (Available at: http://abstract.ups.edu/)</a:t>
            </a:r>
          </a:p>
          <a:p>
            <a:r>
              <a:rPr sz="2400" dirty="0"/>
              <a:t>2. Additional resources and examples from academic lecture notes.</a:t>
            </a:r>
          </a:p>
          <a:p>
            <a:r>
              <a:rPr sz="2400" dirty="0"/>
              <a:t>3. Online mathematics forums and scholarly articles for advanced insights.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B260-8652-4E24-AB53-88D9AF586C06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8156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06" y="0"/>
            <a:ext cx="8229600" cy="731837"/>
          </a:xfrm>
        </p:spPr>
        <p:txBody>
          <a:bodyPr>
            <a:normAutofit/>
          </a:bodyPr>
          <a:lstStyle/>
          <a:p>
            <a:r>
              <a:rPr sz="36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07" y="1065330"/>
            <a:ext cx="8742699" cy="544195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16.1 Rings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Definition, properties, examples, and types of rings.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16.2 Integral Domains and Fields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Characteristics, distinctions, and relationships.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16.3 Ring Homomorphisms and Ideals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Functions preserving structure and substructures in rings.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16.4 Maximal and Prime Ideals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Special types of ideals and their properties.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16.5 Applications to Software Design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Practical use of rings in cryptography, error correction, and coding theory.</a:t>
            </a:r>
          </a:p>
          <a:p>
            <a:pPr marL="0" indent="0">
              <a:buNone/>
            </a:pPr>
            <a:r>
              <a:rPr lang="en-US" sz="2400" b="1" dirty="0"/>
              <a:t>6. Conclusion</a:t>
            </a:r>
            <a:endParaRPr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207" y="6507280"/>
            <a:ext cx="2133600" cy="365125"/>
          </a:xfrm>
        </p:spPr>
        <p:txBody>
          <a:bodyPr/>
          <a:lstStyle/>
          <a:p>
            <a:fld id="{1181D298-8A87-44DD-9090-D444C8D7C906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0855" y="647334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52DF0-5E56-C3B4-657E-ED7F897C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Understand the definition and structure of rings.</a:t>
            </a:r>
          </a:p>
          <a:p>
            <a:r>
              <a:rPr sz="2400" dirty="0"/>
              <a:t>Explore examples and types of rings.</a:t>
            </a:r>
          </a:p>
          <a:p>
            <a:r>
              <a:rPr sz="2400" dirty="0"/>
              <a:t>Learn about ideals, factor rings, and their applications.</a:t>
            </a:r>
          </a:p>
          <a:p>
            <a:r>
              <a:rPr sz="2400" dirty="0"/>
              <a:t>Grasp the concepts of homomorphisms and isomorphisms.</a:t>
            </a:r>
          </a:p>
          <a:p>
            <a:r>
              <a:rPr sz="2400" dirty="0"/>
              <a:t>Recognize the significance of rings in mathematics and applied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5B9C-19CD-4445-B5A8-2E6C65E02120}" type="datetime1">
              <a:rPr lang="en-US" smtClean="0"/>
              <a:t>11/28/2024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0363"/>
            <a:ext cx="8050924" cy="357350"/>
          </a:xfrm>
        </p:spPr>
        <p:txBody>
          <a:bodyPr>
            <a:noAutofit/>
          </a:bodyPr>
          <a:lstStyle/>
          <a:p>
            <a:r>
              <a:rPr sz="3600" b="1" dirty="0"/>
              <a:t>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24607"/>
            <a:ext cx="9144001" cy="57333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 </a:t>
            </a:r>
            <a:r>
              <a:rPr b="1" dirty="0"/>
              <a:t>Definition:</a:t>
            </a:r>
            <a:r>
              <a:rPr lang="en-US" b="1" dirty="0"/>
              <a:t> </a:t>
            </a:r>
            <a:r>
              <a:rPr lang="en-US" dirty="0"/>
              <a:t>A ring R is a set equipped with two operations, addition (+) and multiplication (⋅), satisfying the following: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1. (R, +) is an abelian group (commutative and associative, with identity </a:t>
            </a:r>
            <a:r>
              <a:rPr lang="en-US" dirty="0"/>
              <a:t> </a:t>
            </a:r>
            <a:r>
              <a:rPr dirty="0"/>
              <a:t>0 and inverses for every element).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2. Multiplication is associative: a(</a:t>
            </a:r>
            <a:r>
              <a:rPr dirty="0" err="1"/>
              <a:t>bc</a:t>
            </a:r>
            <a:r>
              <a:rPr dirty="0"/>
              <a:t>) = (ab)c for all a, b, c ∈ 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3. The distributive property holds: a(b + c) = ab + ac and (a + b)c = ac + </a:t>
            </a:r>
            <a:r>
              <a:rPr lang="en-US" dirty="0" err="1"/>
              <a:t>bc</a:t>
            </a:r>
            <a:r>
              <a:rPr lang="en-US" dirty="0"/>
              <a:t> for all a, b, c ∈ R.</a:t>
            </a:r>
          </a:p>
          <a:p>
            <a:endParaRPr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b="1" dirty="0"/>
              <a:t>Types of Rings: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b="1" dirty="0"/>
              <a:t>Commutative Ring: </a:t>
            </a:r>
            <a:r>
              <a:rPr dirty="0"/>
              <a:t>ab = </a:t>
            </a:r>
            <a:r>
              <a:rPr dirty="0" err="1"/>
              <a:t>ba</a:t>
            </a:r>
            <a:r>
              <a:rPr dirty="0"/>
              <a:t> for all a, b ∈ R.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b="1" dirty="0"/>
              <a:t>Ring with Unity: </a:t>
            </a:r>
            <a:r>
              <a:rPr dirty="0"/>
              <a:t>A ring having a multiplicative identity 1 ≠ 0.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b="1" dirty="0"/>
              <a:t>Examples:</a:t>
            </a:r>
          </a:p>
          <a:p>
            <a:r>
              <a:rPr dirty="0"/>
              <a:t> Integers Z: Addition and multiplication of integers.</a:t>
            </a:r>
          </a:p>
          <a:p>
            <a:r>
              <a:rPr dirty="0"/>
              <a:t>Polynomials R[x]: Polynomial functions over R.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b="1" dirty="0"/>
              <a:t>Non-Examples:</a:t>
            </a:r>
            <a:r>
              <a:rPr lang="en-US" dirty="0"/>
              <a:t> Sets lacking a defined multiplication operation (e.g., natural numbers without multiplication).</a:t>
            </a:r>
            <a:endParaRPr b="1" dirty="0"/>
          </a:p>
          <a:p>
            <a:endParaRPr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EF49DC-F844-D01C-3349-96EE313D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675" y="6600497"/>
            <a:ext cx="2133600" cy="257503"/>
          </a:xfrm>
        </p:spPr>
        <p:txBody>
          <a:bodyPr/>
          <a:lstStyle/>
          <a:p>
            <a:fld id="{7D565B9C-19CD-4445-B5A8-2E6C65E0212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D4A8CC-9A83-AD1A-E858-AA2DD5E6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3B486-4F48-5C5C-105C-D50BBF1D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0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6" y="11879"/>
            <a:ext cx="8229600" cy="534659"/>
          </a:xfr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sz="4000" b="1" dirty="0"/>
              <a:t>Integral Domains and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" y="767256"/>
            <a:ext cx="9017876" cy="60788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    </a:t>
            </a:r>
            <a:r>
              <a:rPr sz="3400" b="1" dirty="0"/>
              <a:t>Integral Domain:</a:t>
            </a:r>
          </a:p>
          <a:p>
            <a:r>
              <a:rPr dirty="0"/>
              <a:t>A commutative ring with no zero divisors.</a:t>
            </a:r>
          </a:p>
          <a:p>
            <a:r>
              <a:rPr dirty="0"/>
              <a:t>Zero divisors: Nonzero elements a, b such that ab = 0.</a:t>
            </a:r>
          </a:p>
          <a:p>
            <a:r>
              <a:rPr dirty="0"/>
              <a:t>Example: Z (integers) is an integral domain.</a:t>
            </a:r>
          </a:p>
          <a:p>
            <a:endParaRPr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sz="3400" b="1" dirty="0"/>
              <a:t>Field:</a:t>
            </a:r>
          </a:p>
          <a:p>
            <a:r>
              <a:rPr dirty="0"/>
              <a:t>A commutative ring where every nonzero element has a multiplicative inverse.</a:t>
            </a:r>
          </a:p>
          <a:p>
            <a:r>
              <a:rPr dirty="0"/>
              <a:t>Example: Rational numbers Q, real numbers R, complex numbers C.</a:t>
            </a:r>
          </a:p>
          <a:p>
            <a:endParaRPr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sz="3400" b="1" dirty="0"/>
              <a:t>Differences:</a:t>
            </a:r>
          </a:p>
          <a:p>
            <a:r>
              <a:rPr dirty="0"/>
              <a:t>Integral Domain: Only requires no zero divisors.</a:t>
            </a:r>
          </a:p>
          <a:p>
            <a:r>
              <a:rPr dirty="0"/>
              <a:t>Field: Requires every nonzero element to have an inverse.</a:t>
            </a:r>
          </a:p>
          <a:p>
            <a:endParaRPr sz="3400" dirty="0"/>
          </a:p>
          <a:p>
            <a:pPr marL="0" indent="0">
              <a:buNone/>
            </a:pPr>
            <a:r>
              <a:rPr lang="en-US" sz="3400" b="1" dirty="0"/>
              <a:t>     </a:t>
            </a:r>
            <a:r>
              <a:rPr sz="3400" b="1" dirty="0"/>
              <a:t>Key Relationships:</a:t>
            </a:r>
          </a:p>
          <a:p>
            <a:r>
              <a:rPr dirty="0"/>
              <a:t>Every field is an integral domain.</a:t>
            </a:r>
          </a:p>
          <a:p>
            <a:r>
              <a:rPr dirty="0"/>
              <a:t>Not all integral domains are fields (e.g., Z).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52AC709-8DC6-20B2-234C-F017F8A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096" y="6492875"/>
            <a:ext cx="2133600" cy="365125"/>
          </a:xfrm>
        </p:spPr>
        <p:txBody>
          <a:bodyPr/>
          <a:lstStyle/>
          <a:p>
            <a:fld id="{7D565B9C-19CD-4445-B5A8-2E6C65E0212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EA5596-2DE6-716C-61C4-B3CA23D1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50B4A-8AFB-1C58-E7C5-1592CFD9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Ideals in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Left Ideal: Closed under left multiplication.</a:t>
            </a:r>
          </a:p>
          <a:p>
            <a:r>
              <a:rPr sz="2400" dirty="0"/>
              <a:t>Right Ideal: Closed under right multiplication.</a:t>
            </a:r>
          </a:p>
          <a:p>
            <a:r>
              <a:rPr sz="2400" dirty="0"/>
              <a:t>Two-Sided Ideal: Closed under both.</a:t>
            </a:r>
          </a:p>
          <a:p>
            <a:r>
              <a:rPr sz="2400" dirty="0"/>
              <a:t>Principal Ideal: Generated by a single element a: (a) = { </a:t>
            </a:r>
            <a:r>
              <a:rPr sz="2400" dirty="0" err="1"/>
              <a:t>ra</a:t>
            </a:r>
            <a:r>
              <a:rPr sz="2400" dirty="0"/>
              <a:t> | r ∈ R }.</a:t>
            </a:r>
          </a:p>
          <a:p>
            <a:r>
              <a:rPr sz="2400" dirty="0"/>
              <a:t>Connection with factor rings.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A0-901B-4B27-9212-41F1A53AB4A2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Factor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Constructed using ideals.</a:t>
            </a:r>
          </a:p>
          <a:p>
            <a:r>
              <a:rPr sz="2400" dirty="0"/>
              <a:t>For a ring R and ideal I:</a:t>
            </a:r>
          </a:p>
          <a:p>
            <a:r>
              <a:rPr sz="2400" dirty="0"/>
              <a:t>Factor Ring: R/I.</a:t>
            </a:r>
          </a:p>
          <a:p>
            <a:r>
              <a:rPr sz="2400" dirty="0"/>
              <a:t>Elements are cosets: a + I = { a + x | x ∈ I }.</a:t>
            </a:r>
          </a:p>
          <a:p>
            <a:r>
              <a:rPr sz="2400" dirty="0"/>
              <a:t>Applications: Modular arithmetic and algebraic structures.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BA4C-DADF-4466-ADE1-FE1118303176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3421" y="10510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dirty="0"/>
              <a:t> </a:t>
            </a:r>
            <a:r>
              <a:rPr sz="4000" b="1" dirty="0"/>
              <a:t>Ring Homomorphisms and Ideals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07" y="788276"/>
            <a:ext cx="8828689" cy="58542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    </a:t>
            </a:r>
            <a:r>
              <a:rPr sz="3400" b="1" dirty="0"/>
              <a:t>Ring Homomorphism:</a:t>
            </a:r>
          </a:p>
          <a:p>
            <a:r>
              <a:rPr dirty="0"/>
              <a:t>A function ϕ: R → S between two rings R and S that preserves structure: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     1.</a:t>
            </a:r>
            <a:r>
              <a:rPr dirty="0"/>
              <a:t> ϕ(a + b) = ϕ(a) + ϕ(b),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     2.</a:t>
            </a:r>
            <a:r>
              <a:rPr dirty="0"/>
              <a:t>ϕ(ab) = ϕ(a)ϕ(b),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     3.</a:t>
            </a:r>
            <a:r>
              <a:rPr dirty="0"/>
              <a:t> ϕ(1_R) = 1_S (if R and S have unity).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b="1" dirty="0"/>
              <a:t>Example: </a:t>
            </a:r>
            <a:r>
              <a:rPr dirty="0"/>
              <a:t>The map ϕ: Z → </a:t>
            </a:r>
            <a:r>
              <a:rPr dirty="0" err="1"/>
              <a:t>Z_n</a:t>
            </a:r>
            <a:r>
              <a:rPr dirty="0"/>
              <a:t>, ϕ(a) = a mod n, is a ring homomorphism.</a:t>
            </a:r>
          </a:p>
          <a:p>
            <a:endParaRPr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sz="3400" b="1" dirty="0"/>
              <a:t>Ideal:</a:t>
            </a:r>
          </a:p>
          <a:p>
            <a:r>
              <a:rPr dirty="0"/>
              <a:t>A subset I ⊆ R such that:</a:t>
            </a:r>
          </a:p>
          <a:p>
            <a:pPr marL="0" indent="0">
              <a:buNone/>
            </a:pPr>
            <a:r>
              <a:rPr lang="en-US" dirty="0"/>
              <a:t>        1.   </a:t>
            </a:r>
            <a:r>
              <a:rPr dirty="0"/>
              <a:t>I is closed under addition and additive inverses.</a:t>
            </a:r>
          </a:p>
          <a:p>
            <a:pPr marL="0" indent="0">
              <a:buNone/>
            </a:pPr>
            <a:r>
              <a:rPr lang="en-US" dirty="0"/>
              <a:t>        2.</a:t>
            </a:r>
            <a:r>
              <a:rPr dirty="0"/>
              <a:t>  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ar</a:t>
            </a:r>
            <a:r>
              <a:rPr dirty="0"/>
              <a:t> ∈ I for all r ∈ R, a ∈ I.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sz="3400" b="1" dirty="0"/>
              <a:t>Types of Ideals: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</a:t>
            </a:r>
            <a:r>
              <a:rPr b="1" dirty="0"/>
              <a:t>Principal Ideal: </a:t>
            </a:r>
            <a:r>
              <a:rPr dirty="0"/>
              <a:t>Generated by a single element a: (a) = {</a:t>
            </a:r>
            <a:r>
              <a:rPr dirty="0" err="1"/>
              <a:t>ra</a:t>
            </a:r>
            <a:r>
              <a:rPr dirty="0"/>
              <a:t> | r ∈ R}.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b="1" dirty="0"/>
              <a:t> Example</a:t>
            </a:r>
            <a:r>
              <a:rPr dirty="0"/>
              <a:t>: In Z, the ideal (n) consists of multiples of n.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F8729FE5-32C1-87EF-6962-37B43B0B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675" y="6492875"/>
            <a:ext cx="2133600" cy="365125"/>
          </a:xfrm>
        </p:spPr>
        <p:txBody>
          <a:bodyPr/>
          <a:lstStyle/>
          <a:p>
            <a:fld id="{7D565B9C-19CD-4445-B5A8-2E6C65E0212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72143A2-0A4B-568F-7EEB-BE33F595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0F852-BE41-8371-255C-29E1C4DD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-12402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848" y="46038"/>
            <a:ext cx="8229600" cy="457199"/>
          </a:xfrm>
        </p:spPr>
        <p:txBody>
          <a:bodyPr>
            <a:noAutofit/>
          </a:bodyPr>
          <a:lstStyle/>
          <a:p>
            <a:r>
              <a:rPr sz="3600" b="1" dirty="0"/>
              <a:t>Maximal and Prime Ideals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2" y="756745"/>
            <a:ext cx="8613228" cy="605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Maximal Ideal:</a:t>
            </a:r>
          </a:p>
          <a:p>
            <a:r>
              <a:rPr sz="2400" dirty="0"/>
              <a:t>An ideal M in a ring R is maximal if M ≠ R, and there is no other ideal J such that M ⊊ J ⊊ R.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b="1" dirty="0"/>
              <a:t>Key Property: </a:t>
            </a:r>
            <a:r>
              <a:rPr sz="2400" dirty="0"/>
              <a:t>If R/M is a field, M is maximal.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b="1" dirty="0"/>
              <a:t>Example: </a:t>
            </a:r>
            <a:r>
              <a:rPr sz="2400" dirty="0"/>
              <a:t>The ideal (p) in Z, where p is prime.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Prime Ideal:</a:t>
            </a:r>
          </a:p>
          <a:p>
            <a:r>
              <a:rPr sz="2400" dirty="0"/>
              <a:t>An ideal P in R is prime if ab ∈ P implies a ∈ P or b ∈ P.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Key Property: </a:t>
            </a:r>
            <a:r>
              <a:rPr sz="2400" dirty="0"/>
              <a:t>If R/P is an integral domain, P is prime.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sz="2400" b="1" dirty="0"/>
              <a:t>Example: </a:t>
            </a:r>
            <a:r>
              <a:rPr sz="2400" dirty="0"/>
              <a:t>(2) in Z is prime.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b="1" dirty="0"/>
              <a:t>Relationship:</a:t>
            </a:r>
          </a:p>
          <a:p>
            <a:r>
              <a:rPr sz="2400" dirty="0"/>
              <a:t>Every maximal ideal is prime.</a:t>
            </a:r>
          </a:p>
          <a:p>
            <a:r>
              <a:rPr sz="2400" dirty="0"/>
              <a:t>Not all prime ideals are maximal.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520F3D6-9421-905B-FF4B-48072E47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675" y="6492875"/>
            <a:ext cx="2133600" cy="365125"/>
          </a:xfrm>
        </p:spPr>
        <p:txBody>
          <a:bodyPr/>
          <a:lstStyle/>
          <a:p>
            <a:fld id="{7D565B9C-19CD-4445-B5A8-2E6C65E0212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14F0E3-598E-6794-FCF3-A16E377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E4C00-5A9C-A9B6-AA77-A06DCBF5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58" y="92076"/>
            <a:ext cx="1565848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1143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Outline</vt:lpstr>
      <vt:lpstr>Objectives</vt:lpstr>
      <vt:lpstr> Rings</vt:lpstr>
      <vt:lpstr> Integral Domains and Fields</vt:lpstr>
      <vt:lpstr>Ideals in Rings</vt:lpstr>
      <vt:lpstr>Factor Rings</vt:lpstr>
      <vt:lpstr>   Ring Homomorphisms and Ideals</vt:lpstr>
      <vt:lpstr>Maximal and Prime Ideals</vt:lpstr>
      <vt:lpstr>    An Application to Software Design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ROKI</dc:creator>
  <cp:keywords/>
  <dc:description>generated using python-pptx</dc:description>
  <cp:lastModifiedBy>ahosanul roki</cp:lastModifiedBy>
  <cp:revision>4</cp:revision>
  <dcterms:created xsi:type="dcterms:W3CDTF">2013-01-27T09:14:16Z</dcterms:created>
  <dcterms:modified xsi:type="dcterms:W3CDTF">2024-11-28T05:12:01Z</dcterms:modified>
  <cp:category/>
</cp:coreProperties>
</file>