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92454" y="3058448"/>
            <a:ext cx="9244330" cy="173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CAD5DE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CAD5DE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12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4454" y="1128826"/>
            <a:ext cx="15861733" cy="1652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38691" y="3089662"/>
            <a:ext cx="8500744" cy="587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CAD5DE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830"/>
              </a:lnSpc>
              <a:tabLst>
                <a:tab pos="2729865" algn="l"/>
                <a:tab pos="6513195" algn="l"/>
              </a:tabLst>
            </a:pPr>
            <a:r>
              <a:rPr dirty="0" spc="-10"/>
              <a:t>Ghurbo:</a:t>
            </a:r>
            <a:r>
              <a:rPr dirty="0"/>
              <a:t>	</a:t>
            </a:r>
            <a:r>
              <a:rPr dirty="0" spc="-10"/>
              <a:t>Unlocking </a:t>
            </a:r>
            <a:r>
              <a:rPr dirty="0"/>
              <a:t>Bangladesh's</a:t>
            </a:r>
            <a:r>
              <a:rPr dirty="0" spc="-280"/>
              <a:t> </a:t>
            </a:r>
            <a:r>
              <a:rPr dirty="0" spc="-10"/>
              <a:t>Travel</a:t>
            </a:r>
            <a:r>
              <a:rPr dirty="0"/>
              <a:t>	</a:t>
            </a:r>
            <a:r>
              <a:rPr dirty="0" spc="-10"/>
              <a:t>Potential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92454" y="6059878"/>
            <a:ext cx="8970010" cy="958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95"/>
              </a:spcBef>
            </a:pP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Welcome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to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65">
                <a:solidFill>
                  <a:srgbClr val="CAD5DE"/>
                </a:solidFill>
                <a:latin typeface="Tahoma"/>
                <a:cs typeface="Tahoma"/>
              </a:rPr>
              <a:t>Ghurbo,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0">
                <a:solidFill>
                  <a:srgbClr val="CAD5DE"/>
                </a:solidFill>
                <a:latin typeface="Tahoma"/>
                <a:cs typeface="Tahoma"/>
              </a:rPr>
              <a:t>your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70">
                <a:solidFill>
                  <a:srgbClr val="CAD5DE"/>
                </a:solidFill>
                <a:latin typeface="Tahoma"/>
                <a:cs typeface="Tahoma"/>
              </a:rPr>
              <a:t>gateway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to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0">
                <a:solidFill>
                  <a:srgbClr val="CAD5DE"/>
                </a:solidFill>
                <a:latin typeface="Tahoma"/>
                <a:cs typeface="Tahoma"/>
              </a:rPr>
              <a:t>seamless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0">
                <a:solidFill>
                  <a:srgbClr val="CAD5DE"/>
                </a:solidFill>
                <a:latin typeface="Tahoma"/>
                <a:cs typeface="Tahoma"/>
              </a:rPr>
              <a:t>travel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in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75">
                <a:solidFill>
                  <a:srgbClr val="CAD5DE"/>
                </a:solidFill>
                <a:latin typeface="Tahoma"/>
                <a:cs typeface="Tahoma"/>
              </a:rPr>
              <a:t>Bangladesh.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We </a:t>
            </a:r>
            <a:r>
              <a:rPr dirty="0" sz="2300" spc="-90">
                <a:solidFill>
                  <a:srgbClr val="CAD5DE"/>
                </a:solidFill>
                <a:latin typeface="Tahoma"/>
                <a:cs typeface="Tahoma"/>
              </a:rPr>
              <a:t>are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revolutionizing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how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you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explore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this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beautiful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country.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6805295" marR="5080">
              <a:lnSpc>
                <a:spcPts val="6370"/>
              </a:lnSpc>
              <a:spcBef>
                <a:spcPts val="60"/>
              </a:spcBef>
            </a:pPr>
            <a:r>
              <a:rPr dirty="0" sz="5150"/>
              <a:t>Ghurbo:</a:t>
            </a:r>
            <a:r>
              <a:rPr dirty="0" sz="5150" spc="-30"/>
              <a:t> </a:t>
            </a:r>
            <a:r>
              <a:rPr dirty="0" sz="5150"/>
              <a:t>Revolutionizing</a:t>
            </a:r>
            <a:r>
              <a:rPr dirty="0" sz="5150" spc="-25"/>
              <a:t> </a:t>
            </a:r>
            <a:r>
              <a:rPr dirty="0" sz="5150" spc="-10"/>
              <a:t>Travel </a:t>
            </a:r>
            <a:r>
              <a:rPr dirty="0" sz="5150"/>
              <a:t>in</a:t>
            </a:r>
            <a:r>
              <a:rPr dirty="0" sz="5150" spc="-5"/>
              <a:t> </a:t>
            </a:r>
            <a:r>
              <a:rPr dirty="0" sz="5150" spc="-10"/>
              <a:t>Bangladesh</a:t>
            </a:r>
            <a:endParaRPr sz="5150"/>
          </a:p>
        </p:txBody>
      </p:sp>
      <p:sp>
        <p:nvSpPr>
          <p:cNvPr id="4" name="object 4" descr=""/>
          <p:cNvSpPr/>
          <p:nvPr/>
        </p:nvSpPr>
        <p:spPr>
          <a:xfrm>
            <a:off x="7839818" y="3255764"/>
            <a:ext cx="631825" cy="631825"/>
          </a:xfrm>
          <a:custGeom>
            <a:avLst/>
            <a:gdLst/>
            <a:ahLst/>
            <a:cxnLst/>
            <a:rect l="l" t="t" r="r" b="b"/>
            <a:pathLst>
              <a:path w="631825" h="631825">
                <a:moveTo>
                  <a:pt x="589121" y="631221"/>
                </a:moveTo>
                <a:lnTo>
                  <a:pt x="42100" y="631221"/>
                </a:lnTo>
                <a:lnTo>
                  <a:pt x="25717" y="627911"/>
                </a:lnTo>
                <a:lnTo>
                  <a:pt x="12334" y="618886"/>
                </a:lnTo>
                <a:lnTo>
                  <a:pt x="3309" y="605504"/>
                </a:lnTo>
                <a:lnTo>
                  <a:pt x="0" y="589121"/>
                </a:lnTo>
                <a:lnTo>
                  <a:pt x="0" y="42100"/>
                </a:lnTo>
                <a:lnTo>
                  <a:pt x="3309" y="25717"/>
                </a:lnTo>
                <a:lnTo>
                  <a:pt x="12334" y="12334"/>
                </a:lnTo>
                <a:lnTo>
                  <a:pt x="25717" y="3309"/>
                </a:lnTo>
                <a:lnTo>
                  <a:pt x="42100" y="0"/>
                </a:lnTo>
                <a:lnTo>
                  <a:pt x="589121" y="0"/>
                </a:lnTo>
                <a:lnTo>
                  <a:pt x="605504" y="3309"/>
                </a:lnTo>
                <a:lnTo>
                  <a:pt x="618886" y="12334"/>
                </a:lnTo>
                <a:lnTo>
                  <a:pt x="627911" y="25717"/>
                </a:lnTo>
                <a:lnTo>
                  <a:pt x="631221" y="42100"/>
                </a:lnTo>
                <a:lnTo>
                  <a:pt x="631221" y="589121"/>
                </a:lnTo>
                <a:lnTo>
                  <a:pt x="627911" y="605504"/>
                </a:lnTo>
                <a:lnTo>
                  <a:pt x="618886" y="618886"/>
                </a:lnTo>
                <a:lnTo>
                  <a:pt x="605504" y="627911"/>
                </a:lnTo>
                <a:lnTo>
                  <a:pt x="589121" y="631221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839818" y="5391447"/>
            <a:ext cx="631825" cy="631825"/>
          </a:xfrm>
          <a:custGeom>
            <a:avLst/>
            <a:gdLst/>
            <a:ahLst/>
            <a:cxnLst/>
            <a:rect l="l" t="t" r="r" b="b"/>
            <a:pathLst>
              <a:path w="631825" h="631825">
                <a:moveTo>
                  <a:pt x="589121" y="631221"/>
                </a:moveTo>
                <a:lnTo>
                  <a:pt x="42100" y="631221"/>
                </a:lnTo>
                <a:lnTo>
                  <a:pt x="25717" y="627911"/>
                </a:lnTo>
                <a:lnTo>
                  <a:pt x="12334" y="618886"/>
                </a:lnTo>
                <a:lnTo>
                  <a:pt x="3309" y="605504"/>
                </a:lnTo>
                <a:lnTo>
                  <a:pt x="0" y="589121"/>
                </a:lnTo>
                <a:lnTo>
                  <a:pt x="0" y="42100"/>
                </a:lnTo>
                <a:lnTo>
                  <a:pt x="3309" y="25717"/>
                </a:lnTo>
                <a:lnTo>
                  <a:pt x="12334" y="12334"/>
                </a:lnTo>
                <a:lnTo>
                  <a:pt x="25717" y="3309"/>
                </a:lnTo>
                <a:lnTo>
                  <a:pt x="42100" y="0"/>
                </a:lnTo>
                <a:lnTo>
                  <a:pt x="589121" y="0"/>
                </a:lnTo>
                <a:lnTo>
                  <a:pt x="605504" y="3309"/>
                </a:lnTo>
                <a:lnTo>
                  <a:pt x="618886" y="12334"/>
                </a:lnTo>
                <a:lnTo>
                  <a:pt x="627911" y="25717"/>
                </a:lnTo>
                <a:lnTo>
                  <a:pt x="631221" y="42100"/>
                </a:lnTo>
                <a:lnTo>
                  <a:pt x="631221" y="589121"/>
                </a:lnTo>
                <a:lnTo>
                  <a:pt x="627911" y="605504"/>
                </a:lnTo>
                <a:lnTo>
                  <a:pt x="618886" y="618886"/>
                </a:lnTo>
                <a:lnTo>
                  <a:pt x="605504" y="627911"/>
                </a:lnTo>
                <a:lnTo>
                  <a:pt x="589121" y="631221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839818" y="7527131"/>
            <a:ext cx="631825" cy="631825"/>
          </a:xfrm>
          <a:custGeom>
            <a:avLst/>
            <a:gdLst/>
            <a:ahLst/>
            <a:cxnLst/>
            <a:rect l="l" t="t" r="r" b="b"/>
            <a:pathLst>
              <a:path w="631825" h="631825">
                <a:moveTo>
                  <a:pt x="589121" y="631221"/>
                </a:moveTo>
                <a:lnTo>
                  <a:pt x="42100" y="631221"/>
                </a:lnTo>
                <a:lnTo>
                  <a:pt x="25717" y="627911"/>
                </a:lnTo>
                <a:lnTo>
                  <a:pt x="12334" y="618886"/>
                </a:lnTo>
                <a:lnTo>
                  <a:pt x="3309" y="605504"/>
                </a:lnTo>
                <a:lnTo>
                  <a:pt x="0" y="589121"/>
                </a:lnTo>
                <a:lnTo>
                  <a:pt x="0" y="42100"/>
                </a:lnTo>
                <a:lnTo>
                  <a:pt x="3309" y="25717"/>
                </a:lnTo>
                <a:lnTo>
                  <a:pt x="12334" y="12334"/>
                </a:lnTo>
                <a:lnTo>
                  <a:pt x="25717" y="3309"/>
                </a:lnTo>
                <a:lnTo>
                  <a:pt x="42100" y="0"/>
                </a:lnTo>
                <a:lnTo>
                  <a:pt x="589121" y="0"/>
                </a:lnTo>
                <a:lnTo>
                  <a:pt x="605504" y="3309"/>
                </a:lnTo>
                <a:lnTo>
                  <a:pt x="618886" y="12334"/>
                </a:lnTo>
                <a:lnTo>
                  <a:pt x="627911" y="25717"/>
                </a:lnTo>
                <a:lnTo>
                  <a:pt x="631221" y="42100"/>
                </a:lnTo>
                <a:lnTo>
                  <a:pt x="631221" y="589121"/>
                </a:lnTo>
                <a:lnTo>
                  <a:pt x="627911" y="605504"/>
                </a:lnTo>
                <a:lnTo>
                  <a:pt x="618886" y="618886"/>
                </a:lnTo>
                <a:lnTo>
                  <a:pt x="605504" y="627911"/>
                </a:lnTo>
                <a:lnTo>
                  <a:pt x="589121" y="631221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6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dirty="0"/>
              <a:t>Integrated</a:t>
            </a:r>
            <a:r>
              <a:rPr dirty="0" spc="-45"/>
              <a:t> </a:t>
            </a:r>
            <a:r>
              <a:rPr dirty="0"/>
              <a:t>Tour</a:t>
            </a:r>
            <a:r>
              <a:rPr dirty="0" spc="-40"/>
              <a:t> </a:t>
            </a:r>
            <a:r>
              <a:rPr dirty="0" spc="-10"/>
              <a:t>Planning</a:t>
            </a:r>
          </a:p>
          <a:p>
            <a:pPr marL="12700" marR="33020">
              <a:lnSpc>
                <a:spcPct val="133700"/>
              </a:lnSpc>
              <a:spcBef>
                <a:spcPts val="660"/>
              </a:spcBef>
            </a:pPr>
            <a:r>
              <a:rPr dirty="0" sz="2150" spc="-25">
                <a:latin typeface="Tahoma"/>
                <a:cs typeface="Tahoma"/>
              </a:rPr>
              <a:t>Ghurbo</a:t>
            </a:r>
            <a:r>
              <a:rPr dirty="0" sz="2150" spc="-125">
                <a:latin typeface="Tahoma"/>
                <a:cs typeface="Tahoma"/>
              </a:rPr>
              <a:t> </a:t>
            </a:r>
            <a:r>
              <a:rPr dirty="0" sz="2150" spc="-20">
                <a:latin typeface="Tahoma"/>
                <a:cs typeface="Tahoma"/>
              </a:rPr>
              <a:t>offers</a:t>
            </a:r>
            <a:r>
              <a:rPr dirty="0" sz="2150" spc="-120">
                <a:latin typeface="Tahoma"/>
                <a:cs typeface="Tahoma"/>
              </a:rPr>
              <a:t> </a:t>
            </a:r>
            <a:r>
              <a:rPr dirty="0" sz="2150" spc="-45">
                <a:latin typeface="Tahoma"/>
                <a:cs typeface="Tahoma"/>
              </a:rPr>
              <a:t>an</a:t>
            </a:r>
            <a:r>
              <a:rPr dirty="0" sz="2150" spc="-120">
                <a:latin typeface="Tahoma"/>
                <a:cs typeface="Tahoma"/>
              </a:rPr>
              <a:t> </a:t>
            </a:r>
            <a:r>
              <a:rPr dirty="0" sz="2150">
                <a:latin typeface="Tahoma"/>
                <a:cs typeface="Tahoma"/>
              </a:rPr>
              <a:t>all-in-one</a:t>
            </a:r>
            <a:r>
              <a:rPr dirty="0" sz="2150" spc="-125">
                <a:latin typeface="Tahoma"/>
                <a:cs typeface="Tahoma"/>
              </a:rPr>
              <a:t> </a:t>
            </a:r>
            <a:r>
              <a:rPr dirty="0" sz="2150" spc="-10">
                <a:latin typeface="Tahoma"/>
                <a:cs typeface="Tahoma"/>
              </a:rPr>
              <a:t>system</a:t>
            </a:r>
            <a:r>
              <a:rPr dirty="0" sz="2150" spc="-125">
                <a:latin typeface="Tahoma"/>
                <a:cs typeface="Tahoma"/>
              </a:rPr>
              <a:t> </a:t>
            </a:r>
            <a:r>
              <a:rPr dirty="0" sz="2150" spc="-10">
                <a:latin typeface="Tahoma"/>
                <a:cs typeface="Tahoma"/>
              </a:rPr>
              <a:t>for</a:t>
            </a:r>
            <a:r>
              <a:rPr dirty="0" sz="2150" spc="-120">
                <a:latin typeface="Tahoma"/>
                <a:cs typeface="Tahoma"/>
              </a:rPr>
              <a:t> </a:t>
            </a:r>
            <a:r>
              <a:rPr dirty="0" sz="2150" spc="-40">
                <a:latin typeface="Tahoma"/>
                <a:cs typeface="Tahoma"/>
              </a:rPr>
              <a:t>travel</a:t>
            </a:r>
            <a:r>
              <a:rPr dirty="0" sz="2150" spc="-125">
                <a:latin typeface="Tahoma"/>
                <a:cs typeface="Tahoma"/>
              </a:rPr>
              <a:t> </a:t>
            </a:r>
            <a:r>
              <a:rPr dirty="0" sz="2150" spc="-50">
                <a:latin typeface="Tahoma"/>
                <a:cs typeface="Tahoma"/>
              </a:rPr>
              <a:t>agencies</a:t>
            </a:r>
            <a:r>
              <a:rPr dirty="0" sz="2150" spc="-120">
                <a:latin typeface="Tahoma"/>
                <a:cs typeface="Tahoma"/>
              </a:rPr>
              <a:t> </a:t>
            </a:r>
            <a:r>
              <a:rPr dirty="0" sz="2150" spc="-25">
                <a:latin typeface="Tahoma"/>
                <a:cs typeface="Tahoma"/>
              </a:rPr>
              <a:t>and</a:t>
            </a:r>
            <a:r>
              <a:rPr dirty="0" sz="2150" spc="-120">
                <a:latin typeface="Tahoma"/>
                <a:cs typeface="Tahoma"/>
              </a:rPr>
              <a:t> </a:t>
            </a:r>
            <a:r>
              <a:rPr dirty="0" sz="2150" spc="-25">
                <a:latin typeface="Tahoma"/>
                <a:cs typeface="Tahoma"/>
              </a:rPr>
              <a:t>individual</a:t>
            </a:r>
            <a:r>
              <a:rPr dirty="0" sz="2150" spc="-120">
                <a:latin typeface="Tahoma"/>
                <a:cs typeface="Tahoma"/>
              </a:rPr>
              <a:t> </a:t>
            </a:r>
            <a:r>
              <a:rPr dirty="0" sz="2150" spc="-20">
                <a:latin typeface="Tahoma"/>
                <a:cs typeface="Tahoma"/>
              </a:rPr>
              <a:t>trip </a:t>
            </a:r>
            <a:r>
              <a:rPr dirty="0" sz="2150" spc="-10">
                <a:latin typeface="Tahoma"/>
                <a:cs typeface="Tahoma"/>
              </a:rPr>
              <a:t>planning.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/>
              <a:t>Growing</a:t>
            </a:r>
            <a:r>
              <a:rPr dirty="0" spc="-25"/>
              <a:t> </a:t>
            </a:r>
            <a:r>
              <a:rPr dirty="0" spc="-10"/>
              <a:t>Market</a:t>
            </a:r>
          </a:p>
          <a:p>
            <a:pPr marL="12700" marR="5080">
              <a:lnSpc>
                <a:spcPct val="133700"/>
              </a:lnSpc>
              <a:spcBef>
                <a:spcPts val="660"/>
              </a:spcBef>
            </a:pPr>
            <a:r>
              <a:rPr dirty="0" sz="2150" spc="-45">
                <a:latin typeface="Tahoma"/>
                <a:cs typeface="Tahoma"/>
              </a:rPr>
              <a:t>Bangladesh's</a:t>
            </a:r>
            <a:r>
              <a:rPr dirty="0" sz="2150" spc="-120">
                <a:latin typeface="Tahoma"/>
                <a:cs typeface="Tahoma"/>
              </a:rPr>
              <a:t> </a:t>
            </a:r>
            <a:r>
              <a:rPr dirty="0" sz="2150" spc="-25">
                <a:latin typeface="Tahoma"/>
                <a:cs typeface="Tahoma"/>
              </a:rPr>
              <a:t>tourism</a:t>
            </a:r>
            <a:r>
              <a:rPr dirty="0" sz="2150" spc="-125">
                <a:latin typeface="Tahoma"/>
                <a:cs typeface="Tahoma"/>
              </a:rPr>
              <a:t> </a:t>
            </a:r>
            <a:r>
              <a:rPr dirty="0" sz="2150" spc="-40">
                <a:latin typeface="Tahoma"/>
                <a:cs typeface="Tahoma"/>
              </a:rPr>
              <a:t>market</a:t>
            </a:r>
            <a:r>
              <a:rPr dirty="0" sz="2150" spc="-114">
                <a:latin typeface="Tahoma"/>
                <a:cs typeface="Tahoma"/>
              </a:rPr>
              <a:t> </a:t>
            </a:r>
            <a:r>
              <a:rPr dirty="0" sz="2150" spc="-70">
                <a:latin typeface="Tahoma"/>
                <a:cs typeface="Tahoma"/>
              </a:rPr>
              <a:t>grew</a:t>
            </a:r>
            <a:r>
              <a:rPr dirty="0" sz="2150" spc="-125">
                <a:latin typeface="Tahoma"/>
                <a:cs typeface="Tahoma"/>
              </a:rPr>
              <a:t> </a:t>
            </a:r>
            <a:r>
              <a:rPr dirty="0" sz="2150" spc="-105">
                <a:latin typeface="Tahoma"/>
                <a:cs typeface="Tahoma"/>
              </a:rPr>
              <a:t>10%</a:t>
            </a:r>
            <a:r>
              <a:rPr dirty="0" sz="2150" spc="-120">
                <a:latin typeface="Tahoma"/>
                <a:cs typeface="Tahoma"/>
              </a:rPr>
              <a:t> </a:t>
            </a:r>
            <a:r>
              <a:rPr dirty="0" sz="2150" spc="-25">
                <a:latin typeface="Tahoma"/>
                <a:cs typeface="Tahoma"/>
              </a:rPr>
              <a:t>annually</a:t>
            </a:r>
            <a:r>
              <a:rPr dirty="0" sz="2150" spc="-120">
                <a:latin typeface="Tahoma"/>
                <a:cs typeface="Tahoma"/>
              </a:rPr>
              <a:t> </a:t>
            </a:r>
            <a:r>
              <a:rPr dirty="0" sz="2150">
                <a:latin typeface="Tahoma"/>
                <a:cs typeface="Tahoma"/>
              </a:rPr>
              <a:t>pre-</a:t>
            </a:r>
            <a:r>
              <a:rPr dirty="0" sz="2150" spc="-30">
                <a:latin typeface="Tahoma"/>
                <a:cs typeface="Tahoma"/>
              </a:rPr>
              <a:t>pandemic,</a:t>
            </a:r>
            <a:r>
              <a:rPr dirty="0" sz="2150" spc="-114">
                <a:latin typeface="Tahoma"/>
                <a:cs typeface="Tahoma"/>
              </a:rPr>
              <a:t> </a:t>
            </a:r>
            <a:r>
              <a:rPr dirty="0" sz="2150" spc="-10">
                <a:latin typeface="Tahoma"/>
                <a:cs typeface="Tahoma"/>
              </a:rPr>
              <a:t>showing </a:t>
            </a:r>
            <a:r>
              <a:rPr dirty="0" sz="2150" spc="-45">
                <a:latin typeface="Tahoma"/>
                <a:cs typeface="Tahoma"/>
              </a:rPr>
              <a:t>strong</a:t>
            </a:r>
            <a:r>
              <a:rPr dirty="0" sz="2150" spc="-135">
                <a:latin typeface="Tahoma"/>
                <a:cs typeface="Tahoma"/>
              </a:rPr>
              <a:t> </a:t>
            </a:r>
            <a:r>
              <a:rPr dirty="0" sz="2150" spc="-10">
                <a:latin typeface="Tahoma"/>
                <a:cs typeface="Tahoma"/>
              </a:rPr>
              <a:t>potential.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/>
              <a:t>Large</a:t>
            </a:r>
            <a:r>
              <a:rPr dirty="0" spc="-20"/>
              <a:t> </a:t>
            </a:r>
            <a:r>
              <a:rPr dirty="0" spc="-10"/>
              <a:t>Opportunity</a:t>
            </a:r>
          </a:p>
          <a:p>
            <a:pPr marL="12700" marR="749935">
              <a:lnSpc>
                <a:spcPct val="133700"/>
              </a:lnSpc>
              <a:spcBef>
                <a:spcPts val="665"/>
              </a:spcBef>
            </a:pPr>
            <a:r>
              <a:rPr dirty="0" sz="2150" spc="-30">
                <a:latin typeface="Tahoma"/>
                <a:cs typeface="Tahoma"/>
              </a:rPr>
              <a:t>We're</a:t>
            </a:r>
            <a:r>
              <a:rPr dirty="0" sz="2150" spc="-145">
                <a:latin typeface="Tahoma"/>
                <a:cs typeface="Tahoma"/>
              </a:rPr>
              <a:t> </a:t>
            </a:r>
            <a:r>
              <a:rPr dirty="0" sz="2150" spc="-50">
                <a:latin typeface="Tahoma"/>
                <a:cs typeface="Tahoma"/>
              </a:rPr>
              <a:t>addressing</a:t>
            </a:r>
            <a:r>
              <a:rPr dirty="0" sz="2150" spc="-130">
                <a:latin typeface="Tahoma"/>
                <a:cs typeface="Tahoma"/>
              </a:rPr>
              <a:t> </a:t>
            </a:r>
            <a:r>
              <a:rPr dirty="0" sz="2150" spc="-85">
                <a:latin typeface="Tahoma"/>
                <a:cs typeface="Tahoma"/>
              </a:rPr>
              <a:t>a</a:t>
            </a:r>
            <a:r>
              <a:rPr dirty="0" sz="2150" spc="-130">
                <a:latin typeface="Tahoma"/>
                <a:cs typeface="Tahoma"/>
              </a:rPr>
              <a:t> </a:t>
            </a:r>
            <a:r>
              <a:rPr dirty="0" sz="2150" spc="-35">
                <a:latin typeface="Tahoma"/>
                <a:cs typeface="Tahoma"/>
              </a:rPr>
              <a:t>significant</a:t>
            </a:r>
            <a:r>
              <a:rPr dirty="0" sz="2150" spc="-130">
                <a:latin typeface="Tahoma"/>
                <a:cs typeface="Tahoma"/>
              </a:rPr>
              <a:t> </a:t>
            </a:r>
            <a:r>
              <a:rPr dirty="0" sz="2150" spc="-165">
                <a:latin typeface="Tahoma"/>
                <a:cs typeface="Tahoma"/>
              </a:rPr>
              <a:t>$1.2</a:t>
            </a:r>
            <a:r>
              <a:rPr dirty="0" sz="2150" spc="-135">
                <a:latin typeface="Tahoma"/>
                <a:cs typeface="Tahoma"/>
              </a:rPr>
              <a:t> </a:t>
            </a:r>
            <a:r>
              <a:rPr dirty="0" sz="2150">
                <a:latin typeface="Tahoma"/>
                <a:cs typeface="Tahoma"/>
              </a:rPr>
              <a:t>billion</a:t>
            </a:r>
            <a:r>
              <a:rPr dirty="0" sz="2150" spc="-130">
                <a:latin typeface="Tahoma"/>
                <a:cs typeface="Tahoma"/>
              </a:rPr>
              <a:t> </a:t>
            </a:r>
            <a:r>
              <a:rPr dirty="0" sz="2150">
                <a:latin typeface="Tahoma"/>
                <a:cs typeface="Tahoma"/>
              </a:rPr>
              <a:t>domestic</a:t>
            </a:r>
            <a:r>
              <a:rPr dirty="0" sz="2150" spc="-130">
                <a:latin typeface="Tahoma"/>
                <a:cs typeface="Tahoma"/>
              </a:rPr>
              <a:t> </a:t>
            </a:r>
            <a:r>
              <a:rPr dirty="0" sz="2150" spc="-25">
                <a:latin typeface="Tahoma"/>
                <a:cs typeface="Tahoma"/>
              </a:rPr>
              <a:t>tourism</a:t>
            </a:r>
            <a:r>
              <a:rPr dirty="0" sz="2150" spc="-135">
                <a:latin typeface="Tahoma"/>
                <a:cs typeface="Tahoma"/>
              </a:rPr>
              <a:t> </a:t>
            </a:r>
            <a:r>
              <a:rPr dirty="0" sz="2150" spc="-10">
                <a:latin typeface="Tahoma"/>
                <a:cs typeface="Tahoma"/>
              </a:rPr>
              <a:t>market opportunity.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454" y="1917235"/>
            <a:ext cx="1093533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04430" algn="l"/>
              </a:tabLst>
            </a:pPr>
            <a:r>
              <a:rPr dirty="0"/>
              <a:t>The</a:t>
            </a:r>
            <a:r>
              <a:rPr dirty="0" spc="-220"/>
              <a:t> </a:t>
            </a:r>
            <a:r>
              <a:rPr dirty="0"/>
              <a:t>Fragmented</a:t>
            </a:r>
            <a:r>
              <a:rPr dirty="0" spc="-215"/>
              <a:t> </a:t>
            </a:r>
            <a:r>
              <a:rPr dirty="0" spc="-10"/>
              <a:t>Travel</a:t>
            </a:r>
            <a:r>
              <a:rPr dirty="0"/>
              <a:t>	</a:t>
            </a:r>
            <a:r>
              <a:rPr dirty="0" spc="-10"/>
              <a:t>Landscape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4454" y="3569755"/>
            <a:ext cx="289814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FFFFFF"/>
                </a:solidFill>
                <a:latin typeface="Arial MT"/>
                <a:cs typeface="Arial MT"/>
              </a:rPr>
              <a:t>Manual</a:t>
            </a:r>
            <a:r>
              <a:rPr dirty="0" sz="27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Arial MT"/>
                <a:cs typeface="Arial MT"/>
              </a:rPr>
              <a:t>Processes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4454" y="4636784"/>
            <a:ext cx="3004820" cy="142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3200"/>
              </a:lnSpc>
              <a:spcBef>
                <a:spcPts val="95"/>
              </a:spcBef>
            </a:pP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85%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of</a:t>
            </a:r>
            <a:r>
              <a:rPr dirty="0" sz="23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70">
                <a:solidFill>
                  <a:srgbClr val="CAD5DE"/>
                </a:solidFill>
                <a:latin typeface="Tahoma"/>
                <a:cs typeface="Tahoma"/>
              </a:rPr>
              <a:t>agencies</a:t>
            </a:r>
            <a:r>
              <a:rPr dirty="0" sz="23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0">
                <a:solidFill>
                  <a:srgbClr val="CAD5DE"/>
                </a:solidFill>
                <a:latin typeface="Tahoma"/>
                <a:cs typeface="Tahoma"/>
              </a:rPr>
              <a:t>rely</a:t>
            </a:r>
            <a:r>
              <a:rPr dirty="0" sz="2300" spc="-13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on </a:t>
            </a:r>
            <a:r>
              <a:rPr dirty="0" sz="2300" spc="-80">
                <a:solidFill>
                  <a:srgbClr val="CAD5DE"/>
                </a:solidFill>
                <a:latin typeface="Tahoma"/>
                <a:cs typeface="Tahoma"/>
              </a:rPr>
              <a:t>manual,</a:t>
            </a:r>
            <a:r>
              <a:rPr dirty="0" sz="2300" spc="-10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offline</a:t>
            </a:r>
            <a:r>
              <a:rPr dirty="0" sz="23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booking methods.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74866" y="3569755"/>
            <a:ext cx="278066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FFFFFF"/>
                </a:solidFill>
                <a:latin typeface="Arial MT"/>
                <a:cs typeface="Arial MT"/>
              </a:rPr>
              <a:t>Limited</a:t>
            </a:r>
            <a:r>
              <a:rPr dirty="0" sz="27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Arial MT"/>
                <a:cs typeface="Arial MT"/>
              </a:rPr>
              <a:t>Discovery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74866" y="4636784"/>
            <a:ext cx="3259454" cy="142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95"/>
              </a:spcBef>
            </a:pPr>
            <a:r>
              <a:rPr dirty="0" sz="2300" spc="-40">
                <a:solidFill>
                  <a:srgbClr val="CAD5DE"/>
                </a:solidFill>
                <a:latin typeface="Tahoma"/>
                <a:cs typeface="Tahoma"/>
              </a:rPr>
              <a:t>Few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0">
                <a:solidFill>
                  <a:srgbClr val="CAD5DE"/>
                </a:solidFill>
                <a:latin typeface="Tahoma"/>
                <a:cs typeface="Tahoma"/>
              </a:rPr>
              <a:t>digital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platforms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CAD5DE"/>
                </a:solidFill>
                <a:latin typeface="Tahoma"/>
                <a:cs typeface="Tahoma"/>
              </a:rPr>
              <a:t>exist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for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finding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diverse </a:t>
            </a:r>
            <a:r>
              <a:rPr dirty="0" sz="2300" spc="-55">
                <a:solidFill>
                  <a:srgbClr val="CAD5DE"/>
                </a:solidFill>
                <a:latin typeface="Tahoma"/>
                <a:cs typeface="Tahoma"/>
              </a:rPr>
              <a:t>Bangladeshi</a:t>
            </a:r>
            <a:r>
              <a:rPr dirty="0" sz="2300" spc="-13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destinations.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515275" y="3569755"/>
            <a:ext cx="307276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FFFFFF"/>
                </a:solidFill>
                <a:latin typeface="Arial MT"/>
                <a:cs typeface="Arial MT"/>
              </a:rPr>
              <a:t>Inconsistent</a:t>
            </a:r>
            <a:r>
              <a:rPr dirty="0" sz="27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515275" y="4636784"/>
            <a:ext cx="2823210" cy="142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3200"/>
              </a:lnSpc>
              <a:spcBef>
                <a:spcPts val="95"/>
              </a:spcBef>
            </a:pPr>
            <a:r>
              <a:rPr dirty="0" sz="2300" spc="-95">
                <a:solidFill>
                  <a:srgbClr val="CAD5DE"/>
                </a:solidFill>
                <a:latin typeface="Tahoma"/>
                <a:cs typeface="Tahoma"/>
              </a:rPr>
              <a:t>Lack</a:t>
            </a:r>
            <a:r>
              <a:rPr dirty="0" sz="2300" spc="-9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of</a:t>
            </a:r>
            <a:r>
              <a:rPr dirty="0" sz="2300" spc="-17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unified</a:t>
            </a:r>
            <a:r>
              <a:rPr dirty="0" sz="2300" spc="-13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reviews </a:t>
            </a:r>
            <a:r>
              <a:rPr dirty="0" sz="2300" spc="-65">
                <a:solidFill>
                  <a:srgbClr val="CAD5DE"/>
                </a:solidFill>
                <a:latin typeface="Tahoma"/>
                <a:cs typeface="Tahoma"/>
              </a:rPr>
              <a:t>leads</a:t>
            </a:r>
            <a:r>
              <a:rPr dirty="0" sz="230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to</a:t>
            </a:r>
            <a:r>
              <a:rPr dirty="0" sz="23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75">
                <a:solidFill>
                  <a:srgbClr val="CAD5DE"/>
                </a:solidFill>
                <a:latin typeface="Tahoma"/>
                <a:cs typeface="Tahoma"/>
              </a:rPr>
              <a:t>varied</a:t>
            </a:r>
            <a:r>
              <a:rPr dirty="0" sz="2300" spc="-10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service quality.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755687" y="3569755"/>
            <a:ext cx="289750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Arial MT"/>
                <a:cs typeface="Arial MT"/>
              </a:rPr>
              <a:t>Real-</a:t>
            </a:r>
            <a:r>
              <a:rPr dirty="0" sz="275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dirty="0" sz="2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755687" y="4636784"/>
            <a:ext cx="3512185" cy="142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95"/>
              </a:spcBef>
            </a:pPr>
            <a:r>
              <a:rPr dirty="0" sz="2300" spc="-20">
                <a:solidFill>
                  <a:srgbClr val="CAD5DE"/>
                </a:solidFill>
                <a:latin typeface="Tahoma"/>
                <a:cs typeface="Tahoma"/>
              </a:rPr>
              <a:t>Real-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time</a:t>
            </a:r>
            <a:r>
              <a:rPr dirty="0" sz="2300" spc="-12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inventory</a:t>
            </a:r>
            <a:r>
              <a:rPr dirty="0" sz="2300" spc="-12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for </a:t>
            </a:r>
            <a:r>
              <a:rPr dirty="0" sz="2300" spc="-55">
                <a:solidFill>
                  <a:srgbClr val="CAD5DE"/>
                </a:solidFill>
                <a:latin typeface="Tahoma"/>
                <a:cs typeface="Tahoma"/>
              </a:rPr>
              <a:t>hotels,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65">
                <a:solidFill>
                  <a:srgbClr val="CAD5DE"/>
                </a:solidFill>
                <a:latin typeface="Tahoma"/>
                <a:cs typeface="Tahoma"/>
              </a:rPr>
              <a:t>transport,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guides </a:t>
            </a:r>
            <a:r>
              <a:rPr dirty="0" sz="2300" spc="-60">
                <a:solidFill>
                  <a:srgbClr val="CAD5DE"/>
                </a:solidFill>
                <a:latin typeface="Tahoma"/>
                <a:cs typeface="Tahoma"/>
              </a:rPr>
              <a:t>is</a:t>
            </a:r>
            <a:r>
              <a:rPr dirty="0" sz="2300" spc="-19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absent.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34454" y="6903059"/>
            <a:ext cx="888301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FFFFFF"/>
                </a:solidFill>
                <a:latin typeface="Arial MT"/>
                <a:cs typeface="Arial MT"/>
              </a:rPr>
              <a:t>Traveler</a:t>
            </a:r>
            <a:r>
              <a:rPr dirty="0" sz="27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Arial MT"/>
                <a:cs typeface="Arial MT"/>
              </a:rPr>
              <a:t>Challenges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300" spc="-65">
                <a:solidFill>
                  <a:srgbClr val="CAD5DE"/>
                </a:solidFill>
                <a:latin typeface="Tahoma"/>
                <a:cs typeface="Tahoma"/>
              </a:rPr>
              <a:t>Tourists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75">
                <a:solidFill>
                  <a:srgbClr val="CAD5DE"/>
                </a:solidFill>
                <a:latin typeface="Tahoma"/>
                <a:cs typeface="Tahoma"/>
              </a:rPr>
              <a:t>struggle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to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compare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0">
                <a:solidFill>
                  <a:srgbClr val="CAD5DE"/>
                </a:solidFill>
                <a:latin typeface="Tahoma"/>
                <a:cs typeface="Tahoma"/>
              </a:rPr>
              <a:t>prices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find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authentic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local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CAD5DE"/>
                </a:solidFill>
                <a:latin typeface="Tahoma"/>
                <a:cs typeface="Tahoma"/>
              </a:rPr>
              <a:t>experiences.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143" y="648741"/>
            <a:ext cx="11274425" cy="7397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650"/>
              <a:t>Ghurbo:</a:t>
            </a:r>
            <a:r>
              <a:rPr dirty="0" sz="4650" spc="10"/>
              <a:t> </a:t>
            </a:r>
            <a:r>
              <a:rPr dirty="0" sz="4650"/>
              <a:t>Your</a:t>
            </a:r>
            <a:r>
              <a:rPr dirty="0" sz="4650" spc="10"/>
              <a:t> </a:t>
            </a:r>
            <a:r>
              <a:rPr dirty="0" sz="4650"/>
              <a:t>Seamless</a:t>
            </a:r>
            <a:r>
              <a:rPr dirty="0" sz="4650" spc="10"/>
              <a:t> </a:t>
            </a:r>
            <a:r>
              <a:rPr dirty="0" sz="4650"/>
              <a:t>Travel</a:t>
            </a:r>
            <a:r>
              <a:rPr dirty="0" sz="4650" spc="10"/>
              <a:t> </a:t>
            </a:r>
            <a:r>
              <a:rPr dirty="0" sz="4650" spc="-10"/>
              <a:t>Ecosystem</a:t>
            </a:r>
            <a:endParaRPr sz="46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843" y="1957536"/>
            <a:ext cx="1271289" cy="762710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402631" y="1979536"/>
            <a:ext cx="10388600" cy="7160895"/>
          </a:xfrm>
          <a:prstGeom prst="rect">
            <a:avLst/>
          </a:prstGeom>
        </p:spPr>
        <p:txBody>
          <a:bodyPr wrap="square" lIns="0" tIns="215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2300">
                <a:solidFill>
                  <a:srgbClr val="CAD5DE"/>
                </a:solidFill>
                <a:latin typeface="Arial MT"/>
                <a:cs typeface="Arial MT"/>
              </a:rPr>
              <a:t>AI</a:t>
            </a:r>
            <a:r>
              <a:rPr dirty="0" sz="2300" spc="-1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CAD5DE"/>
                </a:solidFill>
                <a:latin typeface="Arial MT"/>
                <a:cs typeface="Arial MT"/>
              </a:rPr>
              <a:t>Itinerary</a:t>
            </a:r>
            <a:r>
              <a:rPr dirty="0" sz="2300" spc="-10">
                <a:solidFill>
                  <a:srgbClr val="CAD5DE"/>
                </a:solidFill>
                <a:latin typeface="Arial MT"/>
                <a:cs typeface="Arial MT"/>
              </a:rPr>
              <a:t> Builder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2000" spc="-30">
                <a:solidFill>
                  <a:srgbClr val="CAD5DE"/>
                </a:solidFill>
                <a:latin typeface="Tahoma"/>
                <a:cs typeface="Tahoma"/>
              </a:rPr>
              <a:t>Personalized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5">
                <a:solidFill>
                  <a:srgbClr val="CAD5DE"/>
                </a:solidFill>
                <a:latin typeface="Tahoma"/>
                <a:cs typeface="Tahoma"/>
              </a:rPr>
              <a:t>Bangladesh</a:t>
            </a:r>
            <a:r>
              <a:rPr dirty="0" sz="20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CAD5DE"/>
                </a:solidFill>
                <a:latin typeface="Tahoma"/>
                <a:cs typeface="Tahoma"/>
              </a:rPr>
              <a:t>tours</a:t>
            </a:r>
            <a:r>
              <a:rPr dirty="0" sz="20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CAD5DE"/>
                </a:solidFill>
                <a:latin typeface="Tahoma"/>
                <a:cs typeface="Tahoma"/>
              </a:rPr>
              <a:t>based</a:t>
            </a:r>
            <a:r>
              <a:rPr dirty="0" sz="20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CAD5DE"/>
                </a:solidFill>
                <a:latin typeface="Tahoma"/>
                <a:cs typeface="Tahoma"/>
              </a:rPr>
              <a:t>on</a:t>
            </a:r>
            <a:r>
              <a:rPr dirty="0" sz="20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5">
                <a:solidFill>
                  <a:srgbClr val="CAD5DE"/>
                </a:solidFill>
                <a:latin typeface="Tahoma"/>
                <a:cs typeface="Tahoma"/>
              </a:rPr>
              <a:t>your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CAD5DE"/>
                </a:solidFill>
                <a:latin typeface="Tahoma"/>
                <a:cs typeface="Tahoma"/>
              </a:rPr>
              <a:t>preferences,</a:t>
            </a:r>
            <a:r>
              <a:rPr dirty="0" sz="20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CAD5DE"/>
                </a:solidFill>
                <a:latin typeface="Tahoma"/>
                <a:cs typeface="Tahoma"/>
              </a:rPr>
              <a:t>including</a:t>
            </a:r>
            <a:r>
              <a:rPr dirty="0" sz="20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CAD5DE"/>
                </a:solidFill>
                <a:latin typeface="Tahoma"/>
                <a:cs typeface="Tahoma"/>
              </a:rPr>
              <a:t>Sundarbans</a:t>
            </a:r>
            <a:r>
              <a:rPr dirty="0" sz="20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0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CAD5DE"/>
                </a:solidFill>
                <a:latin typeface="Tahoma"/>
                <a:cs typeface="Tahoma"/>
              </a:rPr>
              <a:t>Cox's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CAD5DE"/>
                </a:solidFill>
                <a:latin typeface="Tahoma"/>
                <a:cs typeface="Tahoma"/>
              </a:rPr>
              <a:t>Bazar.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CAD5DE"/>
                </a:solidFill>
                <a:latin typeface="Arial MT"/>
                <a:cs typeface="Arial MT"/>
              </a:rPr>
              <a:t>Destination</a:t>
            </a:r>
            <a:r>
              <a:rPr dirty="0" sz="2300" spc="-3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Arial MT"/>
                <a:cs typeface="Arial MT"/>
              </a:rPr>
              <a:t>Details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2000" spc="-65">
                <a:solidFill>
                  <a:srgbClr val="CAD5DE"/>
                </a:solidFill>
                <a:latin typeface="Tahoma"/>
                <a:cs typeface="Tahoma"/>
              </a:rPr>
              <a:t>Includes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5">
                <a:solidFill>
                  <a:srgbClr val="CAD5DE"/>
                </a:solidFill>
                <a:latin typeface="Tahoma"/>
                <a:cs typeface="Tahoma"/>
              </a:rPr>
              <a:t>places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CAD5DE"/>
                </a:solidFill>
                <a:latin typeface="Tahoma"/>
                <a:cs typeface="Tahoma"/>
              </a:rPr>
              <a:t>like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CAD5DE"/>
                </a:solidFill>
                <a:latin typeface="Tahoma"/>
                <a:cs typeface="Tahoma"/>
              </a:rPr>
              <a:t>Cox’s</a:t>
            </a:r>
            <a:r>
              <a:rPr dirty="0" sz="20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CAD5DE"/>
                </a:solidFill>
                <a:latin typeface="Tahoma"/>
                <a:cs typeface="Tahoma"/>
              </a:rPr>
              <a:t>Bazar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CAD5DE"/>
                </a:solidFill>
                <a:latin typeface="Tahoma"/>
                <a:cs typeface="Tahoma"/>
              </a:rPr>
              <a:t>Sylhet</a:t>
            </a:r>
            <a:r>
              <a:rPr dirty="0" sz="20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5">
                <a:solidFill>
                  <a:srgbClr val="CAD5DE"/>
                </a:solidFill>
                <a:latin typeface="Tahoma"/>
                <a:cs typeface="Tahoma"/>
              </a:rPr>
              <a:t>with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CAD5DE"/>
                </a:solidFill>
                <a:latin typeface="Tahoma"/>
                <a:cs typeface="Tahoma"/>
              </a:rPr>
              <a:t>hotels,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CAD5DE"/>
                </a:solidFill>
                <a:latin typeface="Tahoma"/>
                <a:cs typeface="Tahoma"/>
              </a:rPr>
              <a:t>food,</a:t>
            </a:r>
            <a:r>
              <a:rPr dirty="0" sz="20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CAD5DE"/>
                </a:solidFill>
                <a:latin typeface="Tahoma"/>
                <a:cs typeface="Tahoma"/>
              </a:rPr>
              <a:t>attractions.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CAD5DE"/>
                </a:solidFill>
                <a:latin typeface="Arial MT"/>
                <a:cs typeface="Arial MT"/>
              </a:rPr>
              <a:t>Price</a:t>
            </a:r>
            <a:r>
              <a:rPr dirty="0" sz="2300" spc="-10">
                <a:solidFill>
                  <a:srgbClr val="CAD5DE"/>
                </a:solidFill>
                <a:latin typeface="Arial MT"/>
                <a:cs typeface="Arial MT"/>
              </a:rPr>
              <a:t> Transparency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2000" spc="-25">
                <a:solidFill>
                  <a:srgbClr val="CAD5DE"/>
                </a:solidFill>
                <a:latin typeface="Tahoma"/>
                <a:cs typeface="Tahoma"/>
              </a:rPr>
              <a:t>Get</a:t>
            </a:r>
            <a:r>
              <a:rPr dirty="0" sz="20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CAD5DE"/>
                </a:solidFill>
                <a:latin typeface="Tahoma"/>
                <a:cs typeface="Tahoma"/>
              </a:rPr>
              <a:t>prices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CAD5DE"/>
                </a:solidFill>
                <a:latin typeface="Tahoma"/>
                <a:cs typeface="Tahoma"/>
              </a:rPr>
              <a:t>for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CAD5DE"/>
                </a:solidFill>
                <a:latin typeface="Tahoma"/>
                <a:cs typeface="Tahoma"/>
              </a:rPr>
              <a:t>hotels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0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CAD5DE"/>
                </a:solidFill>
                <a:latin typeface="Tahoma"/>
                <a:cs typeface="Tahoma"/>
              </a:rPr>
              <a:t>local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65">
                <a:solidFill>
                  <a:srgbClr val="CAD5DE"/>
                </a:solidFill>
                <a:latin typeface="Tahoma"/>
                <a:cs typeface="Tahoma"/>
              </a:rPr>
              <a:t>guides</a:t>
            </a:r>
            <a:r>
              <a:rPr dirty="0" sz="20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CAD5DE"/>
                </a:solidFill>
                <a:latin typeface="Tahoma"/>
                <a:cs typeface="Tahoma"/>
              </a:rPr>
              <a:t>upfront.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CAD5DE"/>
                </a:solidFill>
                <a:latin typeface="Arial MT"/>
                <a:cs typeface="Arial MT"/>
              </a:rPr>
              <a:t>Best</a:t>
            </a:r>
            <a:r>
              <a:rPr dirty="0" sz="2300" spc="-2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CAD5DE"/>
                </a:solidFill>
                <a:latin typeface="Arial MT"/>
                <a:cs typeface="Arial MT"/>
              </a:rPr>
              <a:t>Travel</a:t>
            </a:r>
            <a:r>
              <a:rPr dirty="0" sz="2300" spc="-15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CAD5DE"/>
                </a:solidFill>
                <a:latin typeface="Arial MT"/>
                <a:cs typeface="Arial MT"/>
              </a:rPr>
              <a:t>Times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2000" spc="-25">
                <a:solidFill>
                  <a:srgbClr val="CAD5DE"/>
                </a:solidFill>
                <a:latin typeface="Tahoma"/>
                <a:cs typeface="Tahoma"/>
              </a:rPr>
              <a:t>Recommendations</a:t>
            </a:r>
            <a:r>
              <a:rPr dirty="0" sz="2000" spc="-12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CAD5DE"/>
                </a:solidFill>
                <a:latin typeface="Tahoma"/>
                <a:cs typeface="Tahoma"/>
              </a:rPr>
              <a:t>for</a:t>
            </a:r>
            <a:r>
              <a:rPr dirty="0" sz="200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CAD5DE"/>
                </a:solidFill>
                <a:latin typeface="Tahoma"/>
                <a:cs typeface="Tahoma"/>
              </a:rPr>
              <a:t>optimal</a:t>
            </a:r>
            <a:r>
              <a:rPr dirty="0" sz="200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CAD5DE"/>
                </a:solidFill>
                <a:latin typeface="Tahoma"/>
                <a:cs typeface="Tahoma"/>
              </a:rPr>
              <a:t>travel</a:t>
            </a:r>
            <a:r>
              <a:rPr dirty="0" sz="200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CAD5DE"/>
                </a:solidFill>
                <a:latin typeface="Tahoma"/>
                <a:cs typeface="Tahoma"/>
              </a:rPr>
              <a:t>seasons.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CAD5DE"/>
                </a:solidFill>
                <a:latin typeface="Arial MT"/>
                <a:cs typeface="Arial MT"/>
              </a:rPr>
              <a:t>Local</a:t>
            </a:r>
            <a:r>
              <a:rPr dirty="0" sz="2300" spc="-3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CAD5DE"/>
                </a:solidFill>
                <a:latin typeface="Arial MT"/>
                <a:cs typeface="Arial MT"/>
              </a:rPr>
              <a:t>Language</a:t>
            </a:r>
            <a:r>
              <a:rPr dirty="0" sz="2300" spc="-25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Arial MT"/>
                <a:cs typeface="Arial MT"/>
              </a:rPr>
              <a:t>Support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2000" spc="-30">
                <a:solidFill>
                  <a:srgbClr val="CAD5DE"/>
                </a:solidFill>
                <a:latin typeface="Tahoma"/>
                <a:cs typeface="Tahoma"/>
              </a:rPr>
              <a:t>Built</a:t>
            </a:r>
            <a:r>
              <a:rPr dirty="0" sz="2000" spc="-13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CAD5DE"/>
                </a:solidFill>
                <a:latin typeface="Tahoma"/>
                <a:cs typeface="Tahoma"/>
              </a:rPr>
              <a:t>for</a:t>
            </a:r>
            <a:r>
              <a:rPr dirty="0" sz="2000" spc="-13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65">
                <a:solidFill>
                  <a:srgbClr val="CAD5DE"/>
                </a:solidFill>
                <a:latin typeface="Tahoma"/>
                <a:cs typeface="Tahoma"/>
              </a:rPr>
              <a:t>Bangladesh,</a:t>
            </a:r>
            <a:r>
              <a:rPr dirty="0" sz="2000" spc="-13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5">
                <a:solidFill>
                  <a:srgbClr val="CAD5DE"/>
                </a:solidFill>
                <a:latin typeface="Tahoma"/>
                <a:cs typeface="Tahoma"/>
              </a:rPr>
              <a:t>supports</a:t>
            </a:r>
            <a:r>
              <a:rPr dirty="0" sz="2000" spc="-13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CAD5DE"/>
                </a:solidFill>
                <a:latin typeface="Tahoma"/>
                <a:cs typeface="Tahoma"/>
              </a:rPr>
              <a:t>Bengali</a:t>
            </a:r>
            <a:r>
              <a:rPr dirty="0" sz="2000" spc="-13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000" spc="-13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CAD5DE"/>
                </a:solidFill>
                <a:latin typeface="Tahoma"/>
                <a:cs typeface="Tahoma"/>
              </a:rPr>
              <a:t>local</a:t>
            </a:r>
            <a:r>
              <a:rPr dirty="0" sz="2000" spc="-13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CAD5DE"/>
                </a:solidFill>
                <a:latin typeface="Tahoma"/>
                <a:cs typeface="Tahoma"/>
              </a:rPr>
              <a:t>nuances.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dirty="0" spc="-85"/>
              <a:t> </a:t>
            </a:r>
            <a:r>
              <a:rPr dirty="0"/>
              <a:t>Features</a:t>
            </a:r>
            <a:r>
              <a:rPr dirty="0" spc="-90"/>
              <a:t> </a:t>
            </a:r>
            <a:r>
              <a:rPr dirty="0"/>
              <a:t>&amp;</a:t>
            </a:r>
            <a:r>
              <a:rPr dirty="0" spc="-85"/>
              <a:t> </a:t>
            </a:r>
            <a:r>
              <a:rPr dirty="0" spc="-10"/>
              <a:t>Technology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24447" y="3286697"/>
            <a:ext cx="3949700" cy="1707514"/>
          </a:xfrm>
          <a:prstGeom prst="rect">
            <a:avLst/>
          </a:prstGeom>
        </p:spPr>
        <p:txBody>
          <a:bodyPr wrap="square" lIns="0" tIns="253365" rIns="0" bIns="0" rtlCol="0" vert="horz">
            <a:spAutoFit/>
          </a:bodyPr>
          <a:lstStyle/>
          <a:p>
            <a:pPr marL="2151380">
              <a:lnSpc>
                <a:spcPct val="100000"/>
              </a:lnSpc>
              <a:spcBef>
                <a:spcPts val="1995"/>
              </a:spcBef>
            </a:pPr>
            <a:r>
              <a:rPr dirty="0" sz="2750">
                <a:solidFill>
                  <a:srgbClr val="CAD5DE"/>
                </a:solidFill>
                <a:latin typeface="Arial MT"/>
                <a:cs typeface="Arial MT"/>
              </a:rPr>
              <a:t>User</a:t>
            </a:r>
            <a:r>
              <a:rPr dirty="0" sz="2750" spc="-4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CAD5DE"/>
                </a:solidFill>
                <a:latin typeface="Arial MT"/>
                <a:cs typeface="Arial MT"/>
              </a:rPr>
              <a:t>Inputs</a:t>
            </a:r>
            <a:endParaRPr sz="27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610"/>
              </a:spcBef>
            </a:pPr>
            <a:r>
              <a:rPr dirty="0" sz="2300" spc="-70">
                <a:solidFill>
                  <a:srgbClr val="CAD5DE"/>
                </a:solidFill>
                <a:latin typeface="Tahoma"/>
                <a:cs typeface="Tahoma"/>
              </a:rPr>
              <a:t>Budget,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65">
                <a:solidFill>
                  <a:srgbClr val="CAD5DE"/>
                </a:solidFill>
                <a:latin typeface="Tahoma"/>
                <a:cs typeface="Tahoma"/>
              </a:rPr>
              <a:t>group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70">
                <a:solidFill>
                  <a:srgbClr val="CAD5DE"/>
                </a:solidFill>
                <a:latin typeface="Tahoma"/>
                <a:cs typeface="Tahoma"/>
              </a:rPr>
              <a:t>size,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0">
                <a:solidFill>
                  <a:srgbClr val="CAD5DE"/>
                </a:solidFill>
                <a:latin typeface="Tahoma"/>
                <a:cs typeface="Tahoma"/>
              </a:rPr>
              <a:t>trip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CAD5DE"/>
                </a:solidFill>
                <a:latin typeface="Tahoma"/>
                <a:cs typeface="Tahoma"/>
              </a:rPr>
              <a:t>duration</a:t>
            </a:r>
            <a:endParaRPr sz="23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915"/>
              </a:spcBef>
            </a:pP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provided</a:t>
            </a:r>
            <a:r>
              <a:rPr dirty="0" sz="2300" spc="-17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by</a:t>
            </a:r>
            <a:r>
              <a:rPr dirty="0" sz="2300" spc="-17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the</a:t>
            </a:r>
            <a:r>
              <a:rPr dirty="0" sz="2300" spc="-17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CAD5DE"/>
                </a:solidFill>
                <a:latin typeface="Tahoma"/>
                <a:cs typeface="Tahoma"/>
              </a:rPr>
              <a:t>user.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310163" y="3048892"/>
            <a:ext cx="5668010" cy="5668010"/>
            <a:chOff x="6310163" y="3048892"/>
            <a:chExt cx="5668010" cy="56680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0163" y="3048892"/>
              <a:ext cx="5667660" cy="56676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9394" y="3979960"/>
              <a:ext cx="447674" cy="5595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0163" y="3048892"/>
              <a:ext cx="5667660" cy="5667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2985" y="4462165"/>
              <a:ext cx="447674" cy="55959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0163" y="3048892"/>
              <a:ext cx="5667660" cy="56676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60781" y="7225753"/>
              <a:ext cx="447674" cy="55959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10163" y="3048892"/>
              <a:ext cx="5667660" cy="56676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97191" y="6743550"/>
              <a:ext cx="447674" cy="559593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2413853" y="3286697"/>
            <a:ext cx="4737100" cy="1707514"/>
          </a:xfrm>
          <a:prstGeom prst="rect">
            <a:avLst/>
          </a:prstGeom>
        </p:spPr>
        <p:txBody>
          <a:bodyPr wrap="square" lIns="0" tIns="2533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dirty="0" sz="2750">
                <a:solidFill>
                  <a:srgbClr val="CAD5DE"/>
                </a:solidFill>
                <a:latin typeface="Arial MT"/>
                <a:cs typeface="Arial MT"/>
              </a:rPr>
              <a:t>Backend</a:t>
            </a:r>
            <a:r>
              <a:rPr dirty="0" sz="2750" spc="-55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CAD5DE"/>
                </a:solidFill>
                <a:latin typeface="Arial MT"/>
                <a:cs typeface="Arial MT"/>
              </a:rPr>
              <a:t>System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3200"/>
              </a:lnSpc>
              <a:spcBef>
                <a:spcPts val="695"/>
              </a:spcBef>
            </a:pP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Utilizes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65">
                <a:solidFill>
                  <a:srgbClr val="CAD5DE"/>
                </a:solidFill>
                <a:latin typeface="Tahoma"/>
                <a:cs typeface="Tahoma"/>
              </a:rPr>
              <a:t>rules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machine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60">
                <a:solidFill>
                  <a:srgbClr val="CAD5DE"/>
                </a:solidFill>
                <a:latin typeface="Tahoma"/>
                <a:cs typeface="Tahoma"/>
              </a:rPr>
              <a:t>learning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for </a:t>
            </a:r>
            <a:r>
              <a:rPr dirty="0" sz="2300" spc="-55">
                <a:solidFill>
                  <a:srgbClr val="CAD5DE"/>
                </a:solidFill>
                <a:latin typeface="Tahoma"/>
                <a:cs typeface="Tahoma"/>
              </a:rPr>
              <a:t>processing</a:t>
            </a:r>
            <a:r>
              <a:rPr dirty="0" sz="2300" spc="-12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requests.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413853" y="6344964"/>
            <a:ext cx="4622800" cy="1707514"/>
          </a:xfrm>
          <a:prstGeom prst="rect">
            <a:avLst/>
          </a:prstGeom>
        </p:spPr>
        <p:txBody>
          <a:bodyPr wrap="square" lIns="0" tIns="2533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dirty="0" sz="2750">
                <a:solidFill>
                  <a:srgbClr val="CAD5DE"/>
                </a:solidFill>
                <a:latin typeface="Arial MT"/>
                <a:cs typeface="Arial MT"/>
              </a:rPr>
              <a:t>Ghurbo</a:t>
            </a:r>
            <a:r>
              <a:rPr dirty="0" sz="2750" spc="-3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CAD5DE"/>
                </a:solidFill>
                <a:latin typeface="Arial MT"/>
                <a:cs typeface="Arial MT"/>
              </a:rPr>
              <a:t>Outputs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3200"/>
              </a:lnSpc>
              <a:spcBef>
                <a:spcPts val="695"/>
              </a:spcBef>
            </a:pPr>
            <a:r>
              <a:rPr dirty="0" sz="2300" spc="-50">
                <a:solidFill>
                  <a:srgbClr val="CAD5DE"/>
                </a:solidFill>
                <a:latin typeface="Tahoma"/>
                <a:cs typeface="Tahoma"/>
              </a:rPr>
              <a:t>Generates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places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to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70">
                <a:solidFill>
                  <a:srgbClr val="CAD5DE"/>
                </a:solidFill>
                <a:latin typeface="Tahoma"/>
                <a:cs typeface="Tahoma"/>
              </a:rPr>
              <a:t>visit,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5">
                <a:solidFill>
                  <a:srgbClr val="CAD5DE"/>
                </a:solidFill>
                <a:latin typeface="Tahoma"/>
                <a:cs typeface="Tahoma"/>
              </a:rPr>
              <a:t>hotels,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CAD5DE"/>
                </a:solidFill>
                <a:latin typeface="Tahoma"/>
                <a:cs typeface="Tahoma"/>
              </a:rPr>
              <a:t>food </a:t>
            </a:r>
            <a:r>
              <a:rPr dirty="0" sz="2300" spc="-65">
                <a:solidFill>
                  <a:srgbClr val="CAD5DE"/>
                </a:solidFill>
                <a:latin typeface="Tahoma"/>
                <a:cs typeface="Tahoma"/>
              </a:rPr>
              <a:t>spots,</a:t>
            </a:r>
            <a:r>
              <a:rPr dirty="0" sz="2300" spc="-17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300" spc="-17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attractions.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808807" y="6344964"/>
            <a:ext cx="4065904" cy="1707514"/>
          </a:xfrm>
          <a:prstGeom prst="rect">
            <a:avLst/>
          </a:prstGeom>
        </p:spPr>
        <p:txBody>
          <a:bodyPr wrap="square" lIns="0" tIns="253365" rIns="0" bIns="0" rtlCol="0" vert="horz">
            <a:spAutoFit/>
          </a:bodyPr>
          <a:lstStyle/>
          <a:p>
            <a:pPr marL="1198880">
              <a:lnSpc>
                <a:spcPct val="100000"/>
              </a:lnSpc>
              <a:spcBef>
                <a:spcPts val="1995"/>
              </a:spcBef>
            </a:pPr>
            <a:r>
              <a:rPr dirty="0" sz="2750">
                <a:solidFill>
                  <a:srgbClr val="CAD5DE"/>
                </a:solidFill>
                <a:latin typeface="Arial MT"/>
                <a:cs typeface="Arial MT"/>
              </a:rPr>
              <a:t>Frontend</a:t>
            </a:r>
            <a:r>
              <a:rPr dirty="0" sz="2750" spc="-4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CAD5DE"/>
                </a:solidFill>
                <a:latin typeface="Arial MT"/>
                <a:cs typeface="Arial MT"/>
              </a:rPr>
              <a:t>Interface</a:t>
            </a:r>
            <a:endParaRPr sz="27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610"/>
              </a:spcBef>
            </a:pP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Presents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0">
                <a:solidFill>
                  <a:srgbClr val="CAD5DE"/>
                </a:solidFill>
                <a:latin typeface="Tahoma"/>
                <a:cs typeface="Tahoma"/>
              </a:rPr>
              <a:t>outputs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65">
                <a:solidFill>
                  <a:srgbClr val="CAD5DE"/>
                </a:solidFill>
                <a:latin typeface="Tahoma"/>
                <a:cs typeface="Tahoma"/>
              </a:rPr>
              <a:t>through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CAD5DE"/>
                </a:solidFill>
                <a:latin typeface="Tahoma"/>
                <a:cs typeface="Tahoma"/>
              </a:rPr>
              <a:t>a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user-</a:t>
            </a:r>
            <a:endParaRPr sz="23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915"/>
              </a:spcBef>
            </a:pP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friendly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0">
                <a:solidFill>
                  <a:srgbClr val="CAD5DE"/>
                </a:solidFill>
                <a:latin typeface="Tahoma"/>
                <a:cs typeface="Tahoma"/>
              </a:rPr>
              <a:t>web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CAD5DE"/>
                </a:solidFill>
                <a:latin typeface="Tahoma"/>
                <a:cs typeface="Tahoma"/>
              </a:rPr>
              <a:t>app.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9" y="9686925"/>
              <a:ext cx="2153221" cy="5143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7526" y="1002059"/>
            <a:ext cx="793495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3854" algn="l"/>
                <a:tab pos="5920105" algn="l"/>
              </a:tabLst>
            </a:pPr>
            <a:r>
              <a:rPr dirty="0" sz="4500" spc="-10"/>
              <a:t>Comprehensive</a:t>
            </a:r>
            <a:r>
              <a:rPr dirty="0" sz="4500"/>
              <a:t>	</a:t>
            </a:r>
            <a:r>
              <a:rPr dirty="0" sz="4500" spc="-10"/>
              <a:t>Travel</a:t>
            </a:r>
            <a:r>
              <a:rPr dirty="0" sz="4500"/>
              <a:t>	</a:t>
            </a:r>
            <a:r>
              <a:rPr dirty="0" sz="4500" spc="-10"/>
              <a:t>Outputs</a:t>
            </a:r>
            <a:endParaRPr sz="4500"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226" y="2866430"/>
            <a:ext cx="614362" cy="61436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6426" y="4406998"/>
            <a:ext cx="76199" cy="761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6426" y="4886374"/>
            <a:ext cx="76199" cy="761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6426" y="5365749"/>
            <a:ext cx="76199" cy="7619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47526" y="3749080"/>
            <a:ext cx="1820545" cy="1781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>
                <a:solidFill>
                  <a:srgbClr val="CAD5DE"/>
                </a:solidFill>
                <a:latin typeface="Arial MT"/>
                <a:cs typeface="Arial MT"/>
              </a:rPr>
              <a:t>Places to </a:t>
            </a:r>
            <a:r>
              <a:rPr dirty="0" sz="2250" spc="-10">
                <a:solidFill>
                  <a:srgbClr val="CAD5DE"/>
                </a:solidFill>
                <a:latin typeface="Arial MT"/>
                <a:cs typeface="Arial MT"/>
              </a:rPr>
              <a:t>Visit</a:t>
            </a:r>
            <a:endParaRPr sz="2250">
              <a:latin typeface="Arial MT"/>
              <a:cs typeface="Arial MT"/>
            </a:endParaRPr>
          </a:p>
          <a:p>
            <a:pPr marL="295275" marR="320040">
              <a:lnSpc>
                <a:spcPts val="3770"/>
              </a:lnSpc>
            </a:pPr>
            <a:r>
              <a:rPr dirty="0" sz="1850" spc="-10">
                <a:solidFill>
                  <a:srgbClr val="CAD5DE"/>
                </a:solidFill>
                <a:latin typeface="Tahoma"/>
                <a:cs typeface="Tahoma"/>
              </a:rPr>
              <a:t>Cox’s</a:t>
            </a:r>
            <a:r>
              <a:rPr dirty="0" sz="185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50" spc="-20">
                <a:solidFill>
                  <a:srgbClr val="CAD5DE"/>
                </a:solidFill>
                <a:latin typeface="Tahoma"/>
                <a:cs typeface="Tahoma"/>
              </a:rPr>
              <a:t>Bazar </a:t>
            </a:r>
            <a:r>
              <a:rPr dirty="0" sz="1850" spc="-10">
                <a:solidFill>
                  <a:srgbClr val="CAD5DE"/>
                </a:solidFill>
                <a:latin typeface="Tahoma"/>
                <a:cs typeface="Tahoma"/>
              </a:rPr>
              <a:t>Sylhet </a:t>
            </a:r>
            <a:r>
              <a:rPr dirty="0" sz="1850" spc="-30">
                <a:solidFill>
                  <a:srgbClr val="CAD5DE"/>
                </a:solidFill>
                <a:latin typeface="Tahoma"/>
                <a:cs typeface="Tahoma"/>
              </a:rPr>
              <a:t>Sundarbans</a:t>
            </a:r>
            <a:endParaRPr sz="185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99035" y="2866430"/>
            <a:ext cx="614362" cy="61436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4186335" y="3749080"/>
            <a:ext cx="264668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>
                <a:solidFill>
                  <a:srgbClr val="CAD5DE"/>
                </a:solidFill>
                <a:latin typeface="Arial MT"/>
                <a:cs typeface="Arial MT"/>
              </a:rPr>
              <a:t>Hotels &amp; Food </a:t>
            </a:r>
            <a:r>
              <a:rPr dirty="0" sz="2250" spc="-10">
                <a:solidFill>
                  <a:srgbClr val="CAD5DE"/>
                </a:solidFill>
                <a:latin typeface="Arial MT"/>
                <a:cs typeface="Arial MT"/>
              </a:rPr>
              <a:t>Spots</a:t>
            </a:r>
            <a:endParaRPr sz="225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75235" y="4768353"/>
            <a:ext cx="76199" cy="7619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4469109" y="4622303"/>
            <a:ext cx="265811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10">
                <a:solidFill>
                  <a:srgbClr val="CAD5DE"/>
                </a:solidFill>
                <a:latin typeface="Tahoma"/>
                <a:cs typeface="Tahoma"/>
              </a:rPr>
              <a:t>Detailed</a:t>
            </a:r>
            <a:r>
              <a:rPr dirty="0" sz="1850" spc="-10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50" spc="-30">
                <a:solidFill>
                  <a:srgbClr val="CAD5DE"/>
                </a:solidFill>
                <a:latin typeface="Tahoma"/>
                <a:cs typeface="Tahoma"/>
              </a:rPr>
              <a:t>price</a:t>
            </a:r>
            <a:r>
              <a:rPr dirty="0" sz="1850" spc="-10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CAD5DE"/>
                </a:solidFill>
                <a:latin typeface="Tahoma"/>
                <a:cs typeface="Tahoma"/>
              </a:rPr>
              <a:t>information</a:t>
            </a:r>
            <a:endParaRPr sz="1850">
              <a:latin typeface="Tahoma"/>
              <a:cs typeface="Tahom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75235" y="5641082"/>
            <a:ext cx="76199" cy="7619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4469109" y="5495032"/>
            <a:ext cx="246253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10">
                <a:solidFill>
                  <a:srgbClr val="CAD5DE"/>
                </a:solidFill>
                <a:latin typeface="Tahoma"/>
                <a:cs typeface="Tahoma"/>
              </a:rPr>
              <a:t>User</a:t>
            </a:r>
            <a:r>
              <a:rPr dirty="0" sz="1850" spc="-13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50" spc="-40">
                <a:solidFill>
                  <a:srgbClr val="CAD5DE"/>
                </a:solidFill>
                <a:latin typeface="Tahoma"/>
                <a:cs typeface="Tahoma"/>
              </a:rPr>
              <a:t>reviews</a:t>
            </a:r>
            <a:r>
              <a:rPr dirty="0" sz="1850" spc="-12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50" spc="-2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1850" spc="-12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50" spc="-30">
                <a:solidFill>
                  <a:srgbClr val="CAD5DE"/>
                </a:solidFill>
                <a:latin typeface="Tahoma"/>
                <a:cs typeface="Tahoma"/>
              </a:rPr>
              <a:t>ratings</a:t>
            </a:r>
            <a:endParaRPr sz="185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37996" y="2866430"/>
            <a:ext cx="614362" cy="614362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7525295" y="3749080"/>
            <a:ext cx="263017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>
                <a:solidFill>
                  <a:srgbClr val="CAD5DE"/>
                </a:solidFill>
                <a:latin typeface="Arial MT"/>
                <a:cs typeface="Arial MT"/>
              </a:rPr>
              <a:t>Attractions &amp; </a:t>
            </a:r>
            <a:r>
              <a:rPr dirty="0" sz="2250" spc="-10">
                <a:solidFill>
                  <a:srgbClr val="CAD5DE"/>
                </a:solidFill>
                <a:latin typeface="Arial MT"/>
                <a:cs typeface="Arial MT"/>
              </a:rPr>
              <a:t>Guides</a:t>
            </a:r>
            <a:endParaRPr sz="2250">
              <a:latin typeface="Arial MT"/>
              <a:cs typeface="Arial MT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4195" y="4768353"/>
            <a:ext cx="76199" cy="7619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4195" y="5247728"/>
            <a:ext cx="76199" cy="76199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7808069" y="4622303"/>
            <a:ext cx="2592705" cy="7905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35">
                <a:solidFill>
                  <a:srgbClr val="CAD5DE"/>
                </a:solidFill>
                <a:latin typeface="Tahoma"/>
                <a:cs typeface="Tahoma"/>
              </a:rPr>
              <a:t>Curated</a:t>
            </a:r>
            <a:r>
              <a:rPr dirty="0" sz="185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CAD5DE"/>
                </a:solidFill>
                <a:latin typeface="Tahoma"/>
                <a:cs typeface="Tahoma"/>
              </a:rPr>
              <a:t>local</a:t>
            </a:r>
            <a:r>
              <a:rPr dirty="0" sz="185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CAD5DE"/>
                </a:solidFill>
                <a:latin typeface="Tahoma"/>
                <a:cs typeface="Tahoma"/>
              </a:rPr>
              <a:t>experiences</a:t>
            </a: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850" spc="-20">
                <a:solidFill>
                  <a:srgbClr val="CAD5DE"/>
                </a:solidFill>
                <a:latin typeface="Tahoma"/>
                <a:cs typeface="Tahoma"/>
              </a:rPr>
              <a:t>Certified</a:t>
            </a:r>
            <a:r>
              <a:rPr dirty="0" sz="1850" spc="-10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CAD5DE"/>
                </a:solidFill>
                <a:latin typeface="Tahoma"/>
                <a:cs typeface="Tahoma"/>
              </a:rPr>
              <a:t>local</a:t>
            </a:r>
            <a:r>
              <a:rPr dirty="0" sz="1850" spc="-10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CAD5DE"/>
                </a:solidFill>
                <a:latin typeface="Tahoma"/>
                <a:cs typeface="Tahoma"/>
              </a:rPr>
              <a:t>guides</a:t>
            </a:r>
            <a:endParaRPr sz="185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226" y="6538466"/>
            <a:ext cx="614362" cy="61436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6426" y="8079034"/>
            <a:ext cx="76199" cy="7619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6426" y="8951762"/>
            <a:ext cx="76199" cy="761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847526" y="7421116"/>
            <a:ext cx="2327910" cy="1696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>
                <a:solidFill>
                  <a:srgbClr val="CAD5DE"/>
                </a:solidFill>
                <a:latin typeface="Arial MT"/>
                <a:cs typeface="Arial MT"/>
              </a:rPr>
              <a:t>Best Travel </a:t>
            </a:r>
            <a:r>
              <a:rPr dirty="0" sz="2250" spc="-10">
                <a:solidFill>
                  <a:srgbClr val="CAD5DE"/>
                </a:solidFill>
                <a:latin typeface="Arial MT"/>
                <a:cs typeface="Arial MT"/>
              </a:rPr>
              <a:t>Times</a:t>
            </a:r>
            <a:endParaRPr sz="2250">
              <a:latin typeface="Arial MT"/>
              <a:cs typeface="Arial MT"/>
            </a:endParaRPr>
          </a:p>
          <a:p>
            <a:pPr marL="295275" marR="175260">
              <a:lnSpc>
                <a:spcPct val="135100"/>
              </a:lnSpc>
              <a:spcBef>
                <a:spcPts val="575"/>
              </a:spcBef>
            </a:pPr>
            <a:r>
              <a:rPr dirty="0" sz="1850" spc="-10">
                <a:solidFill>
                  <a:srgbClr val="CAD5DE"/>
                </a:solidFill>
                <a:latin typeface="Tahoma"/>
                <a:cs typeface="Tahoma"/>
              </a:rPr>
              <a:t>Seasonal recommendations</a:t>
            </a:r>
            <a:endParaRPr sz="1850">
              <a:latin typeface="Tahoma"/>
              <a:cs typeface="Tahoma"/>
            </a:endParaRPr>
          </a:p>
          <a:p>
            <a:pPr marL="295275">
              <a:lnSpc>
                <a:spcPct val="100000"/>
              </a:lnSpc>
              <a:spcBef>
                <a:spcPts val="1650"/>
              </a:spcBef>
            </a:pPr>
            <a:r>
              <a:rPr dirty="0" sz="1850" spc="-25">
                <a:solidFill>
                  <a:srgbClr val="CAD5DE"/>
                </a:solidFill>
                <a:latin typeface="Tahoma"/>
                <a:cs typeface="Tahoma"/>
              </a:rPr>
              <a:t>Weather</a:t>
            </a:r>
            <a:r>
              <a:rPr dirty="0" sz="1850" spc="-10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CAD5DE"/>
                </a:solidFill>
                <a:latin typeface="Tahoma"/>
                <a:cs typeface="Tahoma"/>
              </a:rPr>
              <a:t>insights</a:t>
            </a:r>
            <a:endParaRPr sz="1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7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Expected</a:t>
            </a:r>
            <a:r>
              <a:rPr dirty="0" spc="-114"/>
              <a:t> </a:t>
            </a:r>
            <a:r>
              <a:rPr dirty="0"/>
              <a:t>Outcome</a:t>
            </a:r>
            <a:r>
              <a:rPr dirty="0" spc="-110"/>
              <a:t> </a:t>
            </a:r>
            <a:r>
              <a:rPr dirty="0"/>
              <a:t>&amp;</a:t>
            </a:r>
            <a:r>
              <a:rPr dirty="0" spc="-110"/>
              <a:t> </a:t>
            </a:r>
            <a:r>
              <a:rPr dirty="0" spc="-10"/>
              <a:t>Tools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4454" y="3330440"/>
            <a:ext cx="2372995" cy="87312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dirty="0" sz="2750">
                <a:solidFill>
                  <a:srgbClr val="FFFFFF"/>
                </a:solidFill>
                <a:latin typeface="Arial MT"/>
                <a:cs typeface="Arial MT"/>
              </a:rPr>
              <a:t>Working</a:t>
            </a:r>
            <a:r>
              <a:rPr dirty="0" sz="27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Arial MT"/>
                <a:cs typeface="Arial MT"/>
              </a:rPr>
              <a:t>Travel Planner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4454" y="4397467"/>
            <a:ext cx="3352800" cy="142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95"/>
              </a:spcBef>
            </a:pP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A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fully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functional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CAD5DE"/>
                </a:solidFill>
                <a:latin typeface="Tahoma"/>
                <a:cs typeface="Tahoma"/>
              </a:rPr>
              <a:t>web- </a:t>
            </a:r>
            <a:r>
              <a:rPr dirty="0" sz="2300" spc="-55">
                <a:solidFill>
                  <a:srgbClr val="CAD5DE"/>
                </a:solidFill>
                <a:latin typeface="Tahoma"/>
                <a:cs typeface="Tahoma"/>
              </a:rPr>
              <a:t>based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0">
                <a:solidFill>
                  <a:srgbClr val="CAD5DE"/>
                </a:solidFill>
                <a:latin typeface="Tahoma"/>
                <a:cs typeface="Tahoma"/>
              </a:rPr>
              <a:t>travel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planner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specifically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for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5">
                <a:solidFill>
                  <a:srgbClr val="CAD5DE"/>
                </a:solidFill>
                <a:latin typeface="Tahoma"/>
                <a:cs typeface="Tahoma"/>
              </a:rPr>
              <a:t>Bangladesh.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74866" y="3330440"/>
            <a:ext cx="2102485" cy="87312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dirty="0" sz="2750" spc="-10">
                <a:solidFill>
                  <a:srgbClr val="FFFFFF"/>
                </a:solidFill>
                <a:latin typeface="Arial MT"/>
                <a:cs typeface="Arial MT"/>
              </a:rPr>
              <a:t>Frontend Technologies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74866" y="4397467"/>
            <a:ext cx="3251200" cy="142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95"/>
              </a:spcBef>
            </a:pP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Built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0">
                <a:solidFill>
                  <a:srgbClr val="CAD5DE"/>
                </a:solidFill>
                <a:latin typeface="Tahoma"/>
                <a:cs typeface="Tahoma"/>
              </a:rPr>
              <a:t>with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0">
                <a:solidFill>
                  <a:srgbClr val="CAD5DE"/>
                </a:solidFill>
                <a:latin typeface="Tahoma"/>
                <a:cs typeface="Tahoma"/>
              </a:rPr>
              <a:t>HTML,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CSS,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and </a:t>
            </a:r>
            <a:r>
              <a:rPr dirty="0" sz="2300" spc="-55">
                <a:solidFill>
                  <a:srgbClr val="CAD5DE"/>
                </a:solidFill>
                <a:latin typeface="Tahoma"/>
                <a:cs typeface="Tahoma"/>
              </a:rPr>
              <a:t>React</a:t>
            </a:r>
            <a:r>
              <a:rPr dirty="0" sz="2300" spc="-17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for</a:t>
            </a:r>
            <a:r>
              <a:rPr dirty="0" sz="2300" spc="-17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CAD5DE"/>
                </a:solidFill>
                <a:latin typeface="Tahoma"/>
                <a:cs typeface="Tahoma"/>
              </a:rPr>
              <a:t>a</a:t>
            </a:r>
            <a:r>
              <a:rPr dirty="0" sz="2300" spc="-17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CAD5DE"/>
                </a:solidFill>
                <a:latin typeface="Tahoma"/>
                <a:cs typeface="Tahoma"/>
              </a:rPr>
              <a:t>dynamic</a:t>
            </a:r>
            <a:r>
              <a:rPr dirty="0" sz="2300" spc="-17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CAD5DE"/>
                </a:solidFill>
                <a:latin typeface="Tahoma"/>
                <a:cs typeface="Tahoma"/>
              </a:rPr>
              <a:t>user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interface.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515275" y="3330440"/>
            <a:ext cx="270446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FFFFFF"/>
                </a:solidFill>
                <a:latin typeface="Arial MT"/>
                <a:cs typeface="Arial MT"/>
              </a:rPr>
              <a:t>Backend</a:t>
            </a:r>
            <a:r>
              <a:rPr dirty="0" sz="27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Arial MT"/>
                <a:cs typeface="Arial MT"/>
              </a:rPr>
              <a:t>Support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515275" y="4397467"/>
            <a:ext cx="3164205" cy="142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95"/>
              </a:spcBef>
            </a:pP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Powered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by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60">
                <a:solidFill>
                  <a:srgbClr val="CAD5DE"/>
                </a:solidFill>
                <a:latin typeface="Tahoma"/>
                <a:cs typeface="Tahoma"/>
              </a:rPr>
              <a:t>Firebase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for </a:t>
            </a:r>
            <a:r>
              <a:rPr dirty="0" sz="2300" spc="-50">
                <a:solidFill>
                  <a:srgbClr val="CAD5DE"/>
                </a:solidFill>
                <a:latin typeface="Tahoma"/>
                <a:cs typeface="Tahoma"/>
              </a:rPr>
              <a:t>robust</a:t>
            </a:r>
            <a:r>
              <a:rPr dirty="0" sz="2300" spc="-16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65">
                <a:solidFill>
                  <a:srgbClr val="CAD5DE"/>
                </a:solidFill>
                <a:latin typeface="Tahoma"/>
                <a:cs typeface="Tahoma"/>
              </a:rPr>
              <a:t>data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management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300" spc="-18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scalability.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755687" y="3330440"/>
            <a:ext cx="2082800" cy="87312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dirty="0" sz="2750" spc="-10">
                <a:solidFill>
                  <a:srgbClr val="FFFFFF"/>
                </a:solidFill>
                <a:latin typeface="Arial MT"/>
                <a:cs typeface="Arial MT"/>
              </a:rPr>
              <a:t>Development Workflow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755687" y="4397467"/>
            <a:ext cx="3142615" cy="1892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95"/>
              </a:spcBef>
            </a:pP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Utilizing</a:t>
            </a:r>
            <a:r>
              <a:rPr dirty="0" sz="23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VS</a:t>
            </a:r>
            <a:r>
              <a:rPr dirty="0" sz="23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Code</a:t>
            </a:r>
            <a:r>
              <a:rPr dirty="0" sz="23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and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GitHub</a:t>
            </a:r>
            <a:r>
              <a:rPr dirty="0" sz="2300" spc="-18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for</a:t>
            </a:r>
            <a:r>
              <a:rPr dirty="0" sz="2300" spc="-18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efficient </a:t>
            </a: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collaboration</a:t>
            </a:r>
            <a:r>
              <a:rPr dirty="0" sz="2300" spc="-14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300" spc="-13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version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control.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34454" y="7142522"/>
            <a:ext cx="8106409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27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300" spc="-70">
                <a:solidFill>
                  <a:srgbClr val="CAD5DE"/>
                </a:solidFill>
                <a:latin typeface="Tahoma"/>
                <a:cs typeface="Tahoma"/>
              </a:rPr>
              <a:t>Leverages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mock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75">
                <a:solidFill>
                  <a:srgbClr val="CAD5DE"/>
                </a:solidFill>
                <a:latin typeface="Tahoma"/>
                <a:cs typeface="Tahoma"/>
              </a:rPr>
              <a:t>APIs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real-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time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65">
                <a:solidFill>
                  <a:srgbClr val="CAD5DE"/>
                </a:solidFill>
                <a:latin typeface="Tahoma"/>
                <a:cs typeface="Tahoma"/>
              </a:rPr>
              <a:t>data</a:t>
            </a:r>
            <a:r>
              <a:rPr dirty="0" sz="2300" spc="-16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for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70">
                <a:solidFill>
                  <a:srgbClr val="CAD5DE"/>
                </a:solidFill>
                <a:latin typeface="Tahoma"/>
                <a:cs typeface="Tahoma"/>
              </a:rPr>
              <a:t>accurate</a:t>
            </a:r>
            <a:r>
              <a:rPr dirty="0" sz="2300" spc="-15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information.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05408" y="599908"/>
            <a:ext cx="2544445" cy="349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Work</a:t>
            </a:r>
            <a:r>
              <a:rPr dirty="0" sz="21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Plan</a:t>
            </a:r>
            <a:r>
              <a:rPr dirty="0" sz="21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(Timeline)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208317" y="1454795"/>
            <a:ext cx="1198880" cy="8188959"/>
            <a:chOff x="8208317" y="1454795"/>
            <a:chExt cx="1198880" cy="8188959"/>
          </a:xfrm>
        </p:grpSpPr>
        <p:sp>
          <p:nvSpPr>
            <p:cNvPr id="4" name="object 4" descr=""/>
            <p:cNvSpPr/>
            <p:nvPr/>
          </p:nvSpPr>
          <p:spPr>
            <a:xfrm>
              <a:off x="8208315" y="1454797"/>
              <a:ext cx="949960" cy="8188959"/>
            </a:xfrm>
            <a:custGeom>
              <a:avLst/>
              <a:gdLst/>
              <a:ahLst/>
              <a:cxnLst/>
              <a:rect l="l" t="t" r="r" b="b"/>
              <a:pathLst>
                <a:path w="949959" h="8188959">
                  <a:moveTo>
                    <a:pt x="701319" y="255079"/>
                  </a:moveTo>
                  <a:lnTo>
                    <a:pt x="694944" y="248691"/>
                  </a:lnTo>
                  <a:lnTo>
                    <a:pt x="6375" y="248691"/>
                  </a:lnTo>
                  <a:lnTo>
                    <a:pt x="0" y="255079"/>
                  </a:lnTo>
                  <a:lnTo>
                    <a:pt x="0" y="270891"/>
                  </a:lnTo>
                  <a:lnTo>
                    <a:pt x="6375" y="277266"/>
                  </a:lnTo>
                  <a:lnTo>
                    <a:pt x="694842" y="277266"/>
                  </a:lnTo>
                  <a:lnTo>
                    <a:pt x="701319" y="270891"/>
                  </a:lnTo>
                  <a:lnTo>
                    <a:pt x="701319" y="255079"/>
                  </a:lnTo>
                  <a:close/>
                </a:path>
                <a:path w="949959" h="8188959">
                  <a:moveTo>
                    <a:pt x="949960" y="6388"/>
                  </a:moveTo>
                  <a:lnTo>
                    <a:pt x="943584" y="0"/>
                  </a:lnTo>
                  <a:lnTo>
                    <a:pt x="927773" y="0"/>
                  </a:lnTo>
                  <a:lnTo>
                    <a:pt x="921385" y="6388"/>
                  </a:lnTo>
                  <a:lnTo>
                    <a:pt x="921385" y="8182267"/>
                  </a:lnTo>
                  <a:lnTo>
                    <a:pt x="927773" y="8188642"/>
                  </a:lnTo>
                  <a:lnTo>
                    <a:pt x="943584" y="8188642"/>
                  </a:lnTo>
                  <a:lnTo>
                    <a:pt x="949960" y="8182267"/>
                  </a:lnTo>
                  <a:lnTo>
                    <a:pt x="949960" y="6388"/>
                  </a:lnTo>
                  <a:close/>
                </a:path>
              </a:pathLst>
            </a:custGeom>
            <a:solidFill>
              <a:srgbClr val="4960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881021" y="1454795"/>
              <a:ext cx="526415" cy="526415"/>
            </a:xfrm>
            <a:custGeom>
              <a:avLst/>
              <a:gdLst/>
              <a:ahLst/>
              <a:cxnLst/>
              <a:rect l="l" t="t" r="r" b="b"/>
              <a:pathLst>
                <a:path w="526415" h="526414">
                  <a:moveTo>
                    <a:pt x="490918" y="525970"/>
                  </a:moveTo>
                  <a:lnTo>
                    <a:pt x="35051" y="525970"/>
                  </a:lnTo>
                  <a:lnTo>
                    <a:pt x="21417" y="523212"/>
                  </a:lnTo>
                  <a:lnTo>
                    <a:pt x="10275" y="515695"/>
                  </a:lnTo>
                  <a:lnTo>
                    <a:pt x="2757" y="504552"/>
                  </a:lnTo>
                  <a:lnTo>
                    <a:pt x="0" y="490918"/>
                  </a:lnTo>
                  <a:lnTo>
                    <a:pt x="0" y="35051"/>
                  </a:lnTo>
                  <a:lnTo>
                    <a:pt x="2757" y="21417"/>
                  </a:lnTo>
                  <a:lnTo>
                    <a:pt x="10275" y="10275"/>
                  </a:lnTo>
                  <a:lnTo>
                    <a:pt x="21417" y="2757"/>
                  </a:lnTo>
                  <a:lnTo>
                    <a:pt x="35051" y="0"/>
                  </a:lnTo>
                  <a:lnTo>
                    <a:pt x="490918" y="0"/>
                  </a:lnTo>
                  <a:lnTo>
                    <a:pt x="504552" y="2757"/>
                  </a:lnTo>
                  <a:lnTo>
                    <a:pt x="515695" y="10275"/>
                  </a:lnTo>
                  <a:lnTo>
                    <a:pt x="523212" y="21417"/>
                  </a:lnTo>
                  <a:lnTo>
                    <a:pt x="525970" y="35051"/>
                  </a:lnTo>
                  <a:lnTo>
                    <a:pt x="525970" y="490918"/>
                  </a:lnTo>
                  <a:lnTo>
                    <a:pt x="523212" y="504552"/>
                  </a:lnTo>
                  <a:lnTo>
                    <a:pt x="515695" y="515695"/>
                  </a:lnTo>
                  <a:lnTo>
                    <a:pt x="504552" y="523212"/>
                  </a:lnTo>
                  <a:lnTo>
                    <a:pt x="490918" y="52597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040737" y="1472742"/>
            <a:ext cx="2063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50">
                <a:solidFill>
                  <a:srgbClr val="CAD5DE"/>
                </a:solidFill>
                <a:latin typeface="Arial MT"/>
                <a:cs typeface="Arial MT"/>
              </a:rPr>
              <a:t>1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002" y="1491389"/>
            <a:ext cx="6858000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2100">
                <a:solidFill>
                  <a:srgbClr val="CAD5DE"/>
                </a:solidFill>
                <a:latin typeface="Arial MT"/>
                <a:cs typeface="Arial MT"/>
              </a:rPr>
              <a:t>Week</a:t>
            </a:r>
            <a:r>
              <a:rPr dirty="0" sz="2100" spc="2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100" spc="-50">
                <a:solidFill>
                  <a:srgbClr val="CAD5DE"/>
                </a:solidFill>
                <a:latin typeface="Arial MT"/>
                <a:cs typeface="Arial MT"/>
              </a:rPr>
              <a:t>1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800" spc="-55">
                <a:solidFill>
                  <a:srgbClr val="CAD5DE"/>
                </a:solidFill>
                <a:latin typeface="Tahoma"/>
                <a:cs typeface="Tahoma"/>
              </a:rPr>
              <a:t>Research</a:t>
            </a:r>
            <a:r>
              <a:rPr dirty="0" sz="1800" spc="-114">
                <a:solidFill>
                  <a:srgbClr val="CAD5DE"/>
                </a:solidFill>
                <a:latin typeface="Tahoma"/>
                <a:cs typeface="Tahoma"/>
              </a:rPr>
              <a:t> &amp; </a:t>
            </a:r>
            <a:r>
              <a:rPr dirty="0" sz="1800" spc="-50">
                <a:solidFill>
                  <a:srgbClr val="CAD5DE"/>
                </a:solidFill>
                <a:latin typeface="Tahoma"/>
                <a:cs typeface="Tahoma"/>
              </a:rPr>
              <a:t>Requirements: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CAD5DE"/>
                </a:solidFill>
                <a:latin typeface="Tahoma"/>
                <a:cs typeface="Tahoma"/>
              </a:rPr>
              <a:t>Define</a:t>
            </a:r>
            <a:r>
              <a:rPr dirty="0" sz="180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CAD5DE"/>
                </a:solidFill>
                <a:latin typeface="Tahoma"/>
                <a:cs typeface="Tahoma"/>
              </a:rPr>
              <a:t>project</a:t>
            </a:r>
            <a:r>
              <a:rPr dirty="0" sz="180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CAD5DE"/>
                </a:solidFill>
                <a:latin typeface="Tahoma"/>
                <a:cs typeface="Tahoma"/>
              </a:rPr>
              <a:t>scope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180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CAD5DE"/>
                </a:solidFill>
                <a:latin typeface="Tahoma"/>
                <a:cs typeface="Tahoma"/>
              </a:rPr>
              <a:t>gather</a:t>
            </a:r>
            <a:r>
              <a:rPr dirty="0" sz="180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CAD5DE"/>
                </a:solidFill>
                <a:latin typeface="Tahoma"/>
                <a:cs typeface="Tahoma"/>
              </a:rPr>
              <a:t>user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CAD5DE"/>
                </a:solidFill>
                <a:latin typeface="Tahoma"/>
                <a:cs typeface="Tahoma"/>
              </a:rPr>
              <a:t>needs.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881020" y="2857351"/>
            <a:ext cx="1198880" cy="526415"/>
            <a:chOff x="8881020" y="2857351"/>
            <a:chExt cx="1198880" cy="526415"/>
          </a:xfrm>
        </p:grpSpPr>
        <p:sp>
          <p:nvSpPr>
            <p:cNvPr id="9" name="object 9" descr=""/>
            <p:cNvSpPr/>
            <p:nvPr/>
          </p:nvSpPr>
          <p:spPr>
            <a:xfrm>
              <a:off x="9378402" y="3106042"/>
              <a:ext cx="701675" cy="28575"/>
            </a:xfrm>
            <a:custGeom>
              <a:avLst/>
              <a:gdLst/>
              <a:ahLst/>
              <a:cxnLst/>
              <a:rect l="l" t="t" r="r" b="b"/>
              <a:pathLst>
                <a:path w="701675" h="28575">
                  <a:moveTo>
                    <a:pt x="694848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94943" y="0"/>
                  </a:lnTo>
                  <a:lnTo>
                    <a:pt x="701325" y="6381"/>
                  </a:lnTo>
                  <a:lnTo>
                    <a:pt x="701325" y="22193"/>
                  </a:lnTo>
                  <a:lnTo>
                    <a:pt x="694848" y="28574"/>
                  </a:lnTo>
                  <a:close/>
                </a:path>
              </a:pathLst>
            </a:custGeom>
            <a:solidFill>
              <a:srgbClr val="4960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81020" y="2857351"/>
              <a:ext cx="526415" cy="526415"/>
            </a:xfrm>
            <a:custGeom>
              <a:avLst/>
              <a:gdLst/>
              <a:ahLst/>
              <a:cxnLst/>
              <a:rect l="l" t="t" r="r" b="b"/>
              <a:pathLst>
                <a:path w="526415" h="526414">
                  <a:moveTo>
                    <a:pt x="490918" y="525970"/>
                  </a:moveTo>
                  <a:lnTo>
                    <a:pt x="35051" y="525970"/>
                  </a:lnTo>
                  <a:lnTo>
                    <a:pt x="21417" y="523212"/>
                  </a:lnTo>
                  <a:lnTo>
                    <a:pt x="10275" y="515695"/>
                  </a:lnTo>
                  <a:lnTo>
                    <a:pt x="2757" y="504552"/>
                  </a:lnTo>
                  <a:lnTo>
                    <a:pt x="0" y="490918"/>
                  </a:lnTo>
                  <a:lnTo>
                    <a:pt x="0" y="35051"/>
                  </a:lnTo>
                  <a:lnTo>
                    <a:pt x="2757" y="21417"/>
                  </a:lnTo>
                  <a:lnTo>
                    <a:pt x="10275" y="10275"/>
                  </a:lnTo>
                  <a:lnTo>
                    <a:pt x="21417" y="2757"/>
                  </a:lnTo>
                  <a:lnTo>
                    <a:pt x="35051" y="0"/>
                  </a:lnTo>
                  <a:lnTo>
                    <a:pt x="490918" y="0"/>
                  </a:lnTo>
                  <a:lnTo>
                    <a:pt x="504552" y="2757"/>
                  </a:lnTo>
                  <a:lnTo>
                    <a:pt x="515695" y="10275"/>
                  </a:lnTo>
                  <a:lnTo>
                    <a:pt x="523212" y="21417"/>
                  </a:lnTo>
                  <a:lnTo>
                    <a:pt x="525970" y="35051"/>
                  </a:lnTo>
                  <a:lnTo>
                    <a:pt x="525970" y="490918"/>
                  </a:lnTo>
                  <a:lnTo>
                    <a:pt x="523212" y="504552"/>
                  </a:lnTo>
                  <a:lnTo>
                    <a:pt x="515695" y="515695"/>
                  </a:lnTo>
                  <a:lnTo>
                    <a:pt x="504552" y="523212"/>
                  </a:lnTo>
                  <a:lnTo>
                    <a:pt x="490918" y="52597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040737" y="2875298"/>
            <a:ext cx="2063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50">
                <a:solidFill>
                  <a:srgbClr val="CAD5DE"/>
                </a:solidFill>
                <a:latin typeface="Arial MT"/>
                <a:cs typeface="Arial MT"/>
              </a:rPr>
              <a:t>2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300047" y="2893945"/>
            <a:ext cx="6609080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>
                <a:solidFill>
                  <a:srgbClr val="CAD5DE"/>
                </a:solidFill>
                <a:latin typeface="Arial MT"/>
                <a:cs typeface="Arial MT"/>
              </a:rPr>
              <a:t>Week</a:t>
            </a:r>
            <a:r>
              <a:rPr dirty="0" sz="2100" spc="2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100" spc="-50">
                <a:solidFill>
                  <a:srgbClr val="CAD5DE"/>
                </a:solidFill>
                <a:latin typeface="Arial MT"/>
                <a:cs typeface="Arial MT"/>
              </a:rPr>
              <a:t>2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Dataset</a:t>
            </a:r>
            <a:r>
              <a:rPr dirty="0" sz="1800" spc="-12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114">
                <a:solidFill>
                  <a:srgbClr val="CAD5DE"/>
                </a:solidFill>
                <a:latin typeface="Tahoma"/>
                <a:cs typeface="Tahoma"/>
              </a:rPr>
              <a:t>&amp;</a:t>
            </a:r>
            <a:r>
              <a:rPr dirty="0" sz="1800" spc="-12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CAD5DE"/>
                </a:solidFill>
                <a:latin typeface="Tahoma"/>
                <a:cs typeface="Tahoma"/>
              </a:rPr>
              <a:t>GitHub</a:t>
            </a:r>
            <a:r>
              <a:rPr dirty="0" sz="1800" spc="-12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60">
                <a:solidFill>
                  <a:srgbClr val="CAD5DE"/>
                </a:solidFill>
                <a:latin typeface="Tahoma"/>
                <a:cs typeface="Tahoma"/>
              </a:rPr>
              <a:t>Setup:</a:t>
            </a:r>
            <a:r>
              <a:rPr dirty="0" sz="1800" spc="-12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CAD5DE"/>
                </a:solidFill>
                <a:latin typeface="Tahoma"/>
                <a:cs typeface="Tahoma"/>
              </a:rPr>
              <a:t>Prepare</a:t>
            </a:r>
            <a:r>
              <a:rPr dirty="0" sz="1800" spc="-12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CAD5DE"/>
                </a:solidFill>
                <a:latin typeface="Tahoma"/>
                <a:cs typeface="Tahoma"/>
              </a:rPr>
              <a:t>data</a:t>
            </a:r>
            <a:r>
              <a:rPr dirty="0" sz="1800" spc="-12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1800" spc="-12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40">
                <a:solidFill>
                  <a:srgbClr val="CAD5DE"/>
                </a:solidFill>
                <a:latin typeface="Tahoma"/>
                <a:cs typeface="Tahoma"/>
              </a:rPr>
              <a:t>establish</a:t>
            </a:r>
            <a:r>
              <a:rPr dirty="0" sz="1800" spc="-12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CAD5DE"/>
                </a:solidFill>
                <a:latin typeface="Tahoma"/>
                <a:cs typeface="Tahoma"/>
              </a:rPr>
              <a:t>code</a:t>
            </a:r>
            <a:r>
              <a:rPr dirty="0" sz="1800" spc="-12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CAD5DE"/>
                </a:solidFill>
                <a:latin typeface="Tahoma"/>
                <a:cs typeface="Tahoma"/>
              </a:rPr>
              <a:t>repository.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8208317" y="4066282"/>
            <a:ext cx="1198880" cy="526415"/>
            <a:chOff x="8208317" y="4066282"/>
            <a:chExt cx="1198880" cy="526415"/>
          </a:xfrm>
        </p:grpSpPr>
        <p:sp>
          <p:nvSpPr>
            <p:cNvPr id="14" name="object 14" descr=""/>
            <p:cNvSpPr/>
            <p:nvPr/>
          </p:nvSpPr>
          <p:spPr>
            <a:xfrm>
              <a:off x="8208317" y="4314973"/>
              <a:ext cx="701675" cy="28575"/>
            </a:xfrm>
            <a:custGeom>
              <a:avLst/>
              <a:gdLst/>
              <a:ahLst/>
              <a:cxnLst/>
              <a:rect l="l" t="t" r="r" b="b"/>
              <a:pathLst>
                <a:path w="701675" h="28575">
                  <a:moveTo>
                    <a:pt x="694848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94943" y="0"/>
                  </a:lnTo>
                  <a:lnTo>
                    <a:pt x="701325" y="6381"/>
                  </a:lnTo>
                  <a:lnTo>
                    <a:pt x="701325" y="22193"/>
                  </a:lnTo>
                  <a:lnTo>
                    <a:pt x="694848" y="28574"/>
                  </a:lnTo>
                  <a:close/>
                </a:path>
              </a:pathLst>
            </a:custGeom>
            <a:solidFill>
              <a:srgbClr val="4960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881021" y="4066282"/>
              <a:ext cx="526415" cy="526415"/>
            </a:xfrm>
            <a:custGeom>
              <a:avLst/>
              <a:gdLst/>
              <a:ahLst/>
              <a:cxnLst/>
              <a:rect l="l" t="t" r="r" b="b"/>
              <a:pathLst>
                <a:path w="526415" h="526414">
                  <a:moveTo>
                    <a:pt x="490918" y="525970"/>
                  </a:moveTo>
                  <a:lnTo>
                    <a:pt x="35051" y="525970"/>
                  </a:lnTo>
                  <a:lnTo>
                    <a:pt x="21417" y="523212"/>
                  </a:lnTo>
                  <a:lnTo>
                    <a:pt x="10275" y="515695"/>
                  </a:lnTo>
                  <a:lnTo>
                    <a:pt x="2757" y="504552"/>
                  </a:lnTo>
                  <a:lnTo>
                    <a:pt x="0" y="490918"/>
                  </a:lnTo>
                  <a:lnTo>
                    <a:pt x="0" y="35051"/>
                  </a:lnTo>
                  <a:lnTo>
                    <a:pt x="2757" y="21417"/>
                  </a:lnTo>
                  <a:lnTo>
                    <a:pt x="10275" y="10275"/>
                  </a:lnTo>
                  <a:lnTo>
                    <a:pt x="21417" y="2757"/>
                  </a:lnTo>
                  <a:lnTo>
                    <a:pt x="35051" y="0"/>
                  </a:lnTo>
                  <a:lnTo>
                    <a:pt x="490918" y="0"/>
                  </a:lnTo>
                  <a:lnTo>
                    <a:pt x="504552" y="2757"/>
                  </a:lnTo>
                  <a:lnTo>
                    <a:pt x="515695" y="10275"/>
                  </a:lnTo>
                  <a:lnTo>
                    <a:pt x="523212" y="21417"/>
                  </a:lnTo>
                  <a:lnTo>
                    <a:pt x="525970" y="35051"/>
                  </a:lnTo>
                  <a:lnTo>
                    <a:pt x="525970" y="490918"/>
                  </a:lnTo>
                  <a:lnTo>
                    <a:pt x="523212" y="504552"/>
                  </a:lnTo>
                  <a:lnTo>
                    <a:pt x="515695" y="515695"/>
                  </a:lnTo>
                  <a:lnTo>
                    <a:pt x="504552" y="523212"/>
                  </a:lnTo>
                  <a:lnTo>
                    <a:pt x="490918" y="52597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040737" y="4084229"/>
            <a:ext cx="2063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50">
                <a:solidFill>
                  <a:srgbClr val="CAD5DE"/>
                </a:solidFill>
                <a:latin typeface="Arial MT"/>
                <a:cs typeface="Arial MT"/>
              </a:rPr>
              <a:t>3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24670" y="4102875"/>
            <a:ext cx="6663690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2100">
                <a:solidFill>
                  <a:srgbClr val="CAD5DE"/>
                </a:solidFill>
                <a:latin typeface="Arial MT"/>
                <a:cs typeface="Arial MT"/>
              </a:rPr>
              <a:t>Week</a:t>
            </a:r>
            <a:r>
              <a:rPr dirty="0" sz="2100" spc="2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100" spc="-50">
                <a:solidFill>
                  <a:srgbClr val="CAD5DE"/>
                </a:solidFill>
                <a:latin typeface="Arial MT"/>
                <a:cs typeface="Arial MT"/>
              </a:rPr>
              <a:t>3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800" spc="-40">
                <a:solidFill>
                  <a:srgbClr val="CAD5DE"/>
                </a:solidFill>
                <a:latin typeface="Tahoma"/>
                <a:cs typeface="Tahoma"/>
              </a:rPr>
              <a:t>Backend</a:t>
            </a:r>
            <a:r>
              <a:rPr dirty="0" sz="180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Logic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55">
                <a:solidFill>
                  <a:srgbClr val="CAD5DE"/>
                </a:solidFill>
                <a:latin typeface="Tahoma"/>
                <a:cs typeface="Tahoma"/>
              </a:rPr>
              <a:t>(travel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80">
                <a:solidFill>
                  <a:srgbClr val="CAD5DE"/>
                </a:solidFill>
                <a:latin typeface="Tahoma"/>
                <a:cs typeface="Tahoma"/>
              </a:rPr>
              <a:t>engine):</a:t>
            </a:r>
            <a:r>
              <a:rPr dirty="0" sz="180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CAD5DE"/>
                </a:solidFill>
                <a:latin typeface="Tahoma"/>
                <a:cs typeface="Tahoma"/>
              </a:rPr>
              <a:t>Develop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core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trip</a:t>
            </a:r>
            <a:r>
              <a:rPr dirty="0" sz="1800" spc="-114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planning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CAD5DE"/>
                </a:solidFill>
                <a:latin typeface="Tahoma"/>
                <a:cs typeface="Tahoma"/>
              </a:rPr>
              <a:t>algorithms.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881020" y="5275212"/>
            <a:ext cx="1198880" cy="526415"/>
            <a:chOff x="8881020" y="5275212"/>
            <a:chExt cx="1198880" cy="526415"/>
          </a:xfrm>
        </p:grpSpPr>
        <p:sp>
          <p:nvSpPr>
            <p:cNvPr id="19" name="object 19" descr=""/>
            <p:cNvSpPr/>
            <p:nvPr/>
          </p:nvSpPr>
          <p:spPr>
            <a:xfrm>
              <a:off x="9378402" y="5523905"/>
              <a:ext cx="701675" cy="28575"/>
            </a:xfrm>
            <a:custGeom>
              <a:avLst/>
              <a:gdLst/>
              <a:ahLst/>
              <a:cxnLst/>
              <a:rect l="l" t="t" r="r" b="b"/>
              <a:pathLst>
                <a:path w="701675" h="28575">
                  <a:moveTo>
                    <a:pt x="694848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94943" y="0"/>
                  </a:lnTo>
                  <a:lnTo>
                    <a:pt x="701325" y="6381"/>
                  </a:lnTo>
                  <a:lnTo>
                    <a:pt x="701325" y="22193"/>
                  </a:lnTo>
                  <a:lnTo>
                    <a:pt x="694848" y="28574"/>
                  </a:lnTo>
                  <a:close/>
                </a:path>
              </a:pathLst>
            </a:custGeom>
            <a:solidFill>
              <a:srgbClr val="4960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881020" y="5275212"/>
              <a:ext cx="526415" cy="526415"/>
            </a:xfrm>
            <a:custGeom>
              <a:avLst/>
              <a:gdLst/>
              <a:ahLst/>
              <a:cxnLst/>
              <a:rect l="l" t="t" r="r" b="b"/>
              <a:pathLst>
                <a:path w="526415" h="526414">
                  <a:moveTo>
                    <a:pt x="490918" y="525970"/>
                  </a:moveTo>
                  <a:lnTo>
                    <a:pt x="35051" y="525970"/>
                  </a:lnTo>
                  <a:lnTo>
                    <a:pt x="21417" y="523212"/>
                  </a:lnTo>
                  <a:lnTo>
                    <a:pt x="10275" y="515695"/>
                  </a:lnTo>
                  <a:lnTo>
                    <a:pt x="2757" y="504552"/>
                  </a:lnTo>
                  <a:lnTo>
                    <a:pt x="0" y="490918"/>
                  </a:lnTo>
                  <a:lnTo>
                    <a:pt x="0" y="35051"/>
                  </a:lnTo>
                  <a:lnTo>
                    <a:pt x="2757" y="21417"/>
                  </a:lnTo>
                  <a:lnTo>
                    <a:pt x="10275" y="10275"/>
                  </a:lnTo>
                  <a:lnTo>
                    <a:pt x="21417" y="2757"/>
                  </a:lnTo>
                  <a:lnTo>
                    <a:pt x="35051" y="0"/>
                  </a:lnTo>
                  <a:lnTo>
                    <a:pt x="490918" y="0"/>
                  </a:lnTo>
                  <a:lnTo>
                    <a:pt x="504552" y="2757"/>
                  </a:lnTo>
                  <a:lnTo>
                    <a:pt x="515695" y="10275"/>
                  </a:lnTo>
                  <a:lnTo>
                    <a:pt x="523212" y="21417"/>
                  </a:lnTo>
                  <a:lnTo>
                    <a:pt x="525970" y="35051"/>
                  </a:lnTo>
                  <a:lnTo>
                    <a:pt x="525970" y="490918"/>
                  </a:lnTo>
                  <a:lnTo>
                    <a:pt x="523212" y="504552"/>
                  </a:lnTo>
                  <a:lnTo>
                    <a:pt x="515695" y="515695"/>
                  </a:lnTo>
                  <a:lnTo>
                    <a:pt x="504552" y="523212"/>
                  </a:lnTo>
                  <a:lnTo>
                    <a:pt x="490918" y="52597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040737" y="5293161"/>
            <a:ext cx="2063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50">
                <a:solidFill>
                  <a:srgbClr val="CAD5DE"/>
                </a:solidFill>
                <a:latin typeface="Arial MT"/>
                <a:cs typeface="Arial MT"/>
              </a:rPr>
              <a:t>4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300047" y="5311806"/>
            <a:ext cx="6425565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>
                <a:solidFill>
                  <a:srgbClr val="CAD5DE"/>
                </a:solidFill>
                <a:latin typeface="Arial MT"/>
                <a:cs typeface="Arial MT"/>
              </a:rPr>
              <a:t>Week</a:t>
            </a:r>
            <a:r>
              <a:rPr dirty="0" sz="2100" spc="2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100" spc="-50">
                <a:solidFill>
                  <a:srgbClr val="CAD5DE"/>
                </a:solidFill>
                <a:latin typeface="Arial MT"/>
                <a:cs typeface="Arial MT"/>
              </a:rPr>
              <a:t>4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800" spc="-20">
                <a:solidFill>
                  <a:srgbClr val="CAD5DE"/>
                </a:solidFill>
                <a:latin typeface="Tahoma"/>
                <a:cs typeface="Tahoma"/>
              </a:rPr>
              <a:t>Frontend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75">
                <a:solidFill>
                  <a:srgbClr val="CAD5DE"/>
                </a:solidFill>
                <a:latin typeface="Tahoma"/>
                <a:cs typeface="Tahoma"/>
              </a:rPr>
              <a:t>Integration: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CAD5DE"/>
                </a:solidFill>
                <a:latin typeface="Tahoma"/>
                <a:cs typeface="Tahoma"/>
              </a:rPr>
              <a:t>Build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CAD5DE"/>
                </a:solidFill>
                <a:latin typeface="Tahoma"/>
                <a:cs typeface="Tahoma"/>
              </a:rPr>
              <a:t>user</a:t>
            </a:r>
            <a:r>
              <a:rPr dirty="0" sz="1800" spc="-10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interface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CAD5DE"/>
                </a:solidFill>
                <a:latin typeface="Tahoma"/>
                <a:cs typeface="Tahoma"/>
              </a:rPr>
              <a:t>connect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CAD5DE"/>
                </a:solidFill>
                <a:latin typeface="Tahoma"/>
                <a:cs typeface="Tahoma"/>
              </a:rPr>
              <a:t>to</a:t>
            </a:r>
            <a:r>
              <a:rPr dirty="0" sz="1800" spc="-10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CAD5DE"/>
                </a:solidFill>
                <a:latin typeface="Tahoma"/>
                <a:cs typeface="Tahoma"/>
              </a:rPr>
              <a:t>backend.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208317" y="6484144"/>
            <a:ext cx="1198880" cy="526415"/>
            <a:chOff x="8208317" y="6484144"/>
            <a:chExt cx="1198880" cy="526415"/>
          </a:xfrm>
        </p:grpSpPr>
        <p:sp>
          <p:nvSpPr>
            <p:cNvPr id="24" name="object 24" descr=""/>
            <p:cNvSpPr/>
            <p:nvPr/>
          </p:nvSpPr>
          <p:spPr>
            <a:xfrm>
              <a:off x="8208317" y="6732835"/>
              <a:ext cx="701675" cy="28575"/>
            </a:xfrm>
            <a:custGeom>
              <a:avLst/>
              <a:gdLst/>
              <a:ahLst/>
              <a:cxnLst/>
              <a:rect l="l" t="t" r="r" b="b"/>
              <a:pathLst>
                <a:path w="701675" h="28575">
                  <a:moveTo>
                    <a:pt x="694848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94943" y="0"/>
                  </a:lnTo>
                  <a:lnTo>
                    <a:pt x="701325" y="6381"/>
                  </a:lnTo>
                  <a:lnTo>
                    <a:pt x="701325" y="22193"/>
                  </a:lnTo>
                  <a:lnTo>
                    <a:pt x="694848" y="28574"/>
                  </a:lnTo>
                  <a:close/>
                </a:path>
              </a:pathLst>
            </a:custGeom>
            <a:solidFill>
              <a:srgbClr val="4960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881021" y="6484144"/>
              <a:ext cx="526415" cy="526415"/>
            </a:xfrm>
            <a:custGeom>
              <a:avLst/>
              <a:gdLst/>
              <a:ahLst/>
              <a:cxnLst/>
              <a:rect l="l" t="t" r="r" b="b"/>
              <a:pathLst>
                <a:path w="526415" h="526415">
                  <a:moveTo>
                    <a:pt x="490918" y="525970"/>
                  </a:moveTo>
                  <a:lnTo>
                    <a:pt x="35051" y="525970"/>
                  </a:lnTo>
                  <a:lnTo>
                    <a:pt x="21417" y="523212"/>
                  </a:lnTo>
                  <a:lnTo>
                    <a:pt x="10275" y="515695"/>
                  </a:lnTo>
                  <a:lnTo>
                    <a:pt x="2757" y="504552"/>
                  </a:lnTo>
                  <a:lnTo>
                    <a:pt x="0" y="490918"/>
                  </a:lnTo>
                  <a:lnTo>
                    <a:pt x="0" y="35051"/>
                  </a:lnTo>
                  <a:lnTo>
                    <a:pt x="2757" y="21417"/>
                  </a:lnTo>
                  <a:lnTo>
                    <a:pt x="10275" y="10275"/>
                  </a:lnTo>
                  <a:lnTo>
                    <a:pt x="21417" y="2757"/>
                  </a:lnTo>
                  <a:lnTo>
                    <a:pt x="35051" y="0"/>
                  </a:lnTo>
                  <a:lnTo>
                    <a:pt x="490918" y="0"/>
                  </a:lnTo>
                  <a:lnTo>
                    <a:pt x="504552" y="2757"/>
                  </a:lnTo>
                  <a:lnTo>
                    <a:pt x="515695" y="10275"/>
                  </a:lnTo>
                  <a:lnTo>
                    <a:pt x="523212" y="21417"/>
                  </a:lnTo>
                  <a:lnTo>
                    <a:pt x="525970" y="35051"/>
                  </a:lnTo>
                  <a:lnTo>
                    <a:pt x="525970" y="490918"/>
                  </a:lnTo>
                  <a:lnTo>
                    <a:pt x="523212" y="504552"/>
                  </a:lnTo>
                  <a:lnTo>
                    <a:pt x="515695" y="515695"/>
                  </a:lnTo>
                  <a:lnTo>
                    <a:pt x="504552" y="523212"/>
                  </a:lnTo>
                  <a:lnTo>
                    <a:pt x="490918" y="52597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9040737" y="6502091"/>
            <a:ext cx="2063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50">
                <a:solidFill>
                  <a:srgbClr val="CAD5DE"/>
                </a:solidFill>
                <a:latin typeface="Arial MT"/>
                <a:cs typeface="Arial MT"/>
              </a:rPr>
              <a:t>5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77627" y="6520737"/>
            <a:ext cx="6810375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2100">
                <a:solidFill>
                  <a:srgbClr val="CAD5DE"/>
                </a:solidFill>
                <a:latin typeface="Arial MT"/>
                <a:cs typeface="Arial MT"/>
              </a:rPr>
              <a:t>Week</a:t>
            </a:r>
            <a:r>
              <a:rPr dirty="0" sz="2100" spc="2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100" spc="-50">
                <a:solidFill>
                  <a:srgbClr val="CAD5DE"/>
                </a:solidFill>
                <a:latin typeface="Arial MT"/>
                <a:cs typeface="Arial MT"/>
              </a:rPr>
              <a:t>5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800" spc="-55">
                <a:solidFill>
                  <a:srgbClr val="CAD5DE"/>
                </a:solidFill>
                <a:latin typeface="Tahoma"/>
                <a:cs typeface="Tahoma"/>
              </a:rPr>
              <a:t>Testing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114">
                <a:solidFill>
                  <a:srgbClr val="CAD5DE"/>
                </a:solidFill>
                <a:latin typeface="Tahoma"/>
                <a:cs typeface="Tahoma"/>
              </a:rPr>
              <a:t>&amp;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55">
                <a:solidFill>
                  <a:srgbClr val="CAD5DE"/>
                </a:solidFill>
                <a:latin typeface="Tahoma"/>
                <a:cs typeface="Tahoma"/>
              </a:rPr>
              <a:t>UI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55">
                <a:solidFill>
                  <a:srgbClr val="CAD5DE"/>
                </a:solidFill>
                <a:latin typeface="Tahoma"/>
                <a:cs typeface="Tahoma"/>
              </a:rPr>
              <a:t>Polishing: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CAD5DE"/>
                </a:solidFill>
                <a:latin typeface="Tahoma"/>
                <a:cs typeface="Tahoma"/>
              </a:rPr>
              <a:t>Ensure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CAD5DE"/>
                </a:solidFill>
                <a:latin typeface="Tahoma"/>
                <a:cs typeface="Tahoma"/>
              </a:rPr>
              <a:t>functionality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1800" spc="-10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refine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CAD5DE"/>
                </a:solidFill>
                <a:latin typeface="Tahoma"/>
                <a:cs typeface="Tahoma"/>
              </a:rPr>
              <a:t>user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CAD5DE"/>
                </a:solidFill>
                <a:latin typeface="Tahoma"/>
                <a:cs typeface="Tahoma"/>
              </a:rPr>
              <a:t>experience.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881020" y="7693075"/>
            <a:ext cx="1198880" cy="526415"/>
            <a:chOff x="8881020" y="7693075"/>
            <a:chExt cx="1198880" cy="526415"/>
          </a:xfrm>
        </p:grpSpPr>
        <p:sp>
          <p:nvSpPr>
            <p:cNvPr id="29" name="object 29" descr=""/>
            <p:cNvSpPr/>
            <p:nvPr/>
          </p:nvSpPr>
          <p:spPr>
            <a:xfrm>
              <a:off x="9378402" y="7941766"/>
              <a:ext cx="701675" cy="28575"/>
            </a:xfrm>
            <a:custGeom>
              <a:avLst/>
              <a:gdLst/>
              <a:ahLst/>
              <a:cxnLst/>
              <a:rect l="l" t="t" r="r" b="b"/>
              <a:pathLst>
                <a:path w="701675" h="28575">
                  <a:moveTo>
                    <a:pt x="694848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94943" y="0"/>
                  </a:lnTo>
                  <a:lnTo>
                    <a:pt x="701325" y="6381"/>
                  </a:lnTo>
                  <a:lnTo>
                    <a:pt x="701325" y="22193"/>
                  </a:lnTo>
                  <a:lnTo>
                    <a:pt x="694848" y="28574"/>
                  </a:lnTo>
                  <a:close/>
                </a:path>
              </a:pathLst>
            </a:custGeom>
            <a:solidFill>
              <a:srgbClr val="4960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881020" y="7693075"/>
              <a:ext cx="526415" cy="526415"/>
            </a:xfrm>
            <a:custGeom>
              <a:avLst/>
              <a:gdLst/>
              <a:ahLst/>
              <a:cxnLst/>
              <a:rect l="l" t="t" r="r" b="b"/>
              <a:pathLst>
                <a:path w="526415" h="526415">
                  <a:moveTo>
                    <a:pt x="490918" y="525970"/>
                  </a:moveTo>
                  <a:lnTo>
                    <a:pt x="35051" y="525970"/>
                  </a:lnTo>
                  <a:lnTo>
                    <a:pt x="21417" y="523212"/>
                  </a:lnTo>
                  <a:lnTo>
                    <a:pt x="10275" y="515695"/>
                  </a:lnTo>
                  <a:lnTo>
                    <a:pt x="2757" y="504552"/>
                  </a:lnTo>
                  <a:lnTo>
                    <a:pt x="0" y="490918"/>
                  </a:lnTo>
                  <a:lnTo>
                    <a:pt x="0" y="35051"/>
                  </a:lnTo>
                  <a:lnTo>
                    <a:pt x="2757" y="21417"/>
                  </a:lnTo>
                  <a:lnTo>
                    <a:pt x="10275" y="10275"/>
                  </a:lnTo>
                  <a:lnTo>
                    <a:pt x="21417" y="2757"/>
                  </a:lnTo>
                  <a:lnTo>
                    <a:pt x="35051" y="0"/>
                  </a:lnTo>
                  <a:lnTo>
                    <a:pt x="490918" y="0"/>
                  </a:lnTo>
                  <a:lnTo>
                    <a:pt x="504552" y="2757"/>
                  </a:lnTo>
                  <a:lnTo>
                    <a:pt x="515695" y="10275"/>
                  </a:lnTo>
                  <a:lnTo>
                    <a:pt x="523212" y="21417"/>
                  </a:lnTo>
                  <a:lnTo>
                    <a:pt x="525970" y="35051"/>
                  </a:lnTo>
                  <a:lnTo>
                    <a:pt x="525970" y="490918"/>
                  </a:lnTo>
                  <a:lnTo>
                    <a:pt x="523212" y="504552"/>
                  </a:lnTo>
                  <a:lnTo>
                    <a:pt x="515695" y="515695"/>
                  </a:lnTo>
                  <a:lnTo>
                    <a:pt x="504552" y="523212"/>
                  </a:lnTo>
                  <a:lnTo>
                    <a:pt x="490918" y="52597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9040737" y="7711022"/>
            <a:ext cx="2063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50">
                <a:solidFill>
                  <a:srgbClr val="CAD5DE"/>
                </a:solidFill>
                <a:latin typeface="Arial MT"/>
                <a:cs typeface="Arial MT"/>
              </a:rPr>
              <a:t>6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300047" y="7729667"/>
            <a:ext cx="6696075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>
                <a:solidFill>
                  <a:srgbClr val="CAD5DE"/>
                </a:solidFill>
                <a:latin typeface="Arial MT"/>
                <a:cs typeface="Arial MT"/>
              </a:rPr>
              <a:t>Week</a:t>
            </a:r>
            <a:r>
              <a:rPr dirty="0" sz="2100" spc="20">
                <a:solidFill>
                  <a:srgbClr val="CAD5DE"/>
                </a:solidFill>
                <a:latin typeface="Arial MT"/>
                <a:cs typeface="Arial MT"/>
              </a:rPr>
              <a:t> </a:t>
            </a:r>
            <a:r>
              <a:rPr dirty="0" sz="2100" spc="-50">
                <a:solidFill>
                  <a:srgbClr val="CAD5DE"/>
                </a:solidFill>
                <a:latin typeface="Arial MT"/>
                <a:cs typeface="Arial MT"/>
              </a:rPr>
              <a:t>6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800" spc="-30">
                <a:solidFill>
                  <a:srgbClr val="CAD5DE"/>
                </a:solidFill>
                <a:latin typeface="Tahoma"/>
                <a:cs typeface="Tahoma"/>
              </a:rPr>
              <a:t>Final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Review</a:t>
            </a:r>
            <a:r>
              <a:rPr dirty="0" sz="1800" spc="-114">
                <a:solidFill>
                  <a:srgbClr val="CAD5DE"/>
                </a:solidFill>
                <a:latin typeface="Tahoma"/>
                <a:cs typeface="Tahoma"/>
              </a:rPr>
              <a:t> &amp;</a:t>
            </a:r>
            <a:r>
              <a:rPr dirty="0" sz="1800" spc="-10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CAD5DE"/>
                </a:solidFill>
                <a:latin typeface="Tahoma"/>
                <a:cs typeface="Tahoma"/>
              </a:rPr>
              <a:t>Submission: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CAD5DE"/>
                </a:solidFill>
                <a:latin typeface="Tahoma"/>
                <a:cs typeface="Tahoma"/>
              </a:rPr>
              <a:t>Complete</a:t>
            </a:r>
            <a:r>
              <a:rPr dirty="0" sz="1800" spc="-10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CAD5DE"/>
                </a:solidFill>
                <a:latin typeface="Tahoma"/>
                <a:cs typeface="Tahoma"/>
              </a:rPr>
              <a:t>project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1800" spc="-10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55">
                <a:solidFill>
                  <a:srgbClr val="CAD5DE"/>
                </a:solidFill>
                <a:latin typeface="Tahoma"/>
                <a:cs typeface="Tahoma"/>
              </a:rPr>
              <a:t>prepare</a:t>
            </a:r>
            <a:r>
              <a:rPr dirty="0" sz="1800" spc="-11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CAD5DE"/>
                </a:solidFill>
                <a:latin typeface="Tahoma"/>
                <a:cs typeface="Tahoma"/>
              </a:rPr>
              <a:t>for</a:t>
            </a:r>
            <a:r>
              <a:rPr dirty="0" sz="1800" spc="-10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CAD5DE"/>
                </a:solidFill>
                <a:latin typeface="Tahoma"/>
                <a:cs typeface="Tahoma"/>
              </a:rPr>
              <a:t>launch.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9" y="9686925"/>
              <a:ext cx="2153221" cy="5143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4454" y="3938470"/>
            <a:ext cx="359791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>
                <a:solidFill>
                  <a:srgbClr val="FFFFFF"/>
                </a:solidFill>
                <a:latin typeface="Arial MT"/>
                <a:cs typeface="Arial MT"/>
              </a:rPr>
              <a:t>Thank</a:t>
            </a:r>
            <a:r>
              <a:rPr dirty="0" sz="5500" spc="-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500" spc="-20">
                <a:solidFill>
                  <a:srgbClr val="FFFFFF"/>
                </a:solidFill>
                <a:latin typeface="Arial MT"/>
                <a:cs typeface="Arial MT"/>
              </a:rPr>
              <a:t>You!</a:t>
            </a:r>
            <a:endParaRPr sz="55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34454" y="5179857"/>
            <a:ext cx="8092440" cy="958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95"/>
              </a:spcBef>
            </a:pP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We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5">
                <a:solidFill>
                  <a:srgbClr val="CAD5DE"/>
                </a:solidFill>
                <a:latin typeface="Tahoma"/>
                <a:cs typeface="Tahoma"/>
              </a:rPr>
              <a:t>appreciate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0">
                <a:solidFill>
                  <a:srgbClr val="CAD5DE"/>
                </a:solidFill>
                <a:latin typeface="Tahoma"/>
                <a:cs typeface="Tahoma"/>
              </a:rPr>
              <a:t>your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time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45">
                <a:solidFill>
                  <a:srgbClr val="CAD5DE"/>
                </a:solidFill>
                <a:latin typeface="Tahoma"/>
                <a:cs typeface="Tahoma"/>
              </a:rPr>
              <a:t>and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attention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60">
                <a:solidFill>
                  <a:srgbClr val="CAD5DE"/>
                </a:solidFill>
                <a:latin typeface="Tahoma"/>
                <a:cs typeface="Tahoma"/>
              </a:rPr>
              <a:t>today.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CAD5DE"/>
                </a:solidFill>
                <a:latin typeface="Tahoma"/>
                <a:cs typeface="Tahoma"/>
              </a:rPr>
              <a:t>We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CAD5DE"/>
                </a:solidFill>
                <a:latin typeface="Tahoma"/>
                <a:cs typeface="Tahoma"/>
              </a:rPr>
              <a:t>look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5">
                <a:solidFill>
                  <a:srgbClr val="CAD5DE"/>
                </a:solidFill>
                <a:latin typeface="Tahoma"/>
                <a:cs typeface="Tahoma"/>
              </a:rPr>
              <a:t>forward</a:t>
            </a:r>
            <a:r>
              <a:rPr dirty="0" sz="2300" spc="-150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to </a:t>
            </a:r>
            <a:r>
              <a:rPr dirty="0" sz="2300" spc="-35">
                <a:solidFill>
                  <a:srgbClr val="CAD5DE"/>
                </a:solidFill>
                <a:latin typeface="Tahoma"/>
                <a:cs typeface="Tahoma"/>
              </a:rPr>
              <a:t>revolutionizing</a:t>
            </a:r>
            <a:r>
              <a:rPr dirty="0" sz="23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0">
                <a:solidFill>
                  <a:srgbClr val="CAD5DE"/>
                </a:solidFill>
                <a:latin typeface="Tahoma"/>
                <a:cs typeface="Tahoma"/>
              </a:rPr>
              <a:t>travel</a:t>
            </a:r>
            <a:r>
              <a:rPr dirty="0" sz="23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CAD5DE"/>
                </a:solidFill>
                <a:latin typeface="Tahoma"/>
                <a:cs typeface="Tahoma"/>
              </a:rPr>
              <a:t>in</a:t>
            </a:r>
            <a:r>
              <a:rPr dirty="0" sz="23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55">
                <a:solidFill>
                  <a:srgbClr val="CAD5DE"/>
                </a:solidFill>
                <a:latin typeface="Tahoma"/>
                <a:cs typeface="Tahoma"/>
              </a:rPr>
              <a:t>Bangladesh</a:t>
            </a:r>
            <a:r>
              <a:rPr dirty="0" sz="2300" spc="-145">
                <a:solidFill>
                  <a:srgbClr val="CAD5DE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CAD5DE"/>
                </a:solidFill>
                <a:latin typeface="Tahoma"/>
                <a:cs typeface="Tahoma"/>
              </a:rPr>
              <a:t>together!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Nafi Ahan</dc:creator>
  <cp:keywords>DAGqb8yUQjk,BAGlekL7WDA,0</cp:keywords>
  <dc:title>Ghurbo-Unlocking-Bangladeshs-Travel-Potential (1).pptx</dc:title>
  <dcterms:created xsi:type="dcterms:W3CDTF">2025-06-16T04:01:21Z</dcterms:created>
  <dcterms:modified xsi:type="dcterms:W3CDTF">2025-06-16T04:01:21Z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2025-06-15T00:00:00Z</vt:filetime>
  </property>
  <property fmtid="{D5CDD505-2E9C-101B-9397-08002B2CF9AE}" pid="3" name="Creator">
    <vt:lpwstr>Canva</vt:lpwstr>
  </property>
  <property fmtid="{D5CDD505-2E9C-101B-9397-08002B2CF9AE}" pid="4" name="LastSaved">
    <vt:filetime>2025-06-16T00:00:00Z</vt:filetime>
  </property>
  <property fmtid="{D5CDD505-2E9C-101B-9397-08002B2CF9AE}" pid="5" name="Producer">
    <vt:lpwstr>Canva</vt:lpwstr>
  </property>
</Properties>
</file>