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5" r:id="rId3"/>
    <p:sldId id="289" r:id="rId4"/>
    <p:sldId id="257" r:id="rId5"/>
    <p:sldId id="290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6" r:id="rId25"/>
    <p:sldId id="277" r:id="rId26"/>
    <p:sldId id="291" r:id="rId27"/>
    <p:sldId id="278" r:id="rId28"/>
    <p:sldId id="279" r:id="rId29"/>
    <p:sldId id="29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3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234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68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47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7771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3740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2918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4834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902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1409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965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476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406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621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14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513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518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44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ikipedia.org/wiki/N%C3%A1vrhov%C3%BD_vzor" TargetMode="External"/><Relationship Id="rId3" Type="http://schemas.openxmlformats.org/officeDocument/2006/relationships/hyperlink" Target="https://refactoring.guru/design-patterns/chain-of-responsibility" TargetMode="External"/><Relationship Id="rId7" Type="http://schemas.openxmlformats.org/officeDocument/2006/relationships/hyperlink" Target="https://www.acstechnologies.sk/vedomostna-databaza/item/82-navrhove-vzory" TargetMode="External"/><Relationship Id="rId2" Type="http://schemas.openxmlformats.org/officeDocument/2006/relationships/hyperlink" Target="https://refactoring.guru/design-patterns/iter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lgoritmy.net/article/51224/Navrhove-vzory?fbclid=IwAR3vw0mgRKC_0OotVFOO69Er9P6QVBHP2-_KYiCrjlLEQdwQ8xQyzz1LGWg" TargetMode="External"/><Relationship Id="rId11" Type="http://schemas.openxmlformats.org/officeDocument/2006/relationships/hyperlink" Target="http://voho.eu/wiki/navrhovy-vzor/?fbclid=IwAR0TfigTiFYHO0uRFoToCH8hX-dsJu3ikql6aO5cW8ECUwG007zybFD_C70" TargetMode="External"/><Relationship Id="rId5" Type="http://schemas.openxmlformats.org/officeDocument/2006/relationships/hyperlink" Target="https://www.tutorialspoint.com/design_pattern/interpreter_pattern.htm" TargetMode="External"/><Relationship Id="rId10" Type="http://schemas.openxmlformats.org/officeDocument/2006/relationships/hyperlink" Target="http://www.ut.fei.stuba.sk/study/tsikt/prednasky/prednaska_05/TSIKT18_PRED_05_01.pdf?fbclid=IwAR1MTM3QieRTEcEme9p15AxYM6aLfqnxcn-J5lJbtm6pR6-LCjhqHir4wa8" TargetMode="External"/><Relationship Id="rId4" Type="http://schemas.openxmlformats.org/officeDocument/2006/relationships/hyperlink" Target="https://refactoring.guru/design-patterns/command" TargetMode="External"/><Relationship Id="rId9" Type="http://schemas.openxmlformats.org/officeDocument/2006/relationships/hyperlink" Target="https://en.wikipedia.org/wiki/Behavioral_pattern?fbclid=IwAR2MxLC9ajNvXIVXBn0LhQyhUc0ReGmH6qLzXtwnzTLhG_gRV2dkCQ0_fYg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F173C9-E5F0-3A1D-8C79-EBEE118BC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/>
              <a:t>Návrhové vzory: Behavioral patterns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0307C1B-8642-AB9F-3439-728B2D3CB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>
                <a:solidFill>
                  <a:schemeClr val="tx1"/>
                </a:solidFill>
              </a:rPr>
              <a:t>Jakub Prôčka, Michal Grznár, Adam Ružička, Samuel Hudák, Michal Fusatý</a:t>
            </a:r>
          </a:p>
        </p:txBody>
      </p:sp>
    </p:spTree>
    <p:extLst>
      <p:ext uri="{BB962C8B-B14F-4D97-AF65-F5344CB8AC3E}">
        <p14:creationId xmlns:p14="http://schemas.microsoft.com/office/powerpoint/2010/main" val="3949666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BD0EEEF-9D75-A935-8D7A-8E75B24A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z="3600" dirty="0"/>
              <a:t>Riešenie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F4B63D0-3E39-DCE5-DB51-26E1623B6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Iný spôsob kde </a:t>
            </a:r>
            <a:r>
              <a:rPr lang="sk-SK" dirty="0" err="1">
                <a:solidFill>
                  <a:schemeClr val="bg1"/>
                </a:solidFill>
              </a:rPr>
              <a:t>request</a:t>
            </a:r>
            <a:r>
              <a:rPr lang="sk-SK" dirty="0">
                <a:solidFill>
                  <a:schemeClr val="bg1"/>
                </a:solidFill>
              </a:rPr>
              <a:t> je spracovaný buď jedným </a:t>
            </a:r>
            <a:r>
              <a:rPr lang="sk-SK" dirty="0" err="1">
                <a:solidFill>
                  <a:schemeClr val="bg1"/>
                </a:solidFill>
              </a:rPr>
              <a:t>handlerom</a:t>
            </a:r>
            <a:r>
              <a:rPr lang="sk-SK" dirty="0">
                <a:solidFill>
                  <a:schemeClr val="bg1"/>
                </a:solidFill>
              </a:rPr>
              <a:t> alebo žiadnym. </a:t>
            </a:r>
          </a:p>
          <a:p>
            <a:r>
              <a:rPr lang="sk-SK" dirty="0">
                <a:solidFill>
                  <a:schemeClr val="bg1"/>
                </a:solidFill>
              </a:rPr>
              <a:t>Tento spôsob sa najčastejšie používa pri GUI. </a:t>
            </a:r>
          </a:p>
          <a:p>
            <a:r>
              <a:rPr lang="sk-SK" dirty="0">
                <a:solidFill>
                  <a:schemeClr val="bg1"/>
                </a:solidFill>
              </a:rPr>
              <a:t>Je ale dôležité aby všetky </a:t>
            </a:r>
            <a:r>
              <a:rPr lang="sk-SK" dirty="0" err="1">
                <a:solidFill>
                  <a:schemeClr val="bg1"/>
                </a:solidFill>
              </a:rPr>
              <a:t>classy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handlerov</a:t>
            </a:r>
            <a:r>
              <a:rPr lang="sk-SK" dirty="0">
                <a:solidFill>
                  <a:schemeClr val="bg1"/>
                </a:solidFill>
              </a:rPr>
              <a:t> implementovali ten istý interface.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A chain can be formed from a branch of an object tree">
            <a:extLst>
              <a:ext uri="{FF2B5EF4-FFF2-40B4-BE49-F238E27FC236}">
                <a16:creationId xmlns:a16="http://schemas.microsoft.com/office/drawing/2014/main" id="{ED78544C-D128-E6A9-51CE-BCD6F213FAD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939041"/>
            <a:ext cx="5143500" cy="296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88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1A6B69-96CE-55D5-96F6-D1DE5F9F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Chain of Responibility - štruktúra</a:t>
            </a:r>
            <a:endParaRPr lang="sk-SK" dirty="0"/>
          </a:p>
        </p:txBody>
      </p:sp>
      <p:pic>
        <p:nvPicPr>
          <p:cNvPr id="4098" name="Picture 2" descr="Structure of the Chain Of Responsibility design pattern">
            <a:extLst>
              <a:ext uri="{FF2B5EF4-FFF2-40B4-BE49-F238E27FC236}">
                <a16:creationId xmlns:a16="http://schemas.microsoft.com/office/drawing/2014/main" id="{49D6E090-7C4F-45B0-FE97-95D35FF118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304" y="2160588"/>
            <a:ext cx="3597429" cy="38814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61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text&#10;&#10;Automaticky generovaný popis">
            <a:extLst>
              <a:ext uri="{FF2B5EF4-FFF2-40B4-BE49-F238E27FC236}">
                <a16:creationId xmlns:a16="http://schemas.microsoft.com/office/drawing/2014/main" id="{C03E4947-D700-EFDD-1E9A-E15C6FFF8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87" y="321734"/>
            <a:ext cx="3693593" cy="2905170"/>
          </a:xfrm>
          <a:prstGeom prst="rect">
            <a:avLst/>
          </a:prstGeom>
        </p:spPr>
      </p:pic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E529C041-8C04-E567-CB9F-C96BEBA2A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710" y="3631096"/>
            <a:ext cx="3787745" cy="27605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ok 6" descr="Obrázok, na ktorom je text&#10;&#10;Automaticky generovaný popis">
            <a:extLst>
              <a:ext uri="{FF2B5EF4-FFF2-40B4-BE49-F238E27FC236}">
                <a16:creationId xmlns:a16="http://schemas.microsoft.com/office/drawing/2014/main" id="{25F4696C-63C5-F61F-ED17-0B55DA6F8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838" y="321734"/>
            <a:ext cx="3399156" cy="606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9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CF9536-21B0-3E3C-2074-E37AD057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Chain</a:t>
            </a:r>
            <a:r>
              <a:rPr lang="sk-SK" dirty="0"/>
              <a:t> of </a:t>
            </a:r>
            <a:r>
              <a:rPr lang="sk-SK" dirty="0" err="1"/>
              <a:t>Responsibility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33CDD1B-E79C-F92E-6114-17838F537F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>
                <a:solidFill>
                  <a:srgbClr val="00B050"/>
                </a:solidFill>
              </a:rPr>
              <a:t>Výhody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9D7ED3C-B657-FC53-65DE-90472936DB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Môžeme ovládať poradie spracovania </a:t>
            </a:r>
            <a:r>
              <a:rPr lang="sk-SK" dirty="0" err="1">
                <a:solidFill>
                  <a:schemeClr val="bg1">
                    <a:lumMod val="95000"/>
                  </a:schemeClr>
                </a:solidFill>
              </a:rPr>
              <a:t>requestov</a:t>
            </a:r>
            <a:endParaRPr lang="sk-SK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Single </a:t>
            </a:r>
            <a:r>
              <a:rPr lang="sk-SK" b="1" dirty="0" err="1">
                <a:solidFill>
                  <a:schemeClr val="bg1">
                    <a:lumMod val="95000"/>
                  </a:schemeClr>
                </a:solidFill>
              </a:rPr>
              <a:t>Responsibility</a:t>
            </a:r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sk-SK" b="1" dirty="0" err="1">
                <a:solidFill>
                  <a:schemeClr val="bg1">
                    <a:lumMod val="95000"/>
                  </a:schemeClr>
                </a:solidFill>
              </a:rPr>
              <a:t>Principle</a:t>
            </a:r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:</a:t>
            </a:r>
            <a:br>
              <a:rPr lang="sk-SK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Môžete oddeliť triedy, ktoré vyvolávajú operácie, od tried, ktoré vykonávajú operácie.</a:t>
            </a:r>
          </a:p>
          <a:p>
            <a:r>
              <a:rPr lang="sk-SK" b="1" dirty="0" err="1">
                <a:solidFill>
                  <a:schemeClr val="bg1">
                    <a:lumMod val="95000"/>
                  </a:schemeClr>
                </a:solidFill>
              </a:rPr>
              <a:t>Open</a:t>
            </a:r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sk-SK" b="1" dirty="0" err="1">
                <a:solidFill>
                  <a:schemeClr val="bg1">
                    <a:lumMod val="95000"/>
                  </a:schemeClr>
                </a:solidFill>
              </a:rPr>
              <a:t>Close</a:t>
            </a:r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sk-SK" b="1" dirty="0" err="1">
                <a:solidFill>
                  <a:schemeClr val="bg1">
                    <a:lumMod val="95000"/>
                  </a:schemeClr>
                </a:solidFill>
              </a:rPr>
              <a:t>Principle</a:t>
            </a:r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:</a:t>
            </a:r>
            <a:br>
              <a:rPr lang="sk-SK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Vieme pridať nových </a:t>
            </a:r>
            <a:r>
              <a:rPr lang="sk-SK" dirty="0" err="1">
                <a:solidFill>
                  <a:schemeClr val="bg1">
                    <a:lumMod val="95000"/>
                  </a:schemeClr>
                </a:solidFill>
              </a:rPr>
              <a:t>handlerov</a:t>
            </a:r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 bez toho aby sme poškodili existujúci kód</a:t>
            </a:r>
            <a:endParaRPr lang="sk-SK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D344D9E-9DAE-14B0-15E7-8961B8E58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>
                <a:solidFill>
                  <a:srgbClr val="FF0000"/>
                </a:solidFill>
              </a:rPr>
              <a:t>Nevýhody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9C426188-F9CA-9C0E-EB7C-814CAEB39C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Niektoré </a:t>
            </a:r>
            <a:r>
              <a:rPr lang="sk-SK" dirty="0" err="1">
                <a:solidFill>
                  <a:schemeClr val="bg1"/>
                </a:solidFill>
              </a:rPr>
              <a:t>requesty</a:t>
            </a:r>
            <a:r>
              <a:rPr lang="sk-SK" dirty="0">
                <a:solidFill>
                  <a:schemeClr val="bg1"/>
                </a:solidFill>
              </a:rPr>
              <a:t> sa nemusia spracovať</a:t>
            </a:r>
          </a:p>
        </p:txBody>
      </p:sp>
    </p:spTree>
    <p:extLst>
      <p:ext uri="{BB962C8B-B14F-4D97-AF65-F5344CB8AC3E}">
        <p14:creationId xmlns:p14="http://schemas.microsoft.com/office/powerpoint/2010/main" val="247534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A098DB-6E22-6F8C-BEA5-007FD471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z reálneho sveta</a:t>
            </a:r>
          </a:p>
        </p:txBody>
      </p:sp>
      <p:pic>
        <p:nvPicPr>
          <p:cNvPr id="3074" name="Picture 2" descr="Talking with tech support can be hard">
            <a:extLst>
              <a:ext uri="{FF2B5EF4-FFF2-40B4-BE49-F238E27FC236}">
                <a16:creationId xmlns:a16="http://schemas.microsoft.com/office/drawing/2014/main" id="{CE6A747E-17BD-885C-9030-15BF34C8A9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19" y="2672556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101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Mení požiadavku na samotný objekt ktorý obsahuje všetky potrebné informácie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EC78AEA-4607-4705-A895-5C7D17F70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815399"/>
            <a:ext cx="5143500" cy="3214687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8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Command - </a:t>
            </a:r>
            <a:r>
              <a:rPr lang="en-US" dirty="0" err="1"/>
              <a:t>problém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Objekt má pre rôzne eventy vykonať rôzne úkony</a:t>
            </a:r>
          </a:p>
          <a:p>
            <a:r>
              <a:rPr lang="en-US">
                <a:solidFill>
                  <a:schemeClr val="bg1"/>
                </a:solidFill>
              </a:rPr>
              <a:t>Veľké množstvo podtried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Diagram, text&#10;&#10;Description automatically generated">
            <a:extLst>
              <a:ext uri="{FF2B5EF4-FFF2-40B4-BE49-F238E27FC236}">
                <a16:creationId xmlns:a16="http://schemas.microsoft.com/office/drawing/2014/main" id="{F709E812-F2E0-4B27-B962-E87D35146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201161"/>
            <a:ext cx="5143500" cy="2443162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23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Command - </a:t>
            </a:r>
            <a:r>
              <a:rPr lang="en-US" dirty="0" err="1"/>
              <a:t>riešenie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Extrakcia detailov požiadavky do jednej metódy v command triede</a:t>
            </a:r>
          </a:p>
          <a:p>
            <a:r>
              <a:rPr lang="en-US">
                <a:solidFill>
                  <a:schemeClr val="bg1"/>
                </a:solidFill>
              </a:rPr>
              <a:t>Command ako prostredník medzi GUI a business logic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F278E00-C290-48B8-9C59-96CE105A2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534320"/>
            <a:ext cx="5143500" cy="177684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55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- </a:t>
            </a:r>
            <a:r>
              <a:rPr lang="sk-SK"/>
              <a:t>príklad z reálneho sveta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69" y="2303202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E94A2A9-5C51-4928-9A4C-A3EB8ABF1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03" y="2303202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89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- </a:t>
            </a:r>
            <a:r>
              <a:rPr lang="sk-SK" dirty="0"/>
              <a:t>štruktúra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69" y="2303202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A0A03B4-E9FE-4998-86EB-FF3422259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128" y="1930400"/>
            <a:ext cx="6000750" cy="35242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6424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1D8AAE-336F-4908-A7C8-4921CC07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k-SK" dirty="0"/>
              <a:t>Návrhový vzor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F5400-8DBD-46ED-9F6D-EEEC122BE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k-SK" dirty="0"/>
              <a:t>Návrhové vzory vo všeobecnosti</a:t>
            </a:r>
          </a:p>
          <a:p>
            <a:r>
              <a:rPr lang="sk-SK" dirty="0"/>
              <a:t>Šablóna, ktorú je možné použiť v rôznych situáciách</a:t>
            </a:r>
          </a:p>
          <a:p>
            <a:r>
              <a:rPr lang="sk-SK" dirty="0"/>
              <a:t>Veľké množstvo návrhových vzorov</a:t>
            </a:r>
          </a:p>
          <a:p>
            <a:r>
              <a:rPr lang="sk-SK" dirty="0"/>
              <a:t>Výhody použitia</a:t>
            </a:r>
            <a:endParaRPr lang="en-US" dirty="0"/>
          </a:p>
          <a:p>
            <a:r>
              <a:rPr lang="sk-SK" dirty="0"/>
              <a:t>Nevýhody použitia</a:t>
            </a:r>
            <a:endParaRPr lang="en-US" dirty="0"/>
          </a:p>
        </p:txBody>
      </p:sp>
      <p:pic>
        <p:nvPicPr>
          <p:cNvPr id="1026" name="Picture 2" descr="Introduction to Object-Oriented Design Patterns — Part -I | by Madasamy M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796" y="3333749"/>
            <a:ext cx="6858000" cy="32385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52537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61987B-D497-4FD4-ADA6-A3766854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err="1"/>
              <a:t>Reprezentácia</a:t>
            </a:r>
            <a:r>
              <a:rPr lang="en-US" dirty="0"/>
              <a:t> </a:t>
            </a:r>
            <a:r>
              <a:rPr lang="en-US" dirty="0" err="1"/>
              <a:t>gramatiky</a:t>
            </a:r>
            <a:r>
              <a:rPr lang="en-US" dirty="0"/>
              <a:t> </a:t>
            </a:r>
            <a:r>
              <a:rPr lang="en-US" dirty="0" err="1"/>
              <a:t>jazyka</a:t>
            </a:r>
            <a:r>
              <a:rPr lang="en-US" dirty="0"/>
              <a:t> </a:t>
            </a:r>
            <a:r>
              <a:rPr lang="en-US" dirty="0" err="1"/>
              <a:t>spolu</a:t>
            </a:r>
            <a:r>
              <a:rPr lang="en-US" dirty="0"/>
              <a:t> s </a:t>
            </a:r>
            <a:r>
              <a:rPr lang="en-US" dirty="0" err="1"/>
              <a:t>tlmočníkom</a:t>
            </a:r>
            <a:r>
              <a:rPr lang="en-US" dirty="0"/>
              <a:t>, </a:t>
            </a:r>
            <a:r>
              <a:rPr lang="en-US" dirty="0" err="1"/>
              <a:t>ktorý</a:t>
            </a:r>
            <a:r>
              <a:rPr lang="en-US" dirty="0"/>
              <a:t> </a:t>
            </a:r>
            <a:r>
              <a:rPr lang="en-US" dirty="0" err="1"/>
              <a:t>túto</a:t>
            </a:r>
            <a:r>
              <a:rPr lang="en-US" dirty="0"/>
              <a:t> </a:t>
            </a:r>
            <a:r>
              <a:rPr lang="en-US" dirty="0" err="1"/>
              <a:t>reprezentáciu</a:t>
            </a:r>
            <a:r>
              <a:rPr lang="en-US" dirty="0"/>
              <a:t> </a:t>
            </a:r>
            <a:r>
              <a:rPr lang="en-US" dirty="0" err="1"/>
              <a:t>používa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interpretáciu</a:t>
            </a:r>
            <a:r>
              <a:rPr lang="en-US" dirty="0"/>
              <a:t> </a:t>
            </a:r>
            <a:r>
              <a:rPr lang="en-US" dirty="0" err="1"/>
              <a:t>viet</a:t>
            </a:r>
            <a:r>
              <a:rPr lang="en-US" dirty="0"/>
              <a:t> v </a:t>
            </a:r>
            <a:r>
              <a:rPr lang="en-US" dirty="0" err="1"/>
              <a:t>jazyku</a:t>
            </a:r>
            <a:endParaRPr lang="en-US" dirty="0"/>
          </a:p>
          <a:p>
            <a:r>
              <a:rPr lang="en-US" dirty="0" err="1"/>
              <a:t>Limitovaná</a:t>
            </a:r>
            <a:r>
              <a:rPr lang="en-US" dirty="0"/>
              <a:t> </a:t>
            </a:r>
            <a:r>
              <a:rPr lang="en-US" dirty="0" err="1"/>
              <a:t>oblasť</a:t>
            </a:r>
            <a:r>
              <a:rPr lang="en-US" dirty="0"/>
              <a:t> </a:t>
            </a:r>
            <a:r>
              <a:rPr lang="en-US" dirty="0" err="1"/>
              <a:t>využitia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3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Iterator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61987B-D497-4FD4-ADA6-A3766854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Umožnuje sekvenčné prehľadávanie prvkov bez sprístupnenia kolekcie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CB997B6-208F-4316-B53B-E2683CD96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815399"/>
            <a:ext cx="5143500" cy="3214687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27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Iterator - </a:t>
            </a:r>
            <a:r>
              <a:rPr lang="en-US" dirty="0" err="1"/>
              <a:t>problém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61987B-D497-4FD4-ADA6-A3766854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Komplexná dátová štruktúra</a:t>
            </a:r>
          </a:p>
          <a:p>
            <a:r>
              <a:rPr lang="en-US">
                <a:solidFill>
                  <a:schemeClr val="bg1"/>
                </a:solidFill>
              </a:rPr>
              <a:t>Viaceré spôsoby prehľadávania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ECE99C56-D4DC-48E4-960B-FC145A0B7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736942"/>
            <a:ext cx="5143500" cy="1371600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10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Iterator - </a:t>
            </a:r>
            <a:r>
              <a:rPr lang="en-US" dirty="0" err="1"/>
              <a:t>riešenie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61987B-D497-4FD4-ADA6-A3766854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Extrakcia prehľadávania kolekcie do objektu (iterátora)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3CA4ADE-29CD-4C7E-90AE-4AE49367C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530" y="972608"/>
            <a:ext cx="4170441" cy="4900269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31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- </a:t>
            </a:r>
            <a:r>
              <a:rPr lang="sk-SK" dirty="0"/>
              <a:t>príklad z reálneho sveta</a:t>
            </a:r>
            <a:endParaRPr lang="en-US" dirty="0"/>
          </a:p>
        </p:txBody>
      </p:sp>
      <p:pic>
        <p:nvPicPr>
          <p:cNvPr id="4" name="Content Placeholder 3" descr="A picture containing text&#10;&#10;Description automatically generated">
            <a:extLst>
              <a:ext uri="{FF2B5EF4-FFF2-40B4-BE49-F238E27FC236}">
                <a16:creationId xmlns:a16="http://schemas.microsoft.com/office/drawing/2014/main" id="{9198997C-20B9-44B7-A541-A5EBC11E1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021" y="1930400"/>
            <a:ext cx="6453293" cy="3024981"/>
          </a:xfrm>
        </p:spPr>
      </p:pic>
    </p:spTree>
    <p:extLst>
      <p:ext uri="{BB962C8B-B14F-4D97-AF65-F5344CB8AC3E}">
        <p14:creationId xmlns:p14="http://schemas.microsoft.com/office/powerpoint/2010/main" val="3928641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- </a:t>
            </a:r>
            <a:r>
              <a:rPr lang="en-US" dirty="0" err="1"/>
              <a:t>štruktúra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7E155FDA-A12D-483A-9ACE-099CA053F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285" y="1930400"/>
            <a:ext cx="4332766" cy="3881437"/>
          </a:xfrm>
          <a:effectLst/>
        </p:spPr>
      </p:pic>
    </p:spTree>
    <p:extLst>
      <p:ext uri="{BB962C8B-B14F-4D97-AF65-F5344CB8AC3E}">
        <p14:creationId xmlns:p14="http://schemas.microsoft.com/office/powerpoint/2010/main" val="1352413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D5518C-9959-DEFC-EFEC-FD204037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implementácie </a:t>
            </a:r>
            <a:r>
              <a:rPr lang="sk-SK" dirty="0" err="1"/>
              <a:t>Iteratora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174419-8FFF-B92F-2CD8-582DF97CE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28C3934-0370-26CD-2645-F2C989638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24" y="1562100"/>
            <a:ext cx="5483051" cy="4911156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4135029C-B081-ECFA-6672-271A3C49B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4" y="1562099"/>
            <a:ext cx="6274327" cy="491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17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6DC8E-9AAC-45D7-8E08-6ACB31D31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609" y="2874965"/>
            <a:ext cx="5247216" cy="630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err="1">
                <a:solidFill>
                  <a:schemeClr val="accent1"/>
                </a:solidFill>
              </a:rPr>
              <a:t>Ďakujeme</a:t>
            </a:r>
            <a:r>
              <a:rPr lang="en-US" sz="3200" dirty="0">
                <a:solidFill>
                  <a:schemeClr val="accent1"/>
                </a:solidFill>
              </a:rPr>
              <a:t> za </a:t>
            </a:r>
            <a:r>
              <a:rPr lang="en-US" sz="3200" dirty="0" err="1">
                <a:solidFill>
                  <a:schemeClr val="accent1"/>
                </a:solidFill>
              </a:rPr>
              <a:t>pozornosť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chemeClr val="accent1"/>
                </a:solidFill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738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841CD-DE6F-492E-8B27-145AD86A1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 err="1">
                <a:solidFill>
                  <a:schemeClr val="accent1"/>
                </a:solidFill>
              </a:rPr>
              <a:t>Zdroje</a:t>
            </a:r>
            <a:r>
              <a:rPr lang="en-US" sz="2400" b="1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+mj-lt"/>
                <a:hlinkClick r:id="rId2"/>
              </a:rPr>
              <a:t>https://refactoring.guru/design-patterns/iterator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  <a:hlinkClick r:id="rId3"/>
              </a:rPr>
              <a:t>https://refactoring.guru/design-patterns/chain-of-responsibility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  <a:hlinkClick r:id="rId4"/>
              </a:rPr>
              <a:t>https://refactoring.guru/design-patterns/command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  <a:hlinkClick r:id="rId5"/>
              </a:rPr>
              <a:t>https://www.tutorialspoint.com/design_pattern/interpreter_pattern.htm</a:t>
            </a:r>
            <a:endParaRPr lang="sk-SK" dirty="0">
              <a:latin typeface="+mj-lt"/>
            </a:endParaRPr>
          </a:p>
          <a:p>
            <a:pPr marL="0" indent="0">
              <a:buNone/>
            </a:pPr>
            <a:r>
              <a:rPr lang="sk-SK" b="0" i="0" u="sng" dirty="0">
                <a:solidFill>
                  <a:srgbClr val="E4E6EB"/>
                </a:solidFill>
                <a:effectLst/>
                <a:latin typeface="+mj-lt"/>
                <a:hlinkClick r:id="rId6"/>
              </a:rPr>
              <a:t>https://www.algoritmy.net/article/51224/Navrhove-vzory</a:t>
            </a:r>
            <a:endParaRPr lang="sk-SK" b="0" i="0" u="sng" dirty="0">
              <a:solidFill>
                <a:srgbClr val="E4E6EB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sk-SK" b="0" i="0" u="sng" dirty="0">
                <a:solidFill>
                  <a:srgbClr val="E4E6EB"/>
                </a:solidFill>
                <a:effectLst/>
                <a:latin typeface="+mj-lt"/>
                <a:hlinkClick r:id="rId7"/>
              </a:rPr>
              <a:t>https://www.acstechnologies.sk/vedomostna-databaza/item/82-navrhove-vzory</a:t>
            </a:r>
            <a:endParaRPr lang="sk-SK" b="0" i="0" u="sng" dirty="0">
              <a:solidFill>
                <a:srgbClr val="E4E6EB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sk-SK" b="0" i="0" u="sng" dirty="0">
                <a:solidFill>
                  <a:srgbClr val="E4E6EB"/>
                </a:solidFill>
                <a:effectLst/>
                <a:latin typeface="+mj-lt"/>
                <a:hlinkClick r:id="rId8"/>
              </a:rPr>
              <a:t>https://cs.wikipedia.org/wiki/N%C3%A1vrhov%C3%BD_vzor</a:t>
            </a:r>
            <a:endParaRPr lang="sk-SK" b="0" i="0" u="sng" dirty="0">
              <a:solidFill>
                <a:srgbClr val="E4E6EB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sk-SK" b="0" i="0" u="sng" dirty="0">
                <a:solidFill>
                  <a:srgbClr val="E4E6EB"/>
                </a:solidFill>
                <a:effectLst/>
                <a:latin typeface="+mj-lt"/>
                <a:hlinkClick r:id="rId9"/>
              </a:rPr>
              <a:t>https://en.wikipedia.org/wiki/Behavioral_pattern</a:t>
            </a:r>
            <a:endParaRPr lang="sk-SK" b="0" i="0" u="sng" dirty="0">
              <a:solidFill>
                <a:srgbClr val="E4E6EB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sk-SK" b="0" i="0" u="sng" dirty="0">
                <a:solidFill>
                  <a:srgbClr val="E4E6EB"/>
                </a:solidFill>
                <a:effectLst/>
                <a:latin typeface="+mj-lt"/>
                <a:hlinkClick r:id="rId10"/>
              </a:rPr>
              <a:t>http://www.ut.fei.stuba.sk/study/tsikt/prednasky/prednaska_05/TSIKT18_PRED_05_01.pdf</a:t>
            </a:r>
            <a:r>
              <a:rPr lang="sk-SK" b="0" i="0" dirty="0">
                <a:solidFill>
                  <a:srgbClr val="E4E6EB"/>
                </a:solidFill>
                <a:effectLst/>
                <a:latin typeface="+mj-lt"/>
              </a:rPr>
              <a:t> </a:t>
            </a:r>
            <a:r>
              <a:rPr lang="sk-SK" b="0" i="0" u="sng" dirty="0">
                <a:solidFill>
                  <a:srgbClr val="E4E6EB"/>
                </a:solidFill>
                <a:effectLst/>
                <a:latin typeface="+mj-lt"/>
                <a:hlinkClick r:id="rId11"/>
              </a:rPr>
              <a:t>http://voho.eu/wiki/navrhovy-vzor/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4870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E5A288-E3F8-0351-FF0C-163ADC35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Otázka na skúšku	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DE11AB9-113E-EF93-3A46-2B78ECC3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Čo nepatrí do štruktúry </a:t>
            </a:r>
            <a:r>
              <a:rPr lang="sk-SK" dirty="0" err="1">
                <a:solidFill>
                  <a:schemeClr val="bg1"/>
                </a:solidFill>
              </a:rPr>
              <a:t>Iterator</a:t>
            </a:r>
            <a:r>
              <a:rPr lang="sk-SK" dirty="0">
                <a:solidFill>
                  <a:schemeClr val="bg1"/>
                </a:solidFill>
              </a:rPr>
              <a:t> ?</a:t>
            </a: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	a) </a:t>
            </a:r>
            <a:r>
              <a:rPr lang="sk-SK" dirty="0" err="1">
                <a:solidFill>
                  <a:schemeClr val="bg1"/>
                </a:solidFill>
              </a:rPr>
              <a:t>Iterator</a:t>
            </a:r>
            <a:endParaRPr lang="sk-SK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	b) </a:t>
            </a:r>
            <a:r>
              <a:rPr lang="sk-SK" dirty="0" err="1">
                <a:solidFill>
                  <a:schemeClr val="bg1"/>
                </a:solidFill>
              </a:rPr>
              <a:t>Iterator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Collection</a:t>
            </a:r>
            <a:endParaRPr lang="sk-SK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	</a:t>
            </a:r>
            <a:r>
              <a:rPr lang="sk-SK" b="1" dirty="0">
                <a:solidFill>
                  <a:srgbClr val="00B050"/>
                </a:solidFill>
              </a:rPr>
              <a:t>c) </a:t>
            </a:r>
            <a:r>
              <a:rPr lang="sk-SK" b="1" dirty="0" err="1">
                <a:solidFill>
                  <a:srgbClr val="00B050"/>
                </a:solidFill>
              </a:rPr>
              <a:t>Product</a:t>
            </a:r>
            <a:r>
              <a:rPr lang="sk-SK" b="1" dirty="0">
                <a:solidFill>
                  <a:srgbClr val="00B050"/>
                </a:solidFill>
              </a:rPr>
              <a:t> ✓</a:t>
            </a: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	d) </a:t>
            </a:r>
            <a:r>
              <a:rPr lang="sk-SK" dirty="0" err="1">
                <a:solidFill>
                  <a:schemeClr val="bg1"/>
                </a:solidFill>
              </a:rPr>
              <a:t>Client</a:t>
            </a:r>
            <a:r>
              <a:rPr lang="sk-SK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	e) </a:t>
            </a:r>
            <a:r>
              <a:rPr lang="sk-SK" dirty="0" err="1">
                <a:solidFill>
                  <a:schemeClr val="bg1"/>
                </a:solidFill>
              </a:rPr>
              <a:t>Concrete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Collection</a:t>
            </a: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84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1D8AAE-336F-4908-A7C8-4921CC07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k-SK" dirty="0"/>
              <a:t>Niečo z histórie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F5400-8DBD-46ED-9F6D-EEEC122BE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k-SK" dirty="0"/>
              <a:t>Prvé návrhové vzory</a:t>
            </a:r>
          </a:p>
          <a:p>
            <a:pPr lvl="1"/>
            <a:r>
              <a:rPr lang="sk-SK" dirty="0"/>
              <a:t>Konferencia OOPSLA (1987)</a:t>
            </a:r>
          </a:p>
          <a:p>
            <a:pPr lvl="2"/>
            <a:r>
              <a:rPr lang="sk-SK" dirty="0" err="1"/>
              <a:t>Ward</a:t>
            </a:r>
            <a:r>
              <a:rPr lang="sk-SK" dirty="0"/>
              <a:t> </a:t>
            </a:r>
            <a:r>
              <a:rPr lang="sk-SK" dirty="0" err="1"/>
              <a:t>Cunningham</a:t>
            </a:r>
            <a:endParaRPr lang="sk-SK" dirty="0"/>
          </a:p>
          <a:p>
            <a:pPr lvl="2"/>
            <a:r>
              <a:rPr lang="sk-SK" dirty="0" err="1"/>
              <a:t>Kent</a:t>
            </a:r>
            <a:r>
              <a:rPr lang="sk-SK" dirty="0"/>
              <a:t> </a:t>
            </a:r>
            <a:r>
              <a:rPr lang="sk-SK" dirty="0" err="1"/>
              <a:t>Beck</a:t>
            </a:r>
            <a:endParaRPr lang="sk-SK" dirty="0"/>
          </a:p>
          <a:p>
            <a:r>
              <a:rPr lang="sk-SK" dirty="0"/>
              <a:t>Prvé reálne použitie</a:t>
            </a:r>
          </a:p>
          <a:p>
            <a:pPr lvl="1"/>
            <a:r>
              <a:rPr lang="en-US" dirty="0"/>
              <a:t>Elements of Reusable Object-Oriented Software</a:t>
            </a:r>
            <a:r>
              <a:rPr lang="sk-SK" dirty="0"/>
              <a:t> (1994)</a:t>
            </a:r>
          </a:p>
          <a:p>
            <a:pPr lvl="2"/>
            <a:r>
              <a:rPr lang="sk-SK" dirty="0" err="1"/>
              <a:t>Erich</a:t>
            </a:r>
            <a:r>
              <a:rPr lang="sk-SK" dirty="0"/>
              <a:t> </a:t>
            </a:r>
            <a:r>
              <a:rPr lang="sk-SK" dirty="0" err="1"/>
              <a:t>Gamma</a:t>
            </a:r>
            <a:endParaRPr lang="sk-SK" dirty="0"/>
          </a:p>
          <a:p>
            <a:pPr lvl="2"/>
            <a:r>
              <a:rPr lang="sk-SK" dirty="0"/>
              <a:t>Richard </a:t>
            </a:r>
            <a:r>
              <a:rPr lang="sk-SK" dirty="0" err="1"/>
              <a:t>Helm</a:t>
            </a:r>
            <a:endParaRPr lang="sk-SK" dirty="0"/>
          </a:p>
          <a:p>
            <a:pPr lvl="2"/>
            <a:r>
              <a:rPr lang="sk-SK" dirty="0" err="1"/>
              <a:t>Ralph</a:t>
            </a:r>
            <a:r>
              <a:rPr lang="sk-SK" dirty="0"/>
              <a:t> </a:t>
            </a:r>
            <a:r>
              <a:rPr lang="sk-SK" dirty="0" err="1"/>
              <a:t>Johnson</a:t>
            </a:r>
            <a:endParaRPr lang="sk-SK" dirty="0"/>
          </a:p>
          <a:p>
            <a:pPr lvl="2"/>
            <a:r>
              <a:rPr lang="sk-SK" dirty="0" err="1"/>
              <a:t>John</a:t>
            </a:r>
            <a:r>
              <a:rPr lang="sk-SK" dirty="0"/>
              <a:t> </a:t>
            </a:r>
            <a:r>
              <a:rPr lang="sk-SK" dirty="0" err="1"/>
              <a:t>Vlissides</a:t>
            </a:r>
            <a:endParaRPr lang="sk-SK" dirty="0"/>
          </a:p>
        </p:txBody>
      </p:sp>
      <p:pic>
        <p:nvPicPr>
          <p:cNvPr id="2050" name="Picture 2" descr="Design Patterns: Elements of Reusable Object-Oriented Software: Gamma,  Erich, Helm, Richard, Johnson, Ralph, Vlissides, John: 8601419047741: Books  - Amazon.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513" y="323936"/>
            <a:ext cx="4935974" cy="621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5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8EDA3E3B-1AFC-21ED-0262-96F73C5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k-SK" dirty="0"/>
              <a:t>Základné typy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EAF71E-D295-194B-17BB-4829E098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k-SK" dirty="0"/>
              <a:t>Vzory na vytváranie (</a:t>
            </a:r>
            <a:r>
              <a:rPr lang="sk-SK" dirty="0" err="1"/>
              <a:t>creational</a:t>
            </a:r>
            <a:r>
              <a:rPr lang="sk-SK" dirty="0"/>
              <a:t> </a:t>
            </a:r>
            <a:r>
              <a:rPr lang="sk-SK" dirty="0" err="1"/>
              <a:t>patterns</a:t>
            </a:r>
            <a:r>
              <a:rPr lang="sk-SK" dirty="0"/>
              <a:t>)</a:t>
            </a:r>
          </a:p>
          <a:p>
            <a:r>
              <a:rPr lang="sk-SK" dirty="0"/>
              <a:t>Štrukturálne vzory (</a:t>
            </a:r>
            <a:r>
              <a:rPr lang="sk-SK" dirty="0" err="1"/>
              <a:t>structural</a:t>
            </a:r>
            <a:r>
              <a:rPr lang="sk-SK" dirty="0"/>
              <a:t> </a:t>
            </a:r>
            <a:r>
              <a:rPr lang="sk-SK" dirty="0" err="1"/>
              <a:t>patterns</a:t>
            </a:r>
            <a:r>
              <a:rPr lang="sk-SK" dirty="0"/>
              <a:t>)</a:t>
            </a:r>
          </a:p>
          <a:p>
            <a:r>
              <a:rPr lang="sk-SK" b="1" dirty="0"/>
              <a:t>Vzory správania (</a:t>
            </a:r>
            <a:r>
              <a:rPr lang="sk-SK" b="1" dirty="0" err="1"/>
              <a:t>behavioral</a:t>
            </a:r>
            <a:r>
              <a:rPr lang="sk-SK" b="1" dirty="0"/>
              <a:t> </a:t>
            </a:r>
            <a:r>
              <a:rPr lang="sk-SK" b="1" dirty="0" err="1"/>
              <a:t>patterns</a:t>
            </a:r>
            <a:r>
              <a:rPr lang="sk-SK" b="1" dirty="0"/>
              <a:t>)</a:t>
            </a:r>
          </a:p>
        </p:txBody>
      </p:sp>
      <p:pic>
        <p:nvPicPr>
          <p:cNvPr id="3074" name="Picture 2" descr="design pattern | java | android - Android - Java - Kotlin -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46" y="3782264"/>
            <a:ext cx="6639993" cy="2736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682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8EDA3E3B-1AFC-21ED-0262-96F73C5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k-SK" dirty="0"/>
              <a:t>Vzory správania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EAF71E-D295-194B-17BB-4829E098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k-SK" dirty="0"/>
              <a:t>Na čo sa používajú</a:t>
            </a:r>
          </a:p>
          <a:p>
            <a:r>
              <a:rPr lang="sk-SK" dirty="0"/>
              <a:t>Na čom sú založené</a:t>
            </a:r>
          </a:p>
          <a:p>
            <a:pPr lvl="1"/>
            <a:r>
              <a:rPr lang="sk-SK" dirty="0"/>
              <a:t>Princíp dedičnosti</a:t>
            </a:r>
          </a:p>
          <a:p>
            <a:pPr lvl="1"/>
            <a:r>
              <a:rPr lang="sk-SK" dirty="0"/>
              <a:t>Relácie medzi objektmi</a:t>
            </a:r>
          </a:p>
          <a:p>
            <a:r>
              <a:rPr lang="sk-SK" dirty="0"/>
              <a:t>4 najznámejšie vzory správania</a:t>
            </a:r>
          </a:p>
          <a:p>
            <a:pPr lvl="1"/>
            <a:r>
              <a:rPr lang="sk-SK" dirty="0" err="1"/>
              <a:t>Chain</a:t>
            </a:r>
            <a:r>
              <a:rPr lang="sk-SK" dirty="0"/>
              <a:t> </a:t>
            </a:r>
            <a:r>
              <a:rPr lang="sk-SK" dirty="0" err="1"/>
              <a:t>of</a:t>
            </a:r>
            <a:r>
              <a:rPr lang="sk-SK" dirty="0"/>
              <a:t> </a:t>
            </a:r>
            <a:r>
              <a:rPr lang="sk-SK" dirty="0" err="1"/>
              <a:t>responsibility</a:t>
            </a:r>
            <a:endParaRPr lang="sk-SK" dirty="0"/>
          </a:p>
          <a:p>
            <a:pPr lvl="1"/>
            <a:r>
              <a:rPr lang="sk-SK" dirty="0" err="1"/>
              <a:t>Command</a:t>
            </a:r>
            <a:endParaRPr lang="sk-SK" dirty="0"/>
          </a:p>
          <a:p>
            <a:pPr lvl="1"/>
            <a:r>
              <a:rPr lang="sk-SK" dirty="0"/>
              <a:t>Interpreter</a:t>
            </a:r>
          </a:p>
          <a:p>
            <a:pPr lvl="1"/>
            <a:r>
              <a:rPr lang="sk-SK" dirty="0" err="1"/>
              <a:t>Iterator</a:t>
            </a:r>
            <a:endParaRPr lang="sk-SK" dirty="0"/>
          </a:p>
        </p:txBody>
      </p:sp>
      <p:pic>
        <p:nvPicPr>
          <p:cNvPr id="4099" name="Picture 3" descr="C:\Users\adamr\Desktop\Behavioral_Patterns-1024x7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511" y="1714500"/>
            <a:ext cx="6502400" cy="459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218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B785D2E-9FFA-A451-C115-5E951CCAE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Chain of </a:t>
            </a:r>
            <a:r>
              <a:rPr lang="en-US" dirty="0" err="1"/>
              <a:t>Responibility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A1E01A-0B4D-F727-6EAB-04618A336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Chain of Responsibility je Behavioral </a:t>
            </a:r>
            <a:r>
              <a:rPr lang="en-US" dirty="0" err="1">
                <a:solidFill>
                  <a:schemeClr val="bg1"/>
                </a:solidFill>
              </a:rPr>
              <a:t>Desing</a:t>
            </a:r>
            <a:r>
              <a:rPr lang="en-US" dirty="0">
                <a:solidFill>
                  <a:schemeClr val="bg1"/>
                </a:solidFill>
              </a:rPr>
              <a:t> Pattern </a:t>
            </a:r>
            <a:r>
              <a:rPr lang="en-US" dirty="0" err="1">
                <a:solidFill>
                  <a:schemeClr val="bg1"/>
                </a:solidFill>
              </a:rPr>
              <a:t>ktorý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umožnuje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prenášať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požiadavky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pozdĺž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reťazca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samostatných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objektov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zvaných</a:t>
            </a:r>
            <a:r>
              <a:rPr lang="en-US" dirty="0">
                <a:solidFill>
                  <a:schemeClr val="bg1"/>
                </a:solidFill>
              </a:rPr>
              <a:t> Handlers. </a:t>
            </a:r>
          </a:p>
        </p:txBody>
      </p:sp>
      <p:pic>
        <p:nvPicPr>
          <p:cNvPr id="7" name="Picture 2" descr="Chain of Responsibility design pattern">
            <a:extLst>
              <a:ext uri="{FF2B5EF4-FFF2-40B4-BE49-F238E27FC236}">
                <a16:creationId xmlns:a16="http://schemas.microsoft.com/office/drawing/2014/main" id="{CF61D327-7D3C-B267-964E-B974B07A25E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815399"/>
            <a:ext cx="5143500" cy="321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0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5F874AE-92FA-42AE-2E70-B55EACE0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Problém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62B90A-1453-1476-CED7-74125A7D7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Predstavme si, že chceme vytvoriť systém pre vytváranie objednávok.</a:t>
            </a:r>
          </a:p>
          <a:p>
            <a:r>
              <a:rPr lang="sk-SK" dirty="0">
                <a:solidFill>
                  <a:schemeClr val="bg1"/>
                </a:solidFill>
              </a:rPr>
              <a:t>Chceme dosiahnuť aby iba overený užívatelia mohli vytvárať objednávky.</a:t>
            </a:r>
          </a:p>
          <a:p>
            <a:r>
              <a:rPr lang="sk-SK" dirty="0">
                <a:solidFill>
                  <a:schemeClr val="bg1"/>
                </a:solidFill>
              </a:rPr>
              <a:t>Kontroly užívateľov sa musia vykonávať postupne.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Problem, solved by Chain of Responsibility">
            <a:extLst>
              <a:ext uri="{FF2B5EF4-FFF2-40B4-BE49-F238E27FC236}">
                <a16:creationId xmlns:a16="http://schemas.microsoft.com/office/drawing/2014/main" id="{3E43F27F-88F6-E970-6833-B368E9C94F5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2394042"/>
            <a:ext cx="51435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02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843852-2A7D-518F-92FF-3FF42D56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Problém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356E38-3334-5AEC-346F-E8BC512D0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sk-SK" dirty="0">
                <a:solidFill>
                  <a:schemeClr val="bg1"/>
                </a:solidFill>
              </a:rPr>
              <a:t>Počas vytvárania systému zistíme, </a:t>
            </a:r>
            <a:r>
              <a:rPr lang="en-US" dirty="0" err="1">
                <a:solidFill>
                  <a:schemeClr val="bg1"/>
                </a:solidFill>
              </a:rPr>
              <a:t>že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nie</a:t>
            </a:r>
            <a:r>
              <a:rPr lang="en-US" dirty="0">
                <a:solidFill>
                  <a:schemeClr val="bg1"/>
                </a:solidFill>
              </a:rPr>
              <a:t> je </a:t>
            </a:r>
            <a:r>
              <a:rPr lang="en-US" dirty="0" err="1">
                <a:solidFill>
                  <a:schemeClr val="bg1"/>
                </a:solidFill>
              </a:rPr>
              <a:t>bezpečné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posielať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nespracované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údaje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priamo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objednávkového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systému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sk-SK" dirty="0">
              <a:solidFill>
                <a:schemeClr val="bg1"/>
              </a:solidFill>
            </a:endParaRPr>
          </a:p>
          <a:p>
            <a:r>
              <a:rPr lang="sk-SK" dirty="0">
                <a:solidFill>
                  <a:schemeClr val="bg1"/>
                </a:solidFill>
              </a:rPr>
              <a:t>Neskôr zistíme, že systém je háklivý na </a:t>
            </a:r>
            <a:r>
              <a:rPr lang="sk-SK" dirty="0" err="1">
                <a:solidFill>
                  <a:schemeClr val="bg1"/>
                </a:solidFill>
              </a:rPr>
              <a:t>Brute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Force</a:t>
            </a:r>
            <a:r>
              <a:rPr lang="sk-SK" dirty="0">
                <a:solidFill>
                  <a:schemeClr val="bg1"/>
                </a:solidFill>
              </a:rPr>
              <a:t> útok. </a:t>
            </a:r>
          </a:p>
          <a:p>
            <a:r>
              <a:rPr lang="sk-SK" dirty="0">
                <a:solidFill>
                  <a:schemeClr val="bg1"/>
                </a:solidFill>
              </a:rPr>
              <a:t>Potom niekto navrhne zrýchliť systém vrátením výsledkov uložených vo vyrovnávacej pamäti pri opakovaných požiadavkách obsahujúcich rovnaké údaje.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With each new check the code became bigger, messier, and uglier">
            <a:extLst>
              <a:ext uri="{FF2B5EF4-FFF2-40B4-BE49-F238E27FC236}">
                <a16:creationId xmlns:a16="http://schemas.microsoft.com/office/drawing/2014/main" id="{6C0150AF-4224-D82C-01B1-8C03365768E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862829"/>
            <a:ext cx="5143500" cy="311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45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3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5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2CF5F5A-D129-651E-A723-5533D63F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Riešenie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83E1281-FF60-EA29-ED45-6A9414198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Chain of responsibility sa spolieha na transformáciu konkrétneho správania na samostatné objekty zvané Handlers.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Chain of responsibility nám hovorí, že Handlers by mali byť spojené v reťazci.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Najlepšia časť tohto vzoru je, že handler môže rozhodnúť neposunúť request a efektívne zastaviť proces</a:t>
            </a:r>
          </a:p>
        </p:txBody>
      </p:sp>
      <p:pic>
        <p:nvPicPr>
          <p:cNvPr id="5" name="Picture 2" descr="Handlers are lined-up one by one, forming a chain">
            <a:extLst>
              <a:ext uri="{FF2B5EF4-FFF2-40B4-BE49-F238E27FC236}">
                <a16:creationId xmlns:a16="http://schemas.microsoft.com/office/drawing/2014/main" id="{4EB32ABB-B0AC-E86B-D980-57360BDAA07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2779805"/>
            <a:ext cx="51435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84669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Vlastné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658</Words>
  <Application>Microsoft Office PowerPoint</Application>
  <PresentationFormat>Širokouhlá</PresentationFormat>
  <Paragraphs>101</Paragraphs>
  <Slides>29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29</vt:i4>
      </vt:variant>
    </vt:vector>
  </HeadingPairs>
  <TitlesOfParts>
    <vt:vector size="33" baseType="lpstr">
      <vt:lpstr>Arial</vt:lpstr>
      <vt:lpstr>Trebuchet MS</vt:lpstr>
      <vt:lpstr>Wingdings 3</vt:lpstr>
      <vt:lpstr>Fazeta</vt:lpstr>
      <vt:lpstr>Návrhové vzory: Behavioral patterns</vt:lpstr>
      <vt:lpstr>Návrhový vzor</vt:lpstr>
      <vt:lpstr>Niečo z histórie</vt:lpstr>
      <vt:lpstr>Základné typy</vt:lpstr>
      <vt:lpstr>Vzory správania</vt:lpstr>
      <vt:lpstr>Chain of Responibility</vt:lpstr>
      <vt:lpstr>Problém</vt:lpstr>
      <vt:lpstr>Problém</vt:lpstr>
      <vt:lpstr>Riešenie</vt:lpstr>
      <vt:lpstr>Riešenie</vt:lpstr>
      <vt:lpstr>Chain of Responibility - štruktúra</vt:lpstr>
      <vt:lpstr>Prezentácia programu PowerPoint</vt:lpstr>
      <vt:lpstr>Chain of Responsibility</vt:lpstr>
      <vt:lpstr>Príklad z reálneho sveta</vt:lpstr>
      <vt:lpstr>Command</vt:lpstr>
      <vt:lpstr>Command - problém</vt:lpstr>
      <vt:lpstr>Command - riešenie</vt:lpstr>
      <vt:lpstr>Command - príklad z reálneho sveta</vt:lpstr>
      <vt:lpstr>Command - štruktúra</vt:lpstr>
      <vt:lpstr>Interpreter</vt:lpstr>
      <vt:lpstr>Iterator</vt:lpstr>
      <vt:lpstr>Iterator - problém</vt:lpstr>
      <vt:lpstr>Iterator - riešenie</vt:lpstr>
      <vt:lpstr>Iterator - príklad z reálneho sveta</vt:lpstr>
      <vt:lpstr>Iterator - štruktúra</vt:lpstr>
      <vt:lpstr>Príklad implementácie Iteratora</vt:lpstr>
      <vt:lpstr>Prezentácia programu PowerPoint</vt:lpstr>
      <vt:lpstr>Prezentácia programu PowerPoint</vt:lpstr>
      <vt:lpstr>Otázka na skúšku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Návrhové vzory: Behavioral patterns</dc:title>
  <dc:creator>Jakub Prôčka</dc:creator>
  <cp:lastModifiedBy>Jakub Prôčka</cp:lastModifiedBy>
  <cp:revision>64</cp:revision>
  <dcterms:created xsi:type="dcterms:W3CDTF">2022-10-03T15:10:44Z</dcterms:created>
  <dcterms:modified xsi:type="dcterms:W3CDTF">2022-10-05T15:01:46Z</dcterms:modified>
</cp:coreProperties>
</file>