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65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6" r:id="rId21"/>
    <p:sldId id="277" r:id="rId22"/>
    <p:sldId id="278" r:id="rId23"/>
    <p:sldId id="279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990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/>
              <a:t>Kliknutím upravte štýl predlohy podnadpisu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9D03E-64F6-47F9-B8C3-2A716DE325DF}" type="datetimeFigureOut">
              <a:rPr lang="sk-SK" smtClean="0"/>
              <a:t>4. 10. 2022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0CAA9-66EB-4C6F-87A2-F75E15D0B6B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582348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ov a p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9D03E-64F6-47F9-B8C3-2A716DE325DF}" type="datetimeFigureOut">
              <a:rPr lang="sk-SK" smtClean="0"/>
              <a:t>4. 10. 2022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0CAA9-66EB-4C6F-87A2-F75E15D0B6B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08685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nuka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9D03E-64F6-47F9-B8C3-2A716DE325DF}" type="datetimeFigureOut">
              <a:rPr lang="sk-SK" smtClean="0"/>
              <a:t>4. 10. 2022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0CAA9-66EB-4C6F-87A2-F75E15D0B6B0}" type="slidenum">
              <a:rPr lang="sk-SK" smtClean="0"/>
              <a:t>‹#›</a:t>
            </a:fld>
            <a:endParaRPr lang="sk-SK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584739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9D03E-64F6-47F9-B8C3-2A716DE325DF}" type="datetimeFigureOut">
              <a:rPr lang="sk-SK" smtClean="0"/>
              <a:t>4. 10. 2022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0CAA9-66EB-4C6F-87A2-F75E15D0B6B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6877717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 ponu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9D03E-64F6-47F9-B8C3-2A716DE325DF}" type="datetimeFigureOut">
              <a:rPr lang="sk-SK" smtClean="0"/>
              <a:t>4. 10. 2022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0CAA9-66EB-4C6F-87A2-F75E15D0B6B0}" type="slidenum">
              <a:rPr lang="sk-SK" smtClean="0"/>
              <a:t>‹#›</a:t>
            </a:fld>
            <a:endParaRPr lang="sk-SK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437406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alebo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9D03E-64F6-47F9-B8C3-2A716DE325DF}" type="datetimeFigureOut">
              <a:rPr lang="sk-SK" smtClean="0"/>
              <a:t>4. 10. 2022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0CAA9-66EB-4C6F-87A2-F75E15D0B6B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3629180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9D03E-64F6-47F9-B8C3-2A716DE325DF}" type="datetimeFigureOut">
              <a:rPr lang="sk-SK" smtClean="0"/>
              <a:t>4. 10. 2022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0CAA9-66EB-4C6F-87A2-F75E15D0B6B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6048349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9D03E-64F6-47F9-B8C3-2A716DE325DF}" type="datetimeFigureOut">
              <a:rPr lang="sk-SK" smtClean="0"/>
              <a:t>4. 10. 2022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0CAA9-66EB-4C6F-87A2-F75E15D0B6B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079028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9D03E-64F6-47F9-B8C3-2A716DE325DF}" type="datetimeFigureOut">
              <a:rPr lang="sk-SK" smtClean="0"/>
              <a:t>4. 10. 2022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0CAA9-66EB-4C6F-87A2-F75E15D0B6B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814097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9D03E-64F6-47F9-B8C3-2A716DE325DF}" type="datetimeFigureOut">
              <a:rPr lang="sk-SK" smtClean="0"/>
              <a:t>4. 10. 2022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0CAA9-66EB-4C6F-87A2-F75E15D0B6B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139650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9D03E-64F6-47F9-B8C3-2A716DE325DF}" type="datetimeFigureOut">
              <a:rPr lang="sk-SK" smtClean="0"/>
              <a:t>4. 10. 2022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0CAA9-66EB-4C6F-87A2-F75E15D0B6B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84769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9D03E-64F6-47F9-B8C3-2A716DE325DF}" type="datetimeFigureOut">
              <a:rPr lang="sk-SK" smtClean="0"/>
              <a:t>4. 10. 2022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0CAA9-66EB-4C6F-87A2-F75E15D0B6B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204064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9D03E-64F6-47F9-B8C3-2A716DE325DF}" type="datetimeFigureOut">
              <a:rPr lang="sk-SK" smtClean="0"/>
              <a:t>4. 10. 2022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0CAA9-66EB-4C6F-87A2-F75E15D0B6B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586210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9D03E-64F6-47F9-B8C3-2A716DE325DF}" type="datetimeFigureOut">
              <a:rPr lang="sk-SK" smtClean="0"/>
              <a:t>4. 10. 2022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0CAA9-66EB-4C6F-87A2-F75E15D0B6B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96147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9D03E-64F6-47F9-B8C3-2A716DE325DF}" type="datetimeFigureOut">
              <a:rPr lang="sk-SK" smtClean="0"/>
              <a:t>4. 10. 2022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0CAA9-66EB-4C6F-87A2-F75E15D0B6B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765131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0CAA9-66EB-4C6F-87A2-F75E15D0B6B0}" type="slidenum">
              <a:rPr lang="sk-SK" smtClean="0"/>
              <a:t>‹#›</a:t>
            </a:fld>
            <a:endParaRPr lang="sk-SK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9D03E-64F6-47F9-B8C3-2A716DE325DF}" type="datetimeFigureOut">
              <a:rPr lang="sk-SK" smtClean="0"/>
              <a:t>4. 10. 2022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745184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19D03E-64F6-47F9-B8C3-2A716DE325DF}" type="datetimeFigureOut">
              <a:rPr lang="sk-SK" smtClean="0"/>
              <a:t>4. 10. 2022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F10CAA9-66EB-4C6F-87A2-F75E15D0B6B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754416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refactoring.guru/design-patterns/chain-of-responsibility" TargetMode="External"/><Relationship Id="rId2" Type="http://schemas.openxmlformats.org/officeDocument/2006/relationships/hyperlink" Target="https://refactoring.guru/design-patterns/iterator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tutorialspoint.com/design_pattern/interpreter_pattern.htm" TargetMode="External"/><Relationship Id="rId4" Type="http://schemas.openxmlformats.org/officeDocument/2006/relationships/hyperlink" Target="https://refactoring.guru/design-patterns/command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DF173C9-E5F0-3A1D-8C79-EBEE118BCF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/>
              <a:t>Návrhové vzory: </a:t>
            </a:r>
            <a:r>
              <a:rPr lang="sk-SK" dirty="0" err="1"/>
              <a:t>Behavioral</a:t>
            </a:r>
            <a:r>
              <a:rPr lang="sk-SK" dirty="0"/>
              <a:t> </a:t>
            </a:r>
            <a:r>
              <a:rPr lang="sk-SK" dirty="0" err="1"/>
              <a:t>patterns</a:t>
            </a:r>
            <a:endParaRPr lang="sk-SK" dirty="0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80307C1B-8642-AB9F-3439-728B2D3CB2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k-SK" dirty="0"/>
              <a:t>Jakub Prôčka, Michal Grznár, Adam Ružička, Samuel Hudák, Michal </a:t>
            </a:r>
            <a:r>
              <a:rPr lang="sk-SK" dirty="0" err="1"/>
              <a:t>Fusatý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9496667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1A6B69-96CE-55D5-96F6-D1DE5F9F0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Chain</a:t>
            </a:r>
            <a:r>
              <a:rPr lang="sk-SK" dirty="0"/>
              <a:t> of </a:t>
            </a:r>
            <a:r>
              <a:rPr lang="sk-SK" dirty="0" err="1"/>
              <a:t>Responibility</a:t>
            </a:r>
            <a:r>
              <a:rPr lang="sk-SK" dirty="0"/>
              <a:t> - štruktúra</a:t>
            </a:r>
          </a:p>
        </p:txBody>
      </p:sp>
      <p:pic>
        <p:nvPicPr>
          <p:cNvPr id="4098" name="Picture 2" descr="Structure of the Chain Of Responsibility design pattern">
            <a:extLst>
              <a:ext uri="{FF2B5EF4-FFF2-40B4-BE49-F238E27FC236}">
                <a16:creationId xmlns:a16="http://schemas.microsoft.com/office/drawing/2014/main" id="{49D6E090-7C4F-45B0-FE97-95D35FF1182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7304" y="2160588"/>
            <a:ext cx="3597429" cy="3881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30941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84134-5E9E-4D7C-95CC-F3BC1CA1D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D20D94-A8A5-4E19-9EEA-AC7D02A3ED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Mení</a:t>
            </a:r>
            <a:r>
              <a:rPr lang="en-US" dirty="0"/>
              <a:t> </a:t>
            </a:r>
            <a:r>
              <a:rPr lang="en-US" dirty="0" err="1"/>
              <a:t>požiadavku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samotný</a:t>
            </a:r>
            <a:r>
              <a:rPr lang="en-US" dirty="0"/>
              <a:t> </a:t>
            </a:r>
            <a:r>
              <a:rPr lang="en-US" dirty="0" err="1"/>
              <a:t>objekt</a:t>
            </a:r>
            <a:r>
              <a:rPr lang="en-US" dirty="0"/>
              <a:t> </a:t>
            </a:r>
            <a:r>
              <a:rPr lang="en-US" dirty="0" err="1"/>
              <a:t>ktorý</a:t>
            </a:r>
            <a:r>
              <a:rPr lang="en-US" dirty="0"/>
              <a:t> </a:t>
            </a:r>
            <a:r>
              <a:rPr lang="en-US" dirty="0" err="1"/>
              <a:t>obsahuje</a:t>
            </a:r>
            <a:r>
              <a:rPr lang="en-US" dirty="0"/>
              <a:t> </a:t>
            </a:r>
            <a:r>
              <a:rPr lang="en-US" dirty="0" err="1"/>
              <a:t>všetky</a:t>
            </a:r>
            <a:r>
              <a:rPr lang="en-US" dirty="0"/>
              <a:t> </a:t>
            </a:r>
            <a:r>
              <a:rPr lang="en-US" dirty="0" err="1"/>
              <a:t>potrebné</a:t>
            </a:r>
            <a:r>
              <a:rPr lang="en-US" dirty="0"/>
              <a:t> </a:t>
            </a:r>
            <a:r>
              <a:rPr lang="en-US" dirty="0" err="1"/>
              <a:t>informácie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3EC78AEA-4607-4705-A895-5C7D17F70A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7998" y="2974108"/>
            <a:ext cx="4784436" cy="2990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9815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84134-5E9E-4D7C-95CC-F3BC1CA1D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 - </a:t>
            </a:r>
            <a:r>
              <a:rPr lang="en-US" dirty="0" err="1"/>
              <a:t>problém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D20D94-A8A5-4E19-9EEA-AC7D02A3ED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Objekt</a:t>
            </a:r>
            <a:r>
              <a:rPr lang="en-US" dirty="0"/>
              <a:t> </a:t>
            </a:r>
            <a:r>
              <a:rPr lang="en-US" dirty="0" err="1"/>
              <a:t>má</a:t>
            </a:r>
            <a:r>
              <a:rPr lang="en-US" dirty="0"/>
              <a:t> pre </a:t>
            </a:r>
            <a:r>
              <a:rPr lang="en-US" dirty="0" err="1"/>
              <a:t>rôzne</a:t>
            </a:r>
            <a:r>
              <a:rPr lang="en-US" dirty="0"/>
              <a:t> </a:t>
            </a:r>
            <a:r>
              <a:rPr lang="en-US" dirty="0" err="1"/>
              <a:t>eventy</a:t>
            </a:r>
            <a:r>
              <a:rPr lang="en-US" dirty="0"/>
              <a:t> </a:t>
            </a:r>
            <a:r>
              <a:rPr lang="en-US" dirty="0" err="1"/>
              <a:t>vykonať</a:t>
            </a:r>
            <a:r>
              <a:rPr lang="en-US" dirty="0"/>
              <a:t> </a:t>
            </a:r>
            <a:r>
              <a:rPr lang="en-US" dirty="0" err="1"/>
              <a:t>rôzne</a:t>
            </a:r>
            <a:r>
              <a:rPr lang="en-US" dirty="0"/>
              <a:t> </a:t>
            </a:r>
            <a:r>
              <a:rPr lang="en-US" dirty="0" err="1"/>
              <a:t>úkony</a:t>
            </a:r>
            <a:endParaRPr lang="en-US" dirty="0"/>
          </a:p>
          <a:p>
            <a:r>
              <a:rPr lang="en-US" dirty="0" err="1"/>
              <a:t>Veľké</a:t>
            </a:r>
            <a:r>
              <a:rPr lang="en-US" dirty="0"/>
              <a:t> </a:t>
            </a:r>
            <a:r>
              <a:rPr lang="en-US" dirty="0" err="1"/>
              <a:t>množstvo</a:t>
            </a:r>
            <a:r>
              <a:rPr lang="en-US" dirty="0"/>
              <a:t> </a:t>
            </a:r>
            <a:r>
              <a:rPr lang="en-US" dirty="0" err="1"/>
              <a:t>podtried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 descr="Diagram, text&#10;&#10;Description automatically generated">
            <a:extLst>
              <a:ext uri="{FF2B5EF4-FFF2-40B4-BE49-F238E27FC236}">
                <a16:creationId xmlns:a16="http://schemas.microsoft.com/office/drawing/2014/main" id="{F709E812-F2E0-4B27-B962-E87D35146F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7998" y="3225800"/>
            <a:ext cx="4481945" cy="2128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9233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84134-5E9E-4D7C-95CC-F3BC1CA1D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 - </a:t>
            </a:r>
            <a:r>
              <a:rPr lang="en-US" dirty="0" err="1"/>
              <a:t>riešenie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D20D94-A8A5-4E19-9EEA-AC7D02A3ED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Extrakcia</a:t>
            </a:r>
            <a:r>
              <a:rPr lang="en-US" dirty="0"/>
              <a:t> </a:t>
            </a:r>
            <a:r>
              <a:rPr lang="en-US" dirty="0" err="1"/>
              <a:t>detailov</a:t>
            </a:r>
            <a:r>
              <a:rPr lang="en-US" dirty="0"/>
              <a:t> </a:t>
            </a:r>
            <a:r>
              <a:rPr lang="en-US" dirty="0" err="1"/>
              <a:t>požiadavky</a:t>
            </a:r>
            <a:r>
              <a:rPr lang="en-US" dirty="0"/>
              <a:t> do </a:t>
            </a:r>
            <a:r>
              <a:rPr lang="en-US" dirty="0" err="1"/>
              <a:t>jednej</a:t>
            </a:r>
            <a:r>
              <a:rPr lang="en-US" dirty="0"/>
              <a:t> </a:t>
            </a:r>
            <a:r>
              <a:rPr lang="en-US" dirty="0" err="1"/>
              <a:t>metódy</a:t>
            </a:r>
            <a:r>
              <a:rPr lang="en-US" dirty="0"/>
              <a:t> v command </a:t>
            </a:r>
            <a:r>
              <a:rPr lang="en-US" dirty="0" err="1"/>
              <a:t>triede</a:t>
            </a:r>
            <a:endParaRPr lang="en-US" dirty="0"/>
          </a:p>
          <a:p>
            <a:r>
              <a:rPr lang="en-US" dirty="0"/>
              <a:t>Command </a:t>
            </a:r>
            <a:r>
              <a:rPr lang="en-US" dirty="0" err="1"/>
              <a:t>ako</a:t>
            </a:r>
            <a:r>
              <a:rPr lang="en-US" dirty="0"/>
              <a:t> </a:t>
            </a:r>
            <a:r>
              <a:rPr lang="en-US" dirty="0" err="1"/>
              <a:t>prostredník</a:t>
            </a:r>
            <a:r>
              <a:rPr lang="en-US" dirty="0"/>
              <a:t> </a:t>
            </a:r>
            <a:r>
              <a:rPr lang="en-US" dirty="0" err="1"/>
              <a:t>medzi</a:t>
            </a:r>
            <a:r>
              <a:rPr lang="en-US" dirty="0"/>
              <a:t> GUI a business logic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0F278E00-C290-48B8-9C59-96CE105A28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6292" y="3429000"/>
            <a:ext cx="5720851" cy="1976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6557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84134-5E9E-4D7C-95CC-F3BC1CA1D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 - </a:t>
            </a:r>
            <a:r>
              <a:rPr lang="sk-SK" dirty="0"/>
              <a:t>príklad z reálneho sveta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D20D94-A8A5-4E19-9EEA-AC7D02A3ED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169" y="2303202"/>
            <a:ext cx="8596668" cy="3880773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BE94A2A9-5C51-4928-9A4C-A3EB8ABF17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4003" y="2303202"/>
            <a:ext cx="57150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5890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84134-5E9E-4D7C-95CC-F3BC1CA1D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 - </a:t>
            </a:r>
            <a:r>
              <a:rPr lang="sk-SK" dirty="0"/>
              <a:t>štruktúra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D20D94-A8A5-4E19-9EEA-AC7D02A3ED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169" y="2303202"/>
            <a:ext cx="8596668" cy="3880773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4A0A03B4-E9FE-4998-86EB-FF34222591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1128" y="1930400"/>
            <a:ext cx="6000750" cy="352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2440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84134-5E9E-4D7C-95CC-F3BC1CA1D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Interpreter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C61987B-D497-4FD4-ADA6-A3766854C0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Reprezentácia</a:t>
            </a:r>
            <a:r>
              <a:rPr lang="en-US" dirty="0"/>
              <a:t> </a:t>
            </a:r>
            <a:r>
              <a:rPr lang="en-US" dirty="0" err="1"/>
              <a:t>gramatiky</a:t>
            </a:r>
            <a:r>
              <a:rPr lang="en-US" dirty="0"/>
              <a:t> </a:t>
            </a:r>
            <a:r>
              <a:rPr lang="en-US" dirty="0" err="1"/>
              <a:t>jazyka</a:t>
            </a:r>
            <a:r>
              <a:rPr lang="en-US" dirty="0"/>
              <a:t> </a:t>
            </a:r>
            <a:r>
              <a:rPr lang="en-US" dirty="0" err="1"/>
              <a:t>spolu</a:t>
            </a:r>
            <a:r>
              <a:rPr lang="en-US" dirty="0"/>
              <a:t> s </a:t>
            </a:r>
            <a:r>
              <a:rPr lang="en-US" dirty="0" err="1"/>
              <a:t>tlmočníkom</a:t>
            </a:r>
            <a:r>
              <a:rPr lang="en-US" dirty="0"/>
              <a:t>, </a:t>
            </a:r>
            <a:r>
              <a:rPr lang="en-US" dirty="0" err="1"/>
              <a:t>ktorý</a:t>
            </a:r>
            <a:r>
              <a:rPr lang="en-US" dirty="0"/>
              <a:t> </a:t>
            </a:r>
            <a:r>
              <a:rPr lang="en-US" dirty="0" err="1"/>
              <a:t>túto</a:t>
            </a:r>
            <a:r>
              <a:rPr lang="en-US" dirty="0"/>
              <a:t> </a:t>
            </a:r>
            <a:r>
              <a:rPr lang="en-US" dirty="0" err="1"/>
              <a:t>reprezentáciu</a:t>
            </a:r>
            <a:r>
              <a:rPr lang="en-US" dirty="0"/>
              <a:t> </a:t>
            </a:r>
            <a:r>
              <a:rPr lang="en-US" dirty="0" err="1"/>
              <a:t>používa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interpretáciu</a:t>
            </a:r>
            <a:r>
              <a:rPr lang="en-US" dirty="0"/>
              <a:t> </a:t>
            </a:r>
            <a:r>
              <a:rPr lang="en-US" dirty="0" err="1"/>
              <a:t>viet</a:t>
            </a:r>
            <a:r>
              <a:rPr lang="en-US" dirty="0"/>
              <a:t> v </a:t>
            </a:r>
            <a:r>
              <a:rPr lang="en-US" dirty="0" err="1"/>
              <a:t>jazyku</a:t>
            </a:r>
            <a:endParaRPr lang="en-US" dirty="0"/>
          </a:p>
          <a:p>
            <a:r>
              <a:rPr lang="en-US" dirty="0" err="1"/>
              <a:t>Limitovaná</a:t>
            </a:r>
            <a:r>
              <a:rPr lang="en-US" dirty="0"/>
              <a:t> </a:t>
            </a:r>
            <a:r>
              <a:rPr lang="en-US" dirty="0" err="1"/>
              <a:t>oblasť</a:t>
            </a:r>
            <a:r>
              <a:rPr lang="en-US" dirty="0"/>
              <a:t> </a:t>
            </a:r>
            <a:r>
              <a:rPr lang="en-US" dirty="0" err="1"/>
              <a:t>využitia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4398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84134-5E9E-4D7C-95CC-F3BC1CA1D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Iterator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C61987B-D497-4FD4-ADA6-A3766854C0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Umožnuje</a:t>
            </a:r>
            <a:r>
              <a:rPr lang="en-US" dirty="0"/>
              <a:t> </a:t>
            </a:r>
            <a:r>
              <a:rPr lang="en-US" dirty="0" err="1"/>
              <a:t>sekvenčné</a:t>
            </a:r>
            <a:r>
              <a:rPr lang="en-US" dirty="0"/>
              <a:t> </a:t>
            </a:r>
            <a:r>
              <a:rPr lang="en-US" dirty="0" err="1"/>
              <a:t>prehľadávanie</a:t>
            </a:r>
            <a:r>
              <a:rPr lang="en-US" dirty="0"/>
              <a:t> </a:t>
            </a:r>
            <a:r>
              <a:rPr lang="en-US" dirty="0" err="1"/>
              <a:t>prvkov</a:t>
            </a:r>
            <a:r>
              <a:rPr lang="en-US" dirty="0"/>
              <a:t> bez </a:t>
            </a:r>
            <a:r>
              <a:rPr lang="en-US" dirty="0" err="1"/>
              <a:t>sprístupnenia</a:t>
            </a:r>
            <a:r>
              <a:rPr lang="en-US" dirty="0"/>
              <a:t> </a:t>
            </a:r>
            <a:r>
              <a:rPr lang="en-US" dirty="0" err="1"/>
              <a:t>kolekcie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 descr="A picture containing text&#10;&#10;Description automatically generated">
            <a:extLst>
              <a:ext uri="{FF2B5EF4-FFF2-40B4-BE49-F238E27FC236}">
                <a16:creationId xmlns:a16="http://schemas.microsoft.com/office/drawing/2014/main" id="{DCB997B6-208F-4316-B53B-E2683CD964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9850" y="2651389"/>
            <a:ext cx="4685155" cy="2928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3272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84134-5E9E-4D7C-95CC-F3BC1CA1D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Iterator - </a:t>
            </a:r>
            <a:r>
              <a:rPr lang="en-US" dirty="0" err="1"/>
              <a:t>problém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C61987B-D497-4FD4-ADA6-A3766854C0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79639"/>
            <a:ext cx="8596668" cy="3880773"/>
          </a:xfrm>
        </p:spPr>
        <p:txBody>
          <a:bodyPr/>
          <a:lstStyle/>
          <a:p>
            <a:r>
              <a:rPr lang="en-US" dirty="0" err="1"/>
              <a:t>Komplexná</a:t>
            </a:r>
            <a:r>
              <a:rPr lang="en-US" dirty="0"/>
              <a:t> </a:t>
            </a:r>
            <a:r>
              <a:rPr lang="en-US" dirty="0" err="1"/>
              <a:t>dátová</a:t>
            </a:r>
            <a:r>
              <a:rPr lang="en-US" dirty="0"/>
              <a:t> </a:t>
            </a:r>
            <a:r>
              <a:rPr lang="en-US" dirty="0" err="1"/>
              <a:t>štruktúra</a:t>
            </a:r>
            <a:endParaRPr lang="en-US" dirty="0"/>
          </a:p>
          <a:p>
            <a:r>
              <a:rPr lang="en-US" dirty="0" err="1"/>
              <a:t>Viaceré</a:t>
            </a:r>
            <a:r>
              <a:rPr lang="en-US" dirty="0"/>
              <a:t> </a:t>
            </a:r>
            <a:r>
              <a:rPr lang="en-US" dirty="0" err="1"/>
              <a:t>spôsoby</a:t>
            </a:r>
            <a:r>
              <a:rPr lang="en-US" dirty="0"/>
              <a:t> </a:t>
            </a:r>
            <a:r>
              <a:rPr lang="en-US" dirty="0" err="1"/>
              <a:t>prehľadávania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 descr="A picture containing icon&#10;&#10;Description automatically generated">
            <a:extLst>
              <a:ext uri="{FF2B5EF4-FFF2-40B4-BE49-F238E27FC236}">
                <a16:creationId xmlns:a16="http://schemas.microsoft.com/office/drawing/2014/main" id="{ECE99C56-D4DC-48E4-960B-FC145A0B75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652" y="3303487"/>
            <a:ext cx="6124031" cy="163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3106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84134-5E9E-4D7C-95CC-F3BC1CA1D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Iterator - </a:t>
            </a:r>
            <a:r>
              <a:rPr lang="en-US" dirty="0" err="1"/>
              <a:t>riešenie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C61987B-D497-4FD4-ADA6-A3766854C0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65289"/>
            <a:ext cx="8596668" cy="3880773"/>
          </a:xfrm>
        </p:spPr>
        <p:txBody>
          <a:bodyPr/>
          <a:lstStyle/>
          <a:p>
            <a:r>
              <a:rPr lang="en-US" dirty="0" err="1"/>
              <a:t>Extrakcia</a:t>
            </a:r>
            <a:r>
              <a:rPr lang="en-US" dirty="0"/>
              <a:t> </a:t>
            </a:r>
            <a:r>
              <a:rPr lang="en-US" dirty="0" err="1"/>
              <a:t>prehľadávania</a:t>
            </a:r>
            <a:r>
              <a:rPr lang="en-US" dirty="0"/>
              <a:t> </a:t>
            </a:r>
            <a:r>
              <a:rPr lang="en-US" dirty="0" err="1"/>
              <a:t>kolekcie</a:t>
            </a:r>
            <a:r>
              <a:rPr lang="en-US" dirty="0"/>
              <a:t> do </a:t>
            </a:r>
            <a:r>
              <a:rPr lang="en-US" dirty="0" err="1"/>
              <a:t>objektu</a:t>
            </a:r>
            <a:r>
              <a:rPr lang="en-US" dirty="0"/>
              <a:t> (</a:t>
            </a:r>
            <a:r>
              <a:rPr lang="en-US" dirty="0" err="1"/>
              <a:t>iterátora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A3CA4ADE-29CD-4C7E-90AE-4AE49367C6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6072" y="2206625"/>
            <a:ext cx="3339192" cy="392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331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D8AAE-336F-4908-A7C8-4921CC071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Návrhový</a:t>
            </a:r>
            <a:r>
              <a:rPr lang="en-US" dirty="0"/>
              <a:t> </a:t>
            </a:r>
            <a:r>
              <a:rPr lang="en-US" dirty="0" err="1"/>
              <a:t>vzor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9F5400-8DBD-46ED-9F6D-EEEC122BE1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Šablóna</a:t>
            </a:r>
            <a:r>
              <a:rPr lang="en-US" dirty="0"/>
              <a:t> </a:t>
            </a:r>
            <a:r>
              <a:rPr lang="en-US" dirty="0" err="1"/>
              <a:t>ktorú</a:t>
            </a:r>
            <a:r>
              <a:rPr lang="en-US" dirty="0"/>
              <a:t> je </a:t>
            </a:r>
            <a:r>
              <a:rPr lang="en-US" dirty="0" err="1"/>
              <a:t>možné</a:t>
            </a:r>
            <a:r>
              <a:rPr lang="en-US" dirty="0"/>
              <a:t> </a:t>
            </a:r>
            <a:r>
              <a:rPr lang="en-US" dirty="0" err="1"/>
              <a:t>použiť</a:t>
            </a:r>
            <a:r>
              <a:rPr lang="en-US" dirty="0"/>
              <a:t> v </a:t>
            </a:r>
            <a:r>
              <a:rPr lang="en-US" dirty="0" err="1"/>
              <a:t>rôznych</a:t>
            </a:r>
            <a:r>
              <a:rPr lang="en-US" dirty="0"/>
              <a:t> </a:t>
            </a:r>
            <a:r>
              <a:rPr lang="en-US" dirty="0" err="1"/>
              <a:t>situáciach</a:t>
            </a:r>
            <a:endParaRPr lang="en-US" dirty="0"/>
          </a:p>
          <a:p>
            <a:r>
              <a:rPr lang="en-US" dirty="0" err="1"/>
              <a:t>Zrýchluje</a:t>
            </a:r>
            <a:r>
              <a:rPr lang="en-US" dirty="0"/>
              <a:t> </a:t>
            </a:r>
            <a:r>
              <a:rPr lang="en-US" dirty="0" err="1"/>
              <a:t>proces</a:t>
            </a:r>
            <a:r>
              <a:rPr lang="en-US" dirty="0"/>
              <a:t> </a:t>
            </a:r>
            <a:r>
              <a:rPr lang="en-US" dirty="0" err="1"/>
              <a:t>vývoja</a:t>
            </a:r>
            <a:r>
              <a:rPr lang="en-US" dirty="0"/>
              <a:t> </a:t>
            </a:r>
            <a:r>
              <a:rPr lang="en-US" dirty="0" err="1"/>
              <a:t>aplikácie</a:t>
            </a:r>
            <a:endParaRPr lang="en-US" dirty="0"/>
          </a:p>
          <a:p>
            <a:r>
              <a:rPr lang="en-US" dirty="0" err="1"/>
              <a:t>Poskytuje</a:t>
            </a:r>
            <a:r>
              <a:rPr lang="en-US" dirty="0"/>
              <a:t> </a:t>
            </a:r>
            <a:r>
              <a:rPr lang="en-US" dirty="0" err="1"/>
              <a:t>overené</a:t>
            </a:r>
            <a:r>
              <a:rPr lang="en-US" dirty="0"/>
              <a:t> </a:t>
            </a:r>
            <a:r>
              <a:rPr lang="en-US" dirty="0" err="1"/>
              <a:t>riešenia</a:t>
            </a:r>
            <a:endParaRPr lang="en-US" dirty="0"/>
          </a:p>
          <a:p>
            <a:r>
              <a:rPr lang="en-US" dirty="0" err="1"/>
              <a:t>Základné</a:t>
            </a:r>
            <a:r>
              <a:rPr lang="en-US" dirty="0"/>
              <a:t> </a:t>
            </a:r>
            <a:r>
              <a:rPr lang="en-US" dirty="0" err="1"/>
              <a:t>typy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Creational Patterns</a:t>
            </a:r>
          </a:p>
          <a:p>
            <a:pPr lvl="1"/>
            <a:r>
              <a:rPr lang="en-US" dirty="0"/>
              <a:t>Structural Patterns </a:t>
            </a:r>
          </a:p>
          <a:p>
            <a:pPr lvl="1"/>
            <a:r>
              <a:rPr lang="en-US" dirty="0"/>
              <a:t>Behavioral Patterns</a:t>
            </a:r>
          </a:p>
        </p:txBody>
      </p:sp>
    </p:spTree>
    <p:extLst>
      <p:ext uri="{BB962C8B-B14F-4D97-AF65-F5344CB8AC3E}">
        <p14:creationId xmlns:p14="http://schemas.microsoft.com/office/powerpoint/2010/main" val="31525370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84134-5E9E-4D7C-95CC-F3BC1CA1D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Iterator - </a:t>
            </a:r>
            <a:r>
              <a:rPr lang="sk-SK" dirty="0"/>
              <a:t>príklad z reálneho sveta</a:t>
            </a:r>
            <a:endParaRPr lang="en-US" dirty="0"/>
          </a:p>
        </p:txBody>
      </p:sp>
      <p:pic>
        <p:nvPicPr>
          <p:cNvPr id="4" name="Content Placeholder 3" descr="A picture containing text&#10;&#10;Description automatically generated">
            <a:extLst>
              <a:ext uri="{FF2B5EF4-FFF2-40B4-BE49-F238E27FC236}">
                <a16:creationId xmlns:a16="http://schemas.microsoft.com/office/drawing/2014/main" id="{9198997C-20B9-44B7-A541-A5EBC11E1E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9021" y="1930400"/>
            <a:ext cx="6453293" cy="3024981"/>
          </a:xfrm>
        </p:spPr>
      </p:pic>
    </p:spTree>
    <p:extLst>
      <p:ext uri="{BB962C8B-B14F-4D97-AF65-F5344CB8AC3E}">
        <p14:creationId xmlns:p14="http://schemas.microsoft.com/office/powerpoint/2010/main" val="39286418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84134-5E9E-4D7C-95CC-F3BC1CA1D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Iterator - </a:t>
            </a:r>
            <a:r>
              <a:rPr lang="en-US" dirty="0" err="1"/>
              <a:t>štruktúra</a:t>
            </a:r>
            <a:endParaRPr lang="en-US" dirty="0"/>
          </a:p>
        </p:txBody>
      </p:sp>
      <p:pic>
        <p:nvPicPr>
          <p:cNvPr id="7" name="Content Placeholder 6" descr="Diagram&#10;&#10;Description automatically generated">
            <a:extLst>
              <a:ext uri="{FF2B5EF4-FFF2-40B4-BE49-F238E27FC236}">
                <a16:creationId xmlns:a16="http://schemas.microsoft.com/office/drawing/2014/main" id="{7E155FDA-A12D-483A-9ACE-099CA053F1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9285" y="1930400"/>
            <a:ext cx="4332766" cy="3881437"/>
          </a:xfrm>
        </p:spPr>
      </p:pic>
    </p:spTree>
    <p:extLst>
      <p:ext uri="{BB962C8B-B14F-4D97-AF65-F5344CB8AC3E}">
        <p14:creationId xmlns:p14="http://schemas.microsoft.com/office/powerpoint/2010/main" val="13524133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D6DC8E-9AAC-45D7-8E08-6ACB31D31E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77609" y="2874965"/>
            <a:ext cx="5247216" cy="63023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dirty="0" err="1"/>
              <a:t>Ďakujeme</a:t>
            </a:r>
            <a:r>
              <a:rPr lang="en-US" sz="3200" dirty="0"/>
              <a:t> za </a:t>
            </a:r>
            <a:r>
              <a:rPr lang="en-US" sz="3200" dirty="0" err="1"/>
              <a:t>pozornosť</a:t>
            </a:r>
            <a:r>
              <a:rPr lang="en-US" sz="3200" dirty="0"/>
              <a:t> </a:t>
            </a:r>
            <a:r>
              <a:rPr lang="en-US" sz="3200" dirty="0">
                <a:sym typeface="Wingdings" panose="05000000000000000000" pitchFamily="2" charset="2"/>
              </a:rPr>
              <a:t>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7237384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4841CD-DE6F-492E-8B27-145AD86A16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Zdroje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https://refactoring.guru/design-patterns/iterator</a:t>
            </a:r>
            <a:endParaRPr lang="en-US" dirty="0"/>
          </a:p>
          <a:p>
            <a:pPr marL="0" indent="0">
              <a:buNone/>
            </a:pPr>
            <a:r>
              <a:rPr lang="en-US" dirty="0">
                <a:hlinkClick r:id="rId3"/>
              </a:rPr>
              <a:t>https://refactoring.guru/design-patterns/chain-of-responsibility</a:t>
            </a:r>
            <a:endParaRPr lang="en-US" dirty="0"/>
          </a:p>
          <a:p>
            <a:pPr marL="0" indent="0">
              <a:buNone/>
            </a:pPr>
            <a:r>
              <a:rPr lang="en-US" dirty="0">
                <a:hlinkClick r:id="rId4"/>
              </a:rPr>
              <a:t>https://refactoring.guru/design-patterns/command</a:t>
            </a:r>
            <a:endParaRPr lang="en-US" dirty="0"/>
          </a:p>
          <a:p>
            <a:pPr marL="0" indent="0">
              <a:buNone/>
            </a:pPr>
            <a:r>
              <a:rPr lang="en-US" dirty="0">
                <a:hlinkClick r:id="rId5"/>
              </a:rPr>
              <a:t>https://www.tutorialspoint.com/design_pattern/interpreter_pattern.htm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870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EDA3E3B-1AFC-21ED-0262-96F73C542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Behavioral</a:t>
            </a:r>
            <a:r>
              <a:rPr lang="sk-SK" dirty="0"/>
              <a:t> </a:t>
            </a:r>
            <a:r>
              <a:rPr lang="sk-SK" dirty="0" err="1"/>
              <a:t>Patterns</a:t>
            </a:r>
            <a:r>
              <a:rPr lang="sk-SK" dirty="0"/>
              <a:t> (chovanie)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32EAF71E-D295-194B-17BB-4829E098D6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Behavioral Patterns sa zaujímajú o chovanie systému</a:t>
            </a:r>
          </a:p>
          <a:p>
            <a:r>
              <a:rPr lang="sk-SK" dirty="0"/>
              <a:t>Môžu byť založené na objektoch alebo triedach</a:t>
            </a:r>
          </a:p>
          <a:p>
            <a:r>
              <a:rPr lang="sk-SK" dirty="0"/>
              <a:t>U tried využívajú pri návrhu riešenia hlavne princíp dedičnosti </a:t>
            </a:r>
          </a:p>
          <a:p>
            <a:r>
              <a:rPr lang="sk-SK" dirty="0"/>
              <a:t>Pri objektoch sa rieši hlavne spolupráca medzi objektami a skupinou objektov, ktorá zaisťuje dosiahnutie požadovaného výsledku </a:t>
            </a:r>
          </a:p>
        </p:txBody>
      </p:sp>
    </p:spTree>
    <p:extLst>
      <p:ext uri="{BB962C8B-B14F-4D97-AF65-F5344CB8AC3E}">
        <p14:creationId xmlns:p14="http://schemas.microsoft.com/office/powerpoint/2010/main" val="3255682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28532E2-916F-E87E-EBF9-9618256FF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Chain</a:t>
            </a:r>
            <a:r>
              <a:rPr lang="sk-SK" dirty="0"/>
              <a:t> of </a:t>
            </a:r>
            <a:r>
              <a:rPr lang="sk-SK" dirty="0" err="1"/>
              <a:t>Responibility</a:t>
            </a:r>
            <a:endParaRPr lang="sk-SK" dirty="0"/>
          </a:p>
        </p:txBody>
      </p:sp>
      <p:pic>
        <p:nvPicPr>
          <p:cNvPr id="1026" name="Picture 2" descr="Chain of Responsibility design pattern">
            <a:extLst>
              <a:ext uri="{FF2B5EF4-FFF2-40B4-BE49-F238E27FC236}">
                <a16:creationId xmlns:a16="http://schemas.microsoft.com/office/drawing/2014/main" id="{84C46CC3-7EF4-D0AD-6826-6D4F5FE3BDE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8019" y="2196306"/>
            <a:ext cx="6096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4707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89B159F-6E1B-5596-4252-A64370BDE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Chain</a:t>
            </a:r>
            <a:r>
              <a:rPr lang="sk-SK" dirty="0"/>
              <a:t> of </a:t>
            </a:r>
            <a:r>
              <a:rPr lang="sk-SK" dirty="0" err="1"/>
              <a:t>Responibility</a:t>
            </a:r>
            <a:r>
              <a:rPr lang="sk-SK" dirty="0"/>
              <a:t> - problém</a:t>
            </a:r>
          </a:p>
        </p:txBody>
      </p:sp>
      <p:pic>
        <p:nvPicPr>
          <p:cNvPr id="2050" name="Picture 2" descr="Problem, solved by Chain of Responsibility">
            <a:extLst>
              <a:ext uri="{FF2B5EF4-FFF2-40B4-BE49-F238E27FC236}">
                <a16:creationId xmlns:a16="http://schemas.microsoft.com/office/drawing/2014/main" id="{42A6FA91-F705-1B02-B143-E5438BF99BC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8519" y="2958306"/>
            <a:ext cx="5715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47974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21A8543-7FA4-D4C5-FB18-06241C87C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Chain</a:t>
            </a:r>
            <a:r>
              <a:rPr lang="sk-SK" dirty="0"/>
              <a:t> of </a:t>
            </a:r>
            <a:r>
              <a:rPr lang="sk-SK" dirty="0" err="1"/>
              <a:t>Responibility</a:t>
            </a:r>
            <a:r>
              <a:rPr lang="sk-SK" dirty="0"/>
              <a:t> - problém</a:t>
            </a:r>
          </a:p>
        </p:txBody>
      </p:sp>
      <p:pic>
        <p:nvPicPr>
          <p:cNvPr id="3074" name="Picture 2" descr="With each new check the code became bigger, messier, and uglier">
            <a:extLst>
              <a:ext uri="{FF2B5EF4-FFF2-40B4-BE49-F238E27FC236}">
                <a16:creationId xmlns:a16="http://schemas.microsoft.com/office/drawing/2014/main" id="{A5A5D35C-82C2-6465-68E1-53AFE934FB0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0894" y="2339181"/>
            <a:ext cx="5810250" cy="3524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19300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0AE603F-728B-5439-9921-51EA7480B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Chain</a:t>
            </a:r>
            <a:r>
              <a:rPr lang="sk-SK" dirty="0"/>
              <a:t> of </a:t>
            </a:r>
            <a:r>
              <a:rPr lang="sk-SK" dirty="0" err="1"/>
              <a:t>Responibility</a:t>
            </a:r>
            <a:r>
              <a:rPr lang="sk-SK" dirty="0"/>
              <a:t> - riešenie</a:t>
            </a:r>
          </a:p>
        </p:txBody>
      </p:sp>
      <p:pic>
        <p:nvPicPr>
          <p:cNvPr id="1026" name="Picture 2" descr="Handlers are lined-up one by one, forming a chain">
            <a:extLst>
              <a:ext uri="{FF2B5EF4-FFF2-40B4-BE49-F238E27FC236}">
                <a16:creationId xmlns:a16="http://schemas.microsoft.com/office/drawing/2014/main" id="{954318FF-0EBC-FB4F-BC75-1BA7D93D93C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8019" y="3339306"/>
            <a:ext cx="6096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67467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BCEB039-2BDA-1711-284A-F282E14AE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Chain</a:t>
            </a:r>
            <a:r>
              <a:rPr lang="sk-SK" dirty="0"/>
              <a:t> of </a:t>
            </a:r>
            <a:r>
              <a:rPr lang="sk-SK" dirty="0" err="1"/>
              <a:t>Responibility</a:t>
            </a:r>
            <a:r>
              <a:rPr lang="sk-SK" dirty="0"/>
              <a:t> - riešenie</a:t>
            </a:r>
          </a:p>
        </p:txBody>
      </p:sp>
      <p:pic>
        <p:nvPicPr>
          <p:cNvPr id="2050" name="Picture 2" descr="A chain can be formed from a branch of an object tree">
            <a:extLst>
              <a:ext uri="{FF2B5EF4-FFF2-40B4-BE49-F238E27FC236}">
                <a16:creationId xmlns:a16="http://schemas.microsoft.com/office/drawing/2014/main" id="{15B2C566-9F43-9319-55C9-F8ADC33B087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9519" y="2672556"/>
            <a:ext cx="4953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68111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FA098DB-6E22-6F8C-BEA5-007FD4717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Chain</a:t>
            </a:r>
            <a:r>
              <a:rPr lang="sk-SK" dirty="0"/>
              <a:t> of </a:t>
            </a:r>
            <a:r>
              <a:rPr lang="sk-SK" dirty="0" err="1"/>
              <a:t>Responibility</a:t>
            </a:r>
            <a:r>
              <a:rPr lang="sk-SK" dirty="0"/>
              <a:t> – príklad z reálneho sveta</a:t>
            </a:r>
          </a:p>
        </p:txBody>
      </p:sp>
      <p:pic>
        <p:nvPicPr>
          <p:cNvPr id="3074" name="Picture 2" descr="Talking with tech support can be hard">
            <a:extLst>
              <a:ext uri="{FF2B5EF4-FFF2-40B4-BE49-F238E27FC236}">
                <a16:creationId xmlns:a16="http://schemas.microsoft.com/office/drawing/2014/main" id="{CE6A747E-17BD-885C-9030-15BF34C8A99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8519" y="2672556"/>
            <a:ext cx="5715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544870"/>
      </p:ext>
    </p:extLst>
  </p:cSld>
  <p:clrMapOvr>
    <a:masterClrMapping/>
  </p:clrMapOvr>
</p:sld>
</file>

<file path=ppt/theme/theme1.xml><?xml version="1.0" encoding="utf-8"?>
<a:theme xmlns:a="http://schemas.openxmlformats.org/drawingml/2006/main" name="Fazeta">
  <a:themeElements>
    <a:clrScheme name="Faz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z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z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239</TotalTime>
  <Words>287</Words>
  <Application>Microsoft Office PowerPoint</Application>
  <PresentationFormat>Widescreen</PresentationFormat>
  <Paragraphs>50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Trebuchet MS</vt:lpstr>
      <vt:lpstr>Wingdings 3</vt:lpstr>
      <vt:lpstr>Fazeta</vt:lpstr>
      <vt:lpstr>Návrhové vzory: Behavioral patterns</vt:lpstr>
      <vt:lpstr>Návrhový vzor</vt:lpstr>
      <vt:lpstr>Behavioral Patterns (chovanie)</vt:lpstr>
      <vt:lpstr>Chain of Responibility</vt:lpstr>
      <vt:lpstr>Chain of Responibility - problém</vt:lpstr>
      <vt:lpstr>Chain of Responibility - problém</vt:lpstr>
      <vt:lpstr>Chain of Responibility - riešenie</vt:lpstr>
      <vt:lpstr>Chain of Responibility - riešenie</vt:lpstr>
      <vt:lpstr>Chain of Responibility – príklad z reálneho sveta</vt:lpstr>
      <vt:lpstr>Chain of Responibility - štruktúra</vt:lpstr>
      <vt:lpstr>Command</vt:lpstr>
      <vt:lpstr>Command - problém</vt:lpstr>
      <vt:lpstr>Command - riešenie</vt:lpstr>
      <vt:lpstr>Command - príklad z reálneho sveta</vt:lpstr>
      <vt:lpstr>Command - štruktúra</vt:lpstr>
      <vt:lpstr>Interpreter</vt:lpstr>
      <vt:lpstr>Iterator</vt:lpstr>
      <vt:lpstr>Iterator - problém</vt:lpstr>
      <vt:lpstr>Iterator - riešenie</vt:lpstr>
      <vt:lpstr>Iterator - príklad z reálneho sveta</vt:lpstr>
      <vt:lpstr>Iterator - štruktúra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Návrhové vzory: Behavioral patterns</dc:title>
  <dc:creator>Jakub Prôčka</dc:creator>
  <cp:lastModifiedBy>Samuel Hudák</cp:lastModifiedBy>
  <cp:revision>6</cp:revision>
  <dcterms:created xsi:type="dcterms:W3CDTF">2022-10-03T15:10:44Z</dcterms:created>
  <dcterms:modified xsi:type="dcterms:W3CDTF">2022-10-04T20:58:30Z</dcterms:modified>
</cp:coreProperties>
</file>