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8" r:id="rId4"/>
    <p:sldId id="259" r:id="rId5"/>
    <p:sldId id="261" r:id="rId6"/>
    <p:sldId id="262" r:id="rId7"/>
    <p:sldId id="267" r:id="rId8"/>
    <p:sldId id="265" r:id="rId9"/>
    <p:sldId id="260" r:id="rId10"/>
    <p:sldId id="263" r:id="rId11"/>
    <p:sldId id="264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48" autoAdjust="0"/>
  </p:normalViewPr>
  <p:slideViewPr>
    <p:cSldViewPr showGuides="1">
      <p:cViewPr varScale="1">
        <p:scale>
          <a:sx n="89" d="100"/>
          <a:sy n="89" d="100"/>
        </p:scale>
        <p:origin x="163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69A2A-DA3B-4A07-BBF2-D2DA76610D30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26FA2-43A4-4D9D-BC63-45F112423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44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26FA2-43A4-4D9D-BC63-45F112423FD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54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Wenn</a:t>
            </a:r>
            <a:r>
              <a:rPr lang="de-DE" baseline="0" dirty="0" smtClean="0"/>
              <a:t> Referenzvariablen nicht null sind, dann halten sie eine gültige Adresse zu einem lebendigen Objekt des Typen</a:t>
            </a:r>
          </a:p>
          <a:p>
            <a:r>
              <a:rPr lang="de-DE" baseline="0" dirty="0" err="1" smtClean="0"/>
              <a:t>Dereferenzierung</a:t>
            </a:r>
            <a:r>
              <a:rPr lang="de-DE" baseline="0" dirty="0" smtClean="0"/>
              <a:t> durch die </a:t>
            </a:r>
            <a:r>
              <a:rPr lang="de-DE" baseline="0" dirty="0" err="1" smtClean="0"/>
              <a:t>PunktNotation</a:t>
            </a:r>
            <a:r>
              <a:rPr lang="de-DE" baseline="0" dirty="0" smtClean="0"/>
              <a:t> führt bei </a:t>
            </a:r>
            <a:r>
              <a:rPr lang="de-DE" b="1" baseline="0" dirty="0" smtClean="0"/>
              <a:t>null</a:t>
            </a:r>
            <a:r>
              <a:rPr lang="de-DE" b="0" baseline="0" dirty="0" smtClean="0"/>
              <a:t> zu einer </a:t>
            </a:r>
            <a:r>
              <a:rPr lang="de-DE" b="0" baseline="0" dirty="0" err="1" smtClean="0"/>
              <a:t>NullPointerException</a:t>
            </a:r>
            <a:endParaRPr lang="de-DE" b="0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26FA2-43A4-4D9D-BC63-45F112423FD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43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Kurz auf Wrapper ansprechen</a:t>
            </a:r>
          </a:p>
          <a:p>
            <a:endParaRPr lang="de-DE" dirty="0" smtClean="0"/>
          </a:p>
          <a:p>
            <a:r>
              <a:rPr lang="de-DE" dirty="0" smtClean="0"/>
              <a:t>-- Für sich selbst beantworten,</a:t>
            </a:r>
            <a:r>
              <a:rPr lang="de-DE" baseline="0" dirty="0" smtClean="0"/>
              <a:t> danach wird zusammengetragen</a:t>
            </a:r>
            <a:endParaRPr lang="de-DE" dirty="0" smtClean="0"/>
          </a:p>
          <a:p>
            <a:endParaRPr lang="de-DE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As much as is reasonably practical,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hashCode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defined by class {@code Object} does return distinct integers for distinct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bjects. (This is typically implemented by converting the internal address of the object into an integer</a:t>
            </a:r>
          </a:p>
          <a:p>
            <a:r>
              <a:rPr lang="de-DE" dirty="0" smtClean="0"/>
              <a:t>--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getClass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getName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+ "@" +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Integer.</a:t>
            </a:r>
            <a:r>
              <a:rPr lang="de-DE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toHexString</a:t>
            </a:r>
            <a:r>
              <a:rPr lang="de-DE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de-DE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hashCode</a:t>
            </a:r>
            <a:r>
              <a:rPr lang="de-DE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</a:t>
            </a:r>
          </a:p>
          <a:p>
            <a:r>
              <a:rPr lang="de-DE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de-DE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Adresse des Objekts auf dem Heap</a:t>
            </a:r>
            <a:endParaRPr lang="de-DE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26FA2-43A4-4D9D-BC63-45F112423FD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394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Überspringen</a:t>
            </a:r>
            <a:endParaRPr lang="de-DE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26FA2-43A4-4D9D-BC63-45F112423FD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506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Erstmal offene</a:t>
            </a:r>
            <a:r>
              <a:rPr lang="de-DE" baseline="0" dirty="0" smtClean="0"/>
              <a:t> Fragen </a:t>
            </a:r>
            <a:r>
              <a:rPr lang="de-DE" baseline="0" dirty="0" smtClean="0"/>
              <a:t>klären -&gt;</a:t>
            </a:r>
          </a:p>
          <a:p>
            <a:r>
              <a:rPr lang="de-DE" baseline="0" dirty="0" smtClean="0"/>
              <a:t>Dann: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	</a:t>
            </a:r>
            <a:r>
              <a:rPr lang="de-DE" dirty="0" smtClean="0"/>
              <a:t>Was ist Rekursion?</a:t>
            </a:r>
          </a:p>
          <a:p>
            <a:r>
              <a:rPr lang="de-DE" dirty="0" smtClean="0"/>
              <a:t>	Wichtige Bestandteile?</a:t>
            </a:r>
          </a:p>
          <a:p>
            <a:r>
              <a:rPr lang="de-DE" dirty="0" smtClean="0"/>
              <a:t>	Zusätzliche</a:t>
            </a:r>
            <a:r>
              <a:rPr lang="de-DE" baseline="0" dirty="0" smtClean="0"/>
              <a:t> Funktionalität?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26FA2-43A4-4D9D-BC63-45F112423FD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977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26FA2-43A4-4D9D-BC63-45F112423FD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322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Methode summieren in Pseudocode schreiben</a:t>
            </a:r>
          </a:p>
          <a:p>
            <a:r>
              <a:rPr lang="de-DE" dirty="0" smtClean="0"/>
              <a:t>Anschließend </a:t>
            </a:r>
            <a:r>
              <a:rPr lang="de-DE" dirty="0" err="1" smtClean="0"/>
              <a:t>BlueJ</a:t>
            </a:r>
            <a:r>
              <a:rPr lang="de-DE" dirty="0" smtClean="0"/>
              <a:t>-Projekt öffnen und Pseudocode implementieren und mit vorhandener</a:t>
            </a:r>
            <a:r>
              <a:rPr lang="de-DE" baseline="0" dirty="0" smtClean="0"/>
              <a:t> Methode vergleichen</a:t>
            </a:r>
          </a:p>
          <a:p>
            <a:r>
              <a:rPr lang="de-DE" baseline="0" dirty="0" smtClean="0"/>
              <a:t>Fehlende Methode implementieren.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26FA2-43A4-4D9D-BC63-45F112423FD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52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7904-9A37-4E4D-B867-DCA9F8323D93}" type="datetime1">
              <a:rPr lang="de-DE" smtClean="0"/>
              <a:t>08.11.2016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Lennart Borchert lennart.borchert@gmail.com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73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21F0-B16E-4343-A718-3602D0451BAA}" type="datetime1">
              <a:rPr lang="de-DE" smtClean="0"/>
              <a:t>08.11.2016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Lennart Borchert lennart.borchert@gmail.com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22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C883-4EC5-4A15-A976-6B18FFA2CF45}" type="datetime1">
              <a:rPr lang="de-DE" smtClean="0"/>
              <a:t>08.11.2016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Lennart Borchert lennart.borchert@gmail.com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11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305A-17D4-4E94-853A-19BA6FBCC96E}" type="datetime1">
              <a:rPr lang="de-DE" smtClean="0"/>
              <a:t>08.11.2016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Lennart Borchert lennart.borchert@gmail.com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8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A521-715C-4052-AAA6-8D85EB7F6F79}" type="datetime1">
              <a:rPr lang="de-DE" smtClean="0"/>
              <a:t>08.11.2016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Lennart Borchert lennart.borchert@gmail.com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26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39BA-1B97-4B08-A890-9E108EF8F016}" type="datetime1">
              <a:rPr lang="de-DE" smtClean="0"/>
              <a:t>08.11.2016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Lennart Borchert lennart.borchert@gmail.com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35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D3F-CE97-4666-86BA-F3086F212ECB}" type="datetime1">
              <a:rPr lang="de-DE" smtClean="0"/>
              <a:t>08.11.2016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Lennart Borchert lennart.borchert@gmail.com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80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67FC-4444-409A-AED3-399364CCD3BC}" type="datetime1">
              <a:rPr lang="de-DE" smtClean="0"/>
              <a:t>08.11.2016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Lennart Borchert lennart.borchert@gmail.com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08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9F7D-2DC8-482A-98EC-8838D1DB2A57}" type="datetime1">
              <a:rPr lang="de-DE" smtClean="0"/>
              <a:t>08.11.2016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Lennart Borchert lennart.borchert@gmail.com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23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A3FA-2EE7-4AB7-8996-617BB136CD04}" type="datetime1">
              <a:rPr lang="de-DE" smtClean="0"/>
              <a:t>08.11.2016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Lennart Borchert lennart.borchert@gmail.com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96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C4F5-3263-4B6D-8B53-25116BEE822B}" type="datetime1">
              <a:rPr lang="de-DE" smtClean="0"/>
              <a:t>08.11.2016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Lennart Borchert lennart.borchert@gmail.com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22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9B86-D1F8-48C7-84EE-D2DDF6A1E13D}" type="datetime1">
              <a:rPr lang="de-DE" smtClean="0"/>
              <a:t>08.11.2016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Lennart Borchert lennart.borchert@gmail.com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83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Aufgabenblatt04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Moin moin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PR1-Tutorium</a:t>
            </a:r>
          </a:p>
          <a:p>
            <a:r>
              <a:rPr lang="de-DE" dirty="0" smtClean="0"/>
              <a:t>(Heute leider wieder alleine)</a:t>
            </a:r>
            <a:endParaRPr lang="de-DE" dirty="0"/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de-DE" dirty="0"/>
              <a:t>Lennart Borchert lennart.borchert@gmail.com</a:t>
            </a:r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1FB4D20-D7BF-41D0-938B-014250BAD871}" type="slidenum">
              <a:rPr lang="de-DE" smtClean="0"/>
              <a:t>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7DD7-F2CE-44D5-96A1-A2B3908D3033}" type="datetime1">
              <a:rPr lang="de-DE" smtClean="0"/>
              <a:t>08.11.2016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47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- Rekursion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305A-17D4-4E94-853A-19BA6FBCC96E}" type="datetime1">
              <a:rPr lang="de-DE" smtClean="0"/>
              <a:t>08.11.2016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Lennart Borchert lennart.borchert@gmail.com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10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de-DE" dirty="0" smtClean="0"/>
              <a:t>Gegeben sei:</a:t>
            </a:r>
          </a:p>
          <a:p>
            <a:pPr lvl="1">
              <a:spcBef>
                <a:spcPts val="800"/>
              </a:spcBef>
            </a:pPr>
            <a:r>
              <a:rPr lang="de-DE" dirty="0" smtClean="0"/>
              <a:t>Eine Klasse die einen Knoten in einer Baumstruktur definiert.</a:t>
            </a:r>
          </a:p>
          <a:p>
            <a:pPr lvl="1">
              <a:spcBef>
                <a:spcPts val="800"/>
              </a:spcBef>
            </a:pPr>
            <a:r>
              <a:rPr lang="de-DE" dirty="0" smtClean="0"/>
              <a:t>Jeder Knoten hat bis zu 3 Nachfolger 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de-DE" dirty="0"/>
              <a:t>	</a:t>
            </a:r>
            <a:r>
              <a:rPr lang="de-DE" dirty="0" smtClean="0"/>
              <a:t>(links, </a:t>
            </a:r>
            <a:r>
              <a:rPr lang="de-DE" dirty="0" err="1" smtClean="0"/>
              <a:t>mitte</a:t>
            </a:r>
            <a:r>
              <a:rPr lang="de-DE" dirty="0" smtClean="0"/>
              <a:t>, rechts) und einen Wert(int)</a:t>
            </a:r>
          </a:p>
          <a:p>
            <a:pPr lvl="1">
              <a:spcBef>
                <a:spcPts val="800"/>
              </a:spcBef>
            </a:pPr>
            <a:r>
              <a:rPr lang="de-DE" dirty="0" smtClean="0"/>
              <a:t>Eine Methode „summieren“ welche für einen Knoten den eigenen Wert sowie den aller nachfolgender Knoten summiert und zurückgibt.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de-DE" dirty="0"/>
              <a:t>	</a:t>
            </a:r>
            <a:r>
              <a:rPr lang="de-DE" dirty="0" smtClean="0"/>
              <a:t>(Hierbei wird von links nach rechts vorgegangen)</a:t>
            </a:r>
          </a:p>
          <a:p>
            <a:pPr>
              <a:spcBef>
                <a:spcPts val="80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12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 Rekursion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Pseudocode implementieren</a:t>
            </a:r>
          </a:p>
          <a:p>
            <a:r>
              <a:rPr lang="de-DE" dirty="0" smtClean="0"/>
              <a:t>Methode „</a:t>
            </a:r>
            <a:r>
              <a:rPr lang="de-DE" dirty="0" err="1" smtClean="0"/>
              <a:t>internSummieren</a:t>
            </a:r>
            <a:r>
              <a:rPr lang="de-DE" dirty="0" smtClean="0"/>
              <a:t>“ implementieren</a:t>
            </a:r>
          </a:p>
          <a:p>
            <a:r>
              <a:rPr lang="de-DE" dirty="0" smtClean="0"/>
              <a:t>Alle Methoden einmal iterativ implementieren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305A-17D4-4E94-853A-19BA6FBCC96E}" type="datetime1">
              <a:rPr lang="de-DE" smtClean="0"/>
              <a:t>08.11.2016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Lennart Borchert lennart.borchert@gmail.com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12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Allgemeine </a:t>
            </a:r>
            <a:r>
              <a:rPr lang="de-DE" dirty="0" smtClean="0"/>
              <a:t>Fragen</a:t>
            </a:r>
          </a:p>
          <a:p>
            <a:r>
              <a:rPr lang="de-DE" dirty="0" smtClean="0"/>
              <a:t>Aufgabenblatt 4</a:t>
            </a:r>
            <a:endParaRPr lang="de-DE" dirty="0" smtClean="0"/>
          </a:p>
          <a:p>
            <a:r>
              <a:rPr lang="de-DE" dirty="0" smtClean="0"/>
              <a:t>Wiederholung – Referenzen</a:t>
            </a:r>
          </a:p>
          <a:p>
            <a:r>
              <a:rPr lang="de-DE" dirty="0"/>
              <a:t>Quiz </a:t>
            </a:r>
            <a:r>
              <a:rPr lang="de-DE" dirty="0" smtClean="0"/>
              <a:t>5</a:t>
            </a:r>
          </a:p>
          <a:p>
            <a:r>
              <a:rPr lang="de-DE" dirty="0" smtClean="0"/>
              <a:t>Übung - Rekursion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305A-17D4-4E94-853A-19BA6FBCC96E}" type="datetime1">
              <a:rPr lang="de-DE" smtClean="0"/>
              <a:t>08.11.2016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Lennart Borchert lennart.borchert@gmail.com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17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de-DE" dirty="0" smtClean="0">
                <a:hlinkClick r:id="rId2" action="ppaction://hlinkfile"/>
              </a:rPr>
              <a:t>Aufgabenblatt 4</a:t>
            </a:r>
            <a:endParaRPr lang="de-DE" dirty="0">
              <a:hlinkClick r:id="rId2" action="ppaction://hlinkfile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305A-17D4-4E94-853A-19BA6FBCC96E}" type="datetime1">
              <a:rPr lang="de-DE" smtClean="0"/>
              <a:t>08.11.2016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Lennart Borchert lennart.borchert@gmail.com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3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Referenzen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8E9-E417-4FE6-896C-7C5111C981AA}" type="datetime1">
              <a:rPr lang="de-DE" smtClean="0"/>
              <a:t>08.11.2016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Lennart Borchert lennart.borchert@gmail.com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4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e-DE" dirty="0" smtClean="0"/>
              <a:t>Referenzvariablen halten entweder eine Adresse oder </a:t>
            </a:r>
            <a:r>
              <a:rPr lang="de-DE" b="1" dirty="0" smtClean="0"/>
              <a:t>null </a:t>
            </a:r>
            <a:r>
              <a:rPr lang="de-DE" dirty="0" smtClean="0"/>
              <a:t>als Wert</a:t>
            </a:r>
          </a:p>
          <a:p>
            <a:r>
              <a:rPr lang="de-DE" dirty="0" smtClean="0"/>
              <a:t>Adresse zeigt auf ein Objekt im Heap</a:t>
            </a:r>
          </a:p>
          <a:p>
            <a:r>
              <a:rPr lang="de-DE" dirty="0" smtClean="0"/>
              <a:t>Ermöglichen Methodenaufrufe durch Punktnotation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679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Vergleich Referenzen/Primitive Typen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305A-17D4-4E94-853A-19BA6FBCC96E}" type="datetime1">
              <a:rPr lang="de-DE" smtClean="0"/>
              <a:t>08.11.2016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Lennart Borchert lennart.borchert@gmail.com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5</a:t>
            </a:fld>
            <a:endParaRPr lang="de-DE"/>
          </a:p>
        </p:txBody>
      </p:sp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539552" y="1184622"/>
            <a:ext cx="8039100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53840" y="1213197"/>
            <a:ext cx="3995738" cy="642938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549577" y="1213197"/>
            <a:ext cx="1660525" cy="642938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210102" y="1213197"/>
            <a:ext cx="2335213" cy="642938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553840" y="1856135"/>
            <a:ext cx="3995738" cy="51911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4549577" y="1856135"/>
            <a:ext cx="1660525" cy="51911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6210102" y="1856135"/>
            <a:ext cx="2335213" cy="51911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553840" y="2375247"/>
            <a:ext cx="3995738" cy="51911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4549577" y="2375247"/>
            <a:ext cx="1660525" cy="51911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6210102" y="2375247"/>
            <a:ext cx="2335213" cy="51911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553840" y="2894360"/>
            <a:ext cx="3995738" cy="520700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4549577" y="2894360"/>
            <a:ext cx="1660525" cy="520700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6210102" y="2894360"/>
            <a:ext cx="2335213" cy="520700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553840" y="3415060"/>
            <a:ext cx="3995738" cy="641350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4549577" y="3415060"/>
            <a:ext cx="1660525" cy="641350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6210102" y="3415060"/>
            <a:ext cx="2335213" cy="641350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553840" y="4056410"/>
            <a:ext cx="3995738" cy="641350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4549577" y="4056410"/>
            <a:ext cx="1660525" cy="641350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6210102" y="4056410"/>
            <a:ext cx="2335213" cy="641350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553840" y="4697760"/>
            <a:ext cx="3995738" cy="641350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4549577" y="4697760"/>
            <a:ext cx="1660525" cy="641350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6210102" y="4697760"/>
            <a:ext cx="2335213" cy="641350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553840" y="5339110"/>
            <a:ext cx="3995738" cy="51911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4549577" y="5339110"/>
            <a:ext cx="1660525" cy="51911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6210102" y="5339110"/>
            <a:ext cx="2335213" cy="51911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>
            <a:off x="4549577" y="1206847"/>
            <a:ext cx="0" cy="46577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>
            <a:off x="6210102" y="1206847"/>
            <a:ext cx="0" cy="46577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547490" y="1856135"/>
            <a:ext cx="8004175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>
            <a:off x="547490" y="2375247"/>
            <a:ext cx="80041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547490" y="2894360"/>
            <a:ext cx="80041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>
            <a:off x="547490" y="3415060"/>
            <a:ext cx="80041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1" name="Line 35"/>
          <p:cNvSpPr>
            <a:spLocks noChangeShapeType="1"/>
          </p:cNvSpPr>
          <p:nvPr/>
        </p:nvSpPr>
        <p:spPr bwMode="auto">
          <a:xfrm>
            <a:off x="547490" y="4056410"/>
            <a:ext cx="80041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2" name="Line 36"/>
          <p:cNvSpPr>
            <a:spLocks noChangeShapeType="1"/>
          </p:cNvSpPr>
          <p:nvPr/>
        </p:nvSpPr>
        <p:spPr bwMode="auto">
          <a:xfrm>
            <a:off x="547490" y="4697760"/>
            <a:ext cx="80041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3" name="Line 37"/>
          <p:cNvSpPr>
            <a:spLocks noChangeShapeType="1"/>
          </p:cNvSpPr>
          <p:nvPr/>
        </p:nvSpPr>
        <p:spPr bwMode="auto">
          <a:xfrm>
            <a:off x="547490" y="5339110"/>
            <a:ext cx="80041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>
            <a:off x="553840" y="1206847"/>
            <a:ext cx="0" cy="46577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5" name="Line 39"/>
          <p:cNvSpPr>
            <a:spLocks noChangeShapeType="1"/>
          </p:cNvSpPr>
          <p:nvPr/>
        </p:nvSpPr>
        <p:spPr bwMode="auto">
          <a:xfrm>
            <a:off x="8545315" y="1206847"/>
            <a:ext cx="0" cy="46577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6" name="Line 40"/>
          <p:cNvSpPr>
            <a:spLocks noChangeShapeType="1"/>
          </p:cNvSpPr>
          <p:nvPr/>
        </p:nvSpPr>
        <p:spPr bwMode="auto">
          <a:xfrm>
            <a:off x="547490" y="1213197"/>
            <a:ext cx="80041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7" name="Line 41"/>
          <p:cNvSpPr>
            <a:spLocks noChangeShapeType="1"/>
          </p:cNvSpPr>
          <p:nvPr/>
        </p:nvSpPr>
        <p:spPr bwMode="auto">
          <a:xfrm>
            <a:off x="547490" y="5858222"/>
            <a:ext cx="80041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88" name="Gruppieren 87"/>
          <p:cNvGrpSpPr/>
          <p:nvPr/>
        </p:nvGrpSpPr>
        <p:grpSpPr>
          <a:xfrm>
            <a:off x="4641652" y="1256060"/>
            <a:ext cx="1574800" cy="619125"/>
            <a:chOff x="4654550" y="1154113"/>
            <a:chExt cx="1574800" cy="619125"/>
          </a:xfrm>
        </p:grpSpPr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4654550" y="1154113"/>
              <a:ext cx="117792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Primitiver </a:t>
              </a:r>
              <a:endPara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4654550" y="1431925"/>
              <a:ext cx="1574800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Datentyp(byte)</a:t>
              </a:r>
              <a:endPara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0" name="Rectangle 44"/>
          <p:cNvSpPr>
            <a:spLocks noChangeArrowheads="1"/>
          </p:cNvSpPr>
          <p:nvPr/>
        </p:nvSpPr>
        <p:spPr bwMode="auto">
          <a:xfrm>
            <a:off x="6302177" y="1256060"/>
            <a:ext cx="13493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Referenztyp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5"/>
          <p:cNvSpPr>
            <a:spLocks noChangeArrowheads="1"/>
          </p:cNvSpPr>
          <p:nvPr/>
        </p:nvSpPr>
        <p:spPr bwMode="auto">
          <a:xfrm>
            <a:off x="645915" y="1897410"/>
            <a:ext cx="28416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Zugelassener Rückgabetyp?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46"/>
          <p:cNvSpPr>
            <a:spLocks noChangeArrowheads="1"/>
          </p:cNvSpPr>
          <p:nvPr/>
        </p:nvSpPr>
        <p:spPr bwMode="auto">
          <a:xfrm>
            <a:off x="4641652" y="1897410"/>
            <a:ext cx="3175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47"/>
          <p:cNvSpPr>
            <a:spLocks noChangeArrowheads="1"/>
          </p:cNvSpPr>
          <p:nvPr/>
        </p:nvSpPr>
        <p:spPr bwMode="auto">
          <a:xfrm>
            <a:off x="6302177" y="1897410"/>
            <a:ext cx="3175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9" name="Gruppieren 88"/>
          <p:cNvGrpSpPr/>
          <p:nvPr/>
        </p:nvGrpSpPr>
        <p:grpSpPr>
          <a:xfrm>
            <a:off x="645915" y="2419697"/>
            <a:ext cx="3671888" cy="341313"/>
            <a:chOff x="658813" y="2419697"/>
            <a:chExt cx="3671888" cy="341313"/>
          </a:xfrm>
        </p:grpSpPr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2751138" y="2419697"/>
              <a:ext cx="188913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658813" y="2419697"/>
              <a:ext cx="2225675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Verwendbar im Switch</a:t>
              </a:r>
              <a:endPara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>
              <a:off x="2820988" y="2419697"/>
              <a:ext cx="1509713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Case als Label?</a:t>
              </a:r>
              <a:endPara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7" name="Rectangle 51"/>
          <p:cNvSpPr>
            <a:spLocks noChangeArrowheads="1"/>
          </p:cNvSpPr>
          <p:nvPr/>
        </p:nvSpPr>
        <p:spPr bwMode="auto">
          <a:xfrm>
            <a:off x="4641652" y="2419697"/>
            <a:ext cx="30321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2"/>
          <p:cNvSpPr>
            <a:spLocks noChangeArrowheads="1"/>
          </p:cNvSpPr>
          <p:nvPr/>
        </p:nvSpPr>
        <p:spPr bwMode="auto">
          <a:xfrm>
            <a:off x="6302177" y="2419697"/>
            <a:ext cx="55403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3"/>
          <p:cNvSpPr>
            <a:spLocks noChangeArrowheads="1"/>
          </p:cNvSpPr>
          <p:nvPr/>
        </p:nvSpPr>
        <p:spPr bwMode="auto">
          <a:xfrm>
            <a:off x="645915" y="2937222"/>
            <a:ext cx="15938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Wertebereich?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1" name="Gruppieren 90"/>
          <p:cNvGrpSpPr/>
          <p:nvPr/>
        </p:nvGrpSpPr>
        <p:grpSpPr>
          <a:xfrm>
            <a:off x="4641652" y="2937222"/>
            <a:ext cx="1277938" cy="358775"/>
            <a:chOff x="4654550" y="2937222"/>
            <a:chExt cx="1277938" cy="358775"/>
          </a:xfrm>
        </p:grpSpPr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5370513" y="2937222"/>
              <a:ext cx="200025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>
              <a:off x="4654550" y="2937222"/>
              <a:ext cx="87630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127 bis </a:t>
              </a:r>
              <a:endPara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5441950" y="2937222"/>
              <a:ext cx="4905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128</a:t>
              </a:r>
              <a:endPara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3" name="Rectangle 57"/>
          <p:cNvSpPr>
            <a:spLocks noChangeArrowheads="1"/>
          </p:cNvSpPr>
          <p:nvPr/>
        </p:nvSpPr>
        <p:spPr bwMode="auto">
          <a:xfrm>
            <a:off x="6302177" y="2937222"/>
            <a:ext cx="23320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z.B. Klasse@442d9b6e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3" name="Gruppieren 82"/>
          <p:cNvGrpSpPr/>
          <p:nvPr/>
        </p:nvGrpSpPr>
        <p:grpSpPr>
          <a:xfrm>
            <a:off x="645915" y="3459510"/>
            <a:ext cx="3590925" cy="615950"/>
            <a:chOff x="658813" y="3357563"/>
            <a:chExt cx="3590925" cy="615950"/>
          </a:xfrm>
        </p:grpSpPr>
        <p:sp>
          <p:nvSpPr>
            <p:cNvPr id="64" name="Rectangle 58"/>
            <p:cNvSpPr>
              <a:spLocks noChangeArrowheads="1"/>
            </p:cNvSpPr>
            <p:nvPr/>
          </p:nvSpPr>
          <p:spPr bwMode="auto">
            <a:xfrm>
              <a:off x="658813" y="3357563"/>
              <a:ext cx="3590925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Methodenaufruf an Variable des Typ </a:t>
              </a:r>
              <a:endPara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658813" y="3632200"/>
              <a:ext cx="958850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möglich?</a:t>
              </a:r>
              <a:endPara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6" name="Rectangle 60"/>
          <p:cNvSpPr>
            <a:spLocks noChangeArrowheads="1"/>
          </p:cNvSpPr>
          <p:nvPr/>
        </p:nvSpPr>
        <p:spPr bwMode="auto">
          <a:xfrm>
            <a:off x="4641652" y="3459510"/>
            <a:ext cx="55403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61"/>
          <p:cNvSpPr>
            <a:spLocks noChangeArrowheads="1"/>
          </p:cNvSpPr>
          <p:nvPr/>
        </p:nvSpPr>
        <p:spPr bwMode="auto">
          <a:xfrm>
            <a:off x="6302177" y="3459510"/>
            <a:ext cx="3016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0" name="Gruppieren 89"/>
          <p:cNvGrpSpPr/>
          <p:nvPr/>
        </p:nvGrpSpPr>
        <p:grpSpPr>
          <a:xfrm>
            <a:off x="645915" y="4100860"/>
            <a:ext cx="3605212" cy="341313"/>
            <a:chOff x="658813" y="4100860"/>
            <a:chExt cx="3605212" cy="341313"/>
          </a:xfrm>
        </p:grpSpPr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2352675" y="4100860"/>
              <a:ext cx="188913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658813" y="4100860"/>
              <a:ext cx="1822450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Vergleich mit „==“</a:t>
              </a:r>
              <a:endPara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64"/>
            <p:cNvSpPr>
              <a:spLocks noChangeArrowheads="1"/>
            </p:cNvSpPr>
            <p:nvPr/>
          </p:nvSpPr>
          <p:spPr bwMode="auto">
            <a:xfrm>
              <a:off x="2422525" y="4100860"/>
              <a:ext cx="1841500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Operator sinnvoll?</a:t>
              </a:r>
              <a:endPara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71" name="Rectangle 65"/>
          <p:cNvSpPr>
            <a:spLocks noChangeArrowheads="1"/>
          </p:cNvSpPr>
          <p:nvPr/>
        </p:nvSpPr>
        <p:spPr bwMode="auto">
          <a:xfrm>
            <a:off x="4641652" y="4100860"/>
            <a:ext cx="30321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6" name="Gruppieren 85"/>
          <p:cNvGrpSpPr/>
          <p:nvPr/>
        </p:nvGrpSpPr>
        <p:grpSpPr>
          <a:xfrm>
            <a:off x="6302177" y="4100860"/>
            <a:ext cx="2016125" cy="615950"/>
            <a:chOff x="6315075" y="3998913"/>
            <a:chExt cx="2016125" cy="615950"/>
          </a:xfrm>
        </p:grpSpPr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6315075" y="3998913"/>
              <a:ext cx="466725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Nur</a:t>
              </a:r>
              <a:endPara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6715125" y="3998913"/>
              <a:ext cx="1616075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bei Prüfung der </a:t>
              </a:r>
              <a:endPara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68"/>
            <p:cNvSpPr>
              <a:spLocks noChangeArrowheads="1"/>
            </p:cNvSpPr>
            <p:nvPr/>
          </p:nvSpPr>
          <p:spPr bwMode="auto">
            <a:xfrm>
              <a:off x="6315075" y="4273550"/>
              <a:ext cx="922338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Identität</a:t>
              </a:r>
              <a:endPara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75" name="Rectangle 69"/>
          <p:cNvSpPr>
            <a:spLocks noChangeArrowheads="1"/>
          </p:cNvSpPr>
          <p:nvPr/>
        </p:nvSpPr>
        <p:spPr bwMode="auto">
          <a:xfrm>
            <a:off x="645915" y="4742210"/>
            <a:ext cx="355441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Kopiert bei Übergabe als Parameter?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70"/>
          <p:cNvSpPr>
            <a:spLocks noChangeArrowheads="1"/>
          </p:cNvSpPr>
          <p:nvPr/>
        </p:nvSpPr>
        <p:spPr bwMode="auto">
          <a:xfrm>
            <a:off x="4641652" y="4742210"/>
            <a:ext cx="30321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5" name="Gruppieren 84"/>
          <p:cNvGrpSpPr/>
          <p:nvPr/>
        </p:nvGrpSpPr>
        <p:grpSpPr>
          <a:xfrm>
            <a:off x="6302177" y="4742210"/>
            <a:ext cx="2206625" cy="615950"/>
            <a:chOff x="6315075" y="4640263"/>
            <a:chExt cx="2206625" cy="615950"/>
          </a:xfrm>
        </p:grpSpPr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6315075" y="4640263"/>
              <a:ext cx="2206625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Nein (Nur die Adresse </a:t>
              </a:r>
              <a:endPara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6315075" y="4914900"/>
              <a:ext cx="1325563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wird kopiert)</a:t>
              </a:r>
              <a:endPara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79" name="Rectangle 73"/>
          <p:cNvSpPr>
            <a:spLocks noChangeArrowheads="1"/>
          </p:cNvSpPr>
          <p:nvPr/>
        </p:nvSpPr>
        <p:spPr bwMode="auto">
          <a:xfrm>
            <a:off x="645915" y="5383560"/>
            <a:ext cx="29051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(Verwendbar in Sammlungen)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74"/>
          <p:cNvSpPr>
            <a:spLocks noChangeArrowheads="1"/>
          </p:cNvSpPr>
          <p:nvPr/>
        </p:nvSpPr>
        <p:spPr bwMode="auto">
          <a:xfrm>
            <a:off x="4641652" y="5383560"/>
            <a:ext cx="55403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Rectangle 75"/>
          <p:cNvSpPr>
            <a:spLocks noChangeArrowheads="1"/>
          </p:cNvSpPr>
          <p:nvPr/>
        </p:nvSpPr>
        <p:spPr bwMode="auto">
          <a:xfrm>
            <a:off x="6302177" y="5383560"/>
            <a:ext cx="3016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42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7" grpId="0"/>
      <p:bldP spid="58" grpId="0"/>
      <p:bldP spid="59" grpId="0"/>
      <p:bldP spid="63" grpId="0"/>
      <p:bldP spid="66" grpId="0"/>
      <p:bldP spid="67" grpId="0"/>
      <p:bldP spid="71" grpId="0"/>
      <p:bldP spid="75" grpId="0"/>
      <p:bldP spid="76" grpId="0"/>
      <p:bldP spid="79" grpId="0"/>
      <p:bldP spid="80" grpId="0"/>
      <p:bldP spid="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Vergleich Referenzen/Primitive Typen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305A-17D4-4E94-853A-19BA6FBCC96E}" type="datetime1">
              <a:rPr lang="de-DE" smtClean="0"/>
              <a:t>08.11.2016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Lennart Borchert lennart.borchert@gmail.com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6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19820"/>
              </p:ext>
            </p:extLst>
          </p:nvPr>
        </p:nvGraphicFramePr>
        <p:xfrm>
          <a:off x="559670" y="1196752"/>
          <a:ext cx="7972770" cy="463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6385">
                  <a:extLst>
                    <a:ext uri="{9D8B030D-6E8A-4147-A177-3AD203B41FA5}">
                      <a16:colId xmlns:a16="http://schemas.microsoft.com/office/drawing/2014/main" val="74070533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422628646"/>
                    </a:ext>
                  </a:extLst>
                </a:gridCol>
                <a:gridCol w="2330201">
                  <a:extLst>
                    <a:ext uri="{9D8B030D-6E8A-4147-A177-3AD203B41FA5}">
                      <a16:colId xmlns:a16="http://schemas.microsoft.com/office/drawing/2014/main" val="4202052241"/>
                    </a:ext>
                  </a:extLst>
                </a:gridCol>
              </a:tblGrid>
              <a:tr h="48983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Primitiver Datentyp(byte)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Referenztyp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132692"/>
                  </a:ext>
                </a:extLst>
              </a:tr>
              <a:tr h="518628">
                <a:tc>
                  <a:txBody>
                    <a:bodyPr/>
                    <a:lstStyle/>
                    <a:p>
                      <a:r>
                        <a:rPr lang="de-DE" dirty="0" smtClean="0"/>
                        <a:t>Zugelassener Rückgabetyp?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025391"/>
                  </a:ext>
                </a:extLst>
              </a:tr>
              <a:tr h="518628">
                <a:tc>
                  <a:txBody>
                    <a:bodyPr/>
                    <a:lstStyle/>
                    <a:p>
                      <a:r>
                        <a:rPr lang="de-DE" dirty="0" smtClean="0"/>
                        <a:t>Verwendbar im Switch-Case als Label?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45518"/>
                  </a:ext>
                </a:extLst>
              </a:tr>
              <a:tr h="518628">
                <a:tc>
                  <a:txBody>
                    <a:bodyPr/>
                    <a:lstStyle/>
                    <a:p>
                      <a:r>
                        <a:rPr lang="de-DE" dirty="0" smtClean="0"/>
                        <a:t>Wertebereich?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127 bis -128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z.B. 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Klasse@442d9b6e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69694"/>
                  </a:ext>
                </a:extLst>
              </a:tr>
              <a:tr h="518628">
                <a:tc>
                  <a:txBody>
                    <a:bodyPr/>
                    <a:lstStyle/>
                    <a:p>
                      <a:r>
                        <a:rPr lang="de-DE" dirty="0" smtClean="0"/>
                        <a:t>Methodenaufruf an Variable des Typ möglich?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352057"/>
                  </a:ext>
                </a:extLst>
              </a:tr>
              <a:tr h="518628">
                <a:tc>
                  <a:txBody>
                    <a:bodyPr/>
                    <a:lstStyle/>
                    <a:p>
                      <a:r>
                        <a:rPr lang="de-DE" dirty="0" smtClean="0"/>
                        <a:t>Vergleich mit „==“-Operator sinnvoll?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Nur</a:t>
                      </a:r>
                      <a:r>
                        <a:rPr lang="de-DE" baseline="0" dirty="0" smtClean="0"/>
                        <a:t> bei Prüfung der Identität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036171"/>
                  </a:ext>
                </a:extLst>
              </a:tr>
              <a:tr h="518628">
                <a:tc>
                  <a:txBody>
                    <a:bodyPr/>
                    <a:lstStyle/>
                    <a:p>
                      <a:r>
                        <a:rPr lang="de-DE" dirty="0" smtClean="0"/>
                        <a:t>Kopiert bei Übergabe als Parameter?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 (Nur die Adresse wird kopiert)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364834"/>
                  </a:ext>
                </a:extLst>
              </a:tr>
              <a:tr h="518628">
                <a:tc>
                  <a:txBody>
                    <a:bodyPr/>
                    <a:lstStyle/>
                    <a:p>
                      <a:r>
                        <a:rPr lang="de-DE" dirty="0" smtClean="0"/>
                        <a:t>(Verwendbar in Sammlungen)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134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6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de-DE" sz="5400" dirty="0" smtClean="0"/>
              <a:t>Quiz</a:t>
            </a:r>
            <a:r>
              <a:rPr lang="de-DE" dirty="0" smtClean="0"/>
              <a:t> #5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305A-17D4-4E94-853A-19BA6FBCC96E}" type="datetime1">
              <a:rPr lang="de-DE" smtClean="0"/>
              <a:t>08.11.2016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Lennart Borchert lennart.borchert@gmail.com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9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305A-17D4-4E94-853A-19BA6FBCC96E}" type="datetime1">
              <a:rPr lang="de-DE" smtClean="0"/>
              <a:t>08.11.2016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Lennart Borchert lennart.borchert@gmail.com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8</a:t>
            </a:fld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Rekursion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57200" y="3088531"/>
            <a:ext cx="8229600" cy="6809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4800" dirty="0" smtClean="0"/>
              <a:t>Offene Fragen?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9028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Rekursion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Selbstaufruf einer Methode</a:t>
            </a:r>
          </a:p>
          <a:p>
            <a:r>
              <a:rPr lang="de-DE" dirty="0" smtClean="0"/>
              <a:t>Abbruchbedingung ist essentiell</a:t>
            </a:r>
            <a:endParaRPr lang="de-DE" dirty="0"/>
          </a:p>
          <a:p>
            <a:r>
              <a:rPr lang="de-DE" dirty="0"/>
              <a:t>Meist unnötig </a:t>
            </a:r>
            <a:r>
              <a:rPr lang="de-DE" dirty="0" smtClean="0"/>
              <a:t>kompliziert</a:t>
            </a:r>
          </a:p>
          <a:p>
            <a:r>
              <a:rPr lang="de-DE" b="1" dirty="0" smtClean="0"/>
              <a:t>Immer</a:t>
            </a:r>
            <a:r>
              <a:rPr lang="de-DE" dirty="0" smtClean="0"/>
              <a:t> durch Iteration ersetzbar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305A-17D4-4E94-853A-19BA6FBCC96E}" type="datetime1">
              <a:rPr lang="de-DE" smtClean="0"/>
              <a:t>08.11.2016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Lennart Borchert lennart.borchert@gmail.com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10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Bildschirmpräsentation (4:3)</PresentationFormat>
  <Paragraphs>150</Paragraphs>
  <Slides>11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Calibri</vt:lpstr>
      <vt:lpstr>Larissa</vt:lpstr>
      <vt:lpstr>Moin moin</vt:lpstr>
      <vt:lpstr>Ablauf</vt:lpstr>
      <vt:lpstr>Aufgabenblatt 4</vt:lpstr>
      <vt:lpstr>Referenzen</vt:lpstr>
      <vt:lpstr>Vergleich Referenzen/Primitive Typen</vt:lpstr>
      <vt:lpstr>Vergleich Referenzen/Primitive Typen</vt:lpstr>
      <vt:lpstr>Quiz #5</vt:lpstr>
      <vt:lpstr>Rekursion</vt:lpstr>
      <vt:lpstr>Rekursion</vt:lpstr>
      <vt:lpstr>Beispiel - Rekursion</vt:lpstr>
      <vt:lpstr>Übung Rekursion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Lenno</dc:creator>
  <cp:lastModifiedBy>Lennart Borchert</cp:lastModifiedBy>
  <cp:revision>15</cp:revision>
  <dcterms:created xsi:type="dcterms:W3CDTF">2015-10-20T07:37:05Z</dcterms:created>
  <dcterms:modified xsi:type="dcterms:W3CDTF">2016-11-08T14:15:41Z</dcterms:modified>
</cp:coreProperties>
</file>