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Montserrat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  <p:embeddedFont>
      <p:font typeface="Paytone One"/>
      <p:regular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aytoneOne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ad2f373b1_0_13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ad2f373b1_0_13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5ad2f373b1_0_6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5ad2f373b1_0_6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ad2f373b1_0_14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5ad2f373b1_0_14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5ad2f373b1_0_6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5ad2f373b1_0_6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5ad2f373b1_0_6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5ad2f373b1_0_6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5ad2f373b1_0_6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5ad2f373b1_0_6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5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1.png"/><Relationship Id="rId5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924" y="0"/>
            <a:ext cx="5116525" cy="369795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3"/>
          <p:cNvSpPr txBox="1"/>
          <p:nvPr>
            <p:ph idx="1" type="body"/>
          </p:nvPr>
        </p:nvSpPr>
        <p:spPr>
          <a:xfrm>
            <a:off x="812725" y="4305375"/>
            <a:ext cx="34566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Herbert Yuan</a:t>
            </a:r>
            <a:endParaRPr sz="1400"/>
          </a:p>
        </p:txBody>
      </p:sp>
      <p:sp>
        <p:nvSpPr>
          <p:cNvPr id="136" name="Google Shape;136;p13"/>
          <p:cNvSpPr txBox="1"/>
          <p:nvPr>
            <p:ph idx="4294967295" type="ctrTitle"/>
          </p:nvPr>
        </p:nvSpPr>
        <p:spPr>
          <a:xfrm>
            <a:off x="3384175" y="2571750"/>
            <a:ext cx="5177100" cy="9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Paytone One"/>
                <a:ea typeface="Paytone One"/>
                <a:cs typeface="Paytone One"/>
                <a:sym typeface="Paytone One"/>
              </a:rPr>
              <a:t>Metagame</a:t>
            </a:r>
            <a:r>
              <a:rPr lang="en" sz="3600">
                <a:latin typeface="Paytone One"/>
                <a:ea typeface="Paytone One"/>
                <a:cs typeface="Paytone One"/>
                <a:sym typeface="Paytone One"/>
              </a:rPr>
              <a:t> Analysis</a:t>
            </a:r>
            <a:endParaRPr sz="3600">
              <a:latin typeface="Paytone One"/>
              <a:ea typeface="Paytone One"/>
              <a:cs typeface="Paytone One"/>
              <a:sym typeface="Paytone One"/>
            </a:endParaRPr>
          </a:p>
        </p:txBody>
      </p:sp>
      <p:pic>
        <p:nvPicPr>
          <p:cNvPr id="137" name="Google Shape;13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63550" y="911300"/>
            <a:ext cx="1779552" cy="16148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77125" y="3276850"/>
            <a:ext cx="2033251" cy="2033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4"/>
          <p:cNvSpPr txBox="1"/>
          <p:nvPr>
            <p:ph type="title"/>
          </p:nvPr>
        </p:nvSpPr>
        <p:spPr>
          <a:xfrm>
            <a:off x="1297500" y="393750"/>
            <a:ext cx="7038900" cy="4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Description</a:t>
            </a:r>
            <a:endParaRPr/>
          </a:p>
        </p:txBody>
      </p:sp>
      <p:sp>
        <p:nvSpPr>
          <p:cNvPr id="144" name="Google Shape;144;p14"/>
          <p:cNvSpPr txBox="1"/>
          <p:nvPr>
            <p:ph idx="1" type="body"/>
          </p:nvPr>
        </p:nvSpPr>
        <p:spPr>
          <a:xfrm>
            <a:off x="3007800" y="1079375"/>
            <a:ext cx="5589300" cy="39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Splatoon 2 is Nintendo’s multiplayer third-person shooter that pits teams of four ink-shooting squid-kids against each other in objective based matches. This project seeks to better understand the early metagame of Splatoon 2 in by </a:t>
            </a:r>
            <a:r>
              <a:rPr lang="en" sz="1600"/>
              <a:t>analyzing</a:t>
            </a:r>
            <a:r>
              <a:rPr lang="en" sz="1600"/>
              <a:t> the weapon usage of top North American League Battle players.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P</a:t>
            </a:r>
            <a:r>
              <a:rPr lang="en" sz="1600"/>
              <a:t>rimarily</a:t>
            </a:r>
            <a:r>
              <a:rPr lang="en" sz="1600"/>
              <a:t> motivated by personal interests, I have always wondered what the “best” weapons were and </a:t>
            </a:r>
            <a:r>
              <a:rPr lang="en" sz="1600"/>
              <a:t>whether</a:t>
            </a:r>
            <a:r>
              <a:rPr lang="en" sz="1600"/>
              <a:t> </a:t>
            </a:r>
            <a:r>
              <a:rPr lang="en" sz="1600"/>
              <a:t>certain</a:t>
            </a:r>
            <a:r>
              <a:rPr lang="en" sz="1600"/>
              <a:t> weapons were truly overused. The early metagame is also the most interesting as players discover new strategies and tactics while </a:t>
            </a:r>
            <a:r>
              <a:rPr lang="en" sz="1600"/>
              <a:t>developers</a:t>
            </a:r>
            <a:r>
              <a:rPr lang="en" sz="1600"/>
              <a:t> enact patches to balance overpowered items.</a:t>
            </a:r>
            <a:endParaRPr sz="1600"/>
          </a:p>
        </p:txBody>
      </p:sp>
      <p:pic>
        <p:nvPicPr>
          <p:cNvPr id="145" name="Google Shape;14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975" y="1561225"/>
            <a:ext cx="285750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5"/>
          <p:cNvSpPr/>
          <p:nvPr/>
        </p:nvSpPr>
        <p:spPr>
          <a:xfrm>
            <a:off x="4383900" y="2424125"/>
            <a:ext cx="1397100" cy="854400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5"/>
          <p:cNvSpPr/>
          <p:nvPr/>
        </p:nvSpPr>
        <p:spPr>
          <a:xfrm>
            <a:off x="196250" y="3600375"/>
            <a:ext cx="1782702" cy="1174500"/>
          </a:xfrm>
          <a:prstGeom prst="flowChartMultidocumen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Weekly Summary CSVs</a:t>
            </a:r>
            <a:endParaRPr/>
          </a:p>
        </p:txBody>
      </p:sp>
      <p:sp>
        <p:nvSpPr>
          <p:cNvPr id="152" name="Google Shape;152;p15"/>
          <p:cNvSpPr txBox="1"/>
          <p:nvPr/>
        </p:nvSpPr>
        <p:spPr>
          <a:xfrm>
            <a:off x="2046725" y="3271500"/>
            <a:ext cx="1575000" cy="6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Extract Weapon Name and Usage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3" name="Google Shape;153;p15"/>
          <p:cNvSpPr/>
          <p:nvPr/>
        </p:nvSpPr>
        <p:spPr>
          <a:xfrm>
            <a:off x="5269038" y="3365800"/>
            <a:ext cx="1122000" cy="1499400"/>
          </a:xfrm>
          <a:prstGeom prst="foldedCorner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Week 1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Dataframe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4" name="Google Shape;154;p15"/>
          <p:cNvSpPr txBox="1"/>
          <p:nvPr/>
        </p:nvSpPr>
        <p:spPr>
          <a:xfrm>
            <a:off x="4292200" y="1630400"/>
            <a:ext cx="1509900" cy="5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Outer join on Weapon Name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5" name="Google Shape;155;p15"/>
          <p:cNvSpPr txBox="1"/>
          <p:nvPr/>
        </p:nvSpPr>
        <p:spPr>
          <a:xfrm>
            <a:off x="1353150" y="2320200"/>
            <a:ext cx="1782600" cy="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Weapon usage gathered  and compiled by timtlm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6" name="Google Shape;156;p15"/>
          <p:cNvSpPr/>
          <p:nvPr/>
        </p:nvSpPr>
        <p:spPr>
          <a:xfrm>
            <a:off x="2046725" y="3918550"/>
            <a:ext cx="1575000" cy="39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5"/>
          <p:cNvSpPr/>
          <p:nvPr/>
        </p:nvSpPr>
        <p:spPr>
          <a:xfrm>
            <a:off x="4004513" y="3476738"/>
            <a:ext cx="1122000" cy="1499400"/>
          </a:xfrm>
          <a:prstGeom prst="foldedCorner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5"/>
          <p:cNvSpPr/>
          <p:nvPr/>
        </p:nvSpPr>
        <p:spPr>
          <a:xfrm>
            <a:off x="3924413" y="3362588"/>
            <a:ext cx="1122000" cy="1499400"/>
          </a:xfrm>
          <a:prstGeom prst="foldedCorner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5"/>
          <p:cNvSpPr/>
          <p:nvPr/>
        </p:nvSpPr>
        <p:spPr>
          <a:xfrm>
            <a:off x="3804163" y="3254863"/>
            <a:ext cx="1122000" cy="1499400"/>
          </a:xfrm>
          <a:prstGeom prst="foldedCorner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Week n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Dataframe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0" name="Google Shape;160;p15"/>
          <p:cNvSpPr/>
          <p:nvPr/>
        </p:nvSpPr>
        <p:spPr>
          <a:xfrm>
            <a:off x="890650" y="2453588"/>
            <a:ext cx="393900" cy="10134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5"/>
          <p:cNvSpPr/>
          <p:nvPr/>
        </p:nvSpPr>
        <p:spPr>
          <a:xfrm>
            <a:off x="6817200" y="959575"/>
            <a:ext cx="1443700" cy="2100050"/>
          </a:xfrm>
          <a:prstGeom prst="flowChartInternalStorag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Timeseries 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Dataframe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2" name="Google Shape;162;p15"/>
          <p:cNvSpPr txBox="1"/>
          <p:nvPr/>
        </p:nvSpPr>
        <p:spPr>
          <a:xfrm>
            <a:off x="3010300" y="408175"/>
            <a:ext cx="2791800" cy="5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Data </a:t>
            </a:r>
            <a:r>
              <a:rPr lang="en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Acquisition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3" name="Google Shape;16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850" y="164950"/>
            <a:ext cx="1920875" cy="215525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5"/>
          <p:cNvSpPr txBox="1"/>
          <p:nvPr/>
        </p:nvSpPr>
        <p:spPr>
          <a:xfrm>
            <a:off x="331325" y="795475"/>
            <a:ext cx="1509900" cy="7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rPr>
              <a:t>Splatnet 2</a:t>
            </a:r>
            <a:endParaRPr sz="1800">
              <a:solidFill>
                <a:schemeClr val="lt1"/>
              </a:solidFill>
              <a:latin typeface="Paytone One"/>
              <a:ea typeface="Paytone One"/>
              <a:cs typeface="Paytone One"/>
              <a:sym typeface="Paytone On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rPr>
              <a:t>API</a:t>
            </a:r>
            <a:endParaRPr/>
          </a:p>
        </p:txBody>
      </p:sp>
      <p:sp>
        <p:nvSpPr>
          <p:cNvPr id="165" name="Google Shape;165;p15"/>
          <p:cNvSpPr/>
          <p:nvPr/>
        </p:nvSpPr>
        <p:spPr>
          <a:xfrm flipH="1" rot="5400000">
            <a:off x="5572950" y="2175300"/>
            <a:ext cx="1452300" cy="6432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8225" y="0"/>
            <a:ext cx="5735776" cy="286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607350"/>
            <a:ext cx="5072299" cy="253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05225" y="2796475"/>
            <a:ext cx="2302550" cy="230255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6"/>
          <p:cNvSpPr txBox="1"/>
          <p:nvPr/>
        </p:nvSpPr>
        <p:spPr>
          <a:xfrm>
            <a:off x="1174600" y="711900"/>
            <a:ext cx="2302500" cy="9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The Overused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N-ZAP ‘85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7"/>
          <p:cNvSpPr txBox="1"/>
          <p:nvPr>
            <p:ph type="title"/>
          </p:nvPr>
        </p:nvSpPr>
        <p:spPr>
          <a:xfrm>
            <a:off x="1205850" y="543450"/>
            <a:ext cx="314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Hypothesis Testing</a:t>
            </a:r>
            <a:endParaRPr/>
          </a:p>
        </p:txBody>
      </p:sp>
      <p:sp>
        <p:nvSpPr>
          <p:cNvPr id="179" name="Google Shape;179;p17"/>
          <p:cNvSpPr txBox="1"/>
          <p:nvPr>
            <p:ph idx="1" type="body"/>
          </p:nvPr>
        </p:nvSpPr>
        <p:spPr>
          <a:xfrm>
            <a:off x="172225" y="1439575"/>
            <a:ext cx="3765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Scientific Question: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➔"/>
            </a:pPr>
            <a:r>
              <a:rPr lang="en" sz="1200"/>
              <a:t>Was the N-ZAP '85 used more on average than the Splattershot?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Null Hypothesis: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➔"/>
            </a:pPr>
            <a:r>
              <a:rPr lang="en" sz="1200"/>
              <a:t>The N-ZAP '85 was used, at most, equally as the Splattershot.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Alternate Hypothesis: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➔"/>
            </a:pPr>
            <a:r>
              <a:rPr lang="en" sz="1200"/>
              <a:t>The N-ZAP '85 was used more than the Splattershot.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Rejection Threshold: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➔"/>
            </a:pPr>
            <a:r>
              <a:rPr lang="en" sz="1200"/>
              <a:t>Use the standard </a:t>
            </a:r>
            <a:r>
              <a:rPr lang="en" sz="1200"/>
              <a:t>α</a:t>
            </a:r>
            <a:r>
              <a:rPr lang="en" sz="1200"/>
              <a:t> = 0.05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7"/>
          <p:cNvSpPr txBox="1"/>
          <p:nvPr/>
        </p:nvSpPr>
        <p:spPr>
          <a:xfrm>
            <a:off x="4159075" y="3141600"/>
            <a:ext cx="4640400" cy="17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</a:rPr>
              <a:t>Calculate p-value using Mann Whitney U test:</a:t>
            </a:r>
            <a:endParaRPr sz="1200">
              <a:solidFill>
                <a:schemeClr val="dk2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➔"/>
            </a:pPr>
            <a:r>
              <a:rPr lang="en" sz="1200">
                <a:solidFill>
                  <a:schemeClr val="dk2"/>
                </a:solidFill>
              </a:rPr>
              <a:t>p =  0.064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</a:rPr>
              <a:t>Compare p-value to Rejection Threshold:</a:t>
            </a:r>
            <a:endParaRPr sz="1200">
              <a:solidFill>
                <a:schemeClr val="dk2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➔"/>
            </a:pPr>
            <a:r>
              <a:rPr lang="en" sz="1200">
                <a:solidFill>
                  <a:schemeClr val="dk2"/>
                </a:solidFill>
              </a:rPr>
              <a:t>Fail to reject null hypothesis, meaning the data does not show that the N-ZAP ‘85 is used more than the Splattershot.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81" name="Google Shape;1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6895250" y="1566900"/>
            <a:ext cx="1885300" cy="188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5750" y="256325"/>
            <a:ext cx="1801275" cy="180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37350" y="1349350"/>
            <a:ext cx="1083825" cy="926625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17"/>
          <p:cNvSpPr txBox="1"/>
          <p:nvPr/>
        </p:nvSpPr>
        <p:spPr>
          <a:xfrm>
            <a:off x="4347750" y="1660625"/>
            <a:ext cx="1538400" cy="5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rPr>
              <a:t>N - ZAP ‘85</a:t>
            </a:r>
            <a:endParaRPr sz="1800">
              <a:solidFill>
                <a:schemeClr val="lt1"/>
              </a:solidFill>
              <a:latin typeface="Paytone One"/>
              <a:ea typeface="Paytone One"/>
              <a:cs typeface="Paytone One"/>
              <a:sym typeface="Paytone One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7201650" y="1439575"/>
            <a:ext cx="1682700" cy="5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rPr>
              <a:t>Splattershot</a:t>
            </a:r>
            <a:endParaRPr sz="1800">
              <a:solidFill>
                <a:schemeClr val="lt1"/>
              </a:solidFill>
              <a:latin typeface="Paytone One"/>
              <a:ea typeface="Paytone One"/>
              <a:cs typeface="Paytone One"/>
              <a:sym typeface="Paytone On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3175" y="167850"/>
            <a:ext cx="2857500" cy="241935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92" name="Google Shape;192;p18"/>
          <p:cNvSpPr txBox="1"/>
          <p:nvPr>
            <p:ph idx="1" type="body"/>
          </p:nvPr>
        </p:nvSpPr>
        <p:spPr>
          <a:xfrm>
            <a:off x="559225" y="1748050"/>
            <a:ext cx="6758100" cy="30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While analysis of the N-ZAP was insightful and </a:t>
            </a:r>
            <a:r>
              <a:rPr lang="en" sz="1400"/>
              <a:t>sometimes</a:t>
            </a:r>
            <a:r>
              <a:rPr lang="en" sz="1400"/>
              <a:t> surprising, </a:t>
            </a:r>
            <a:r>
              <a:rPr lang="en" sz="1400"/>
              <a:t>I would have liked to look into a wider range of weapons. I have barely scratched the surface of my data since I ended up focusing too much on the N-ZAP and not getting as much as I wanted out of it. I hope to continue with this topic as I am deeply interested in it and feel that there is still a lot more investigation to do.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Next steps: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❖"/>
            </a:pPr>
            <a:r>
              <a:rPr lang="en" sz="1400"/>
              <a:t>Integrate</a:t>
            </a:r>
            <a:r>
              <a:rPr lang="en" sz="1400"/>
              <a:t> with database to better manage more data.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 sz="1400"/>
              <a:t>Scrape patch notes from the Splatoon Wiki for more insight on meta changes.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 sz="1400"/>
              <a:t>Get data for Rank X (individual queue)  players to compare the differences to premade teams.</a:t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