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8" r:id="rId9"/>
    <p:sldId id="275" r:id="rId10"/>
    <p:sldId id="271" r:id="rId11"/>
    <p:sldId id="260" r:id="rId12"/>
    <p:sldId id="272" r:id="rId13"/>
    <p:sldId id="273" r:id="rId14"/>
    <p:sldId id="261" r:id="rId15"/>
    <p:sldId id="276" r:id="rId16"/>
    <p:sldId id="277" r:id="rId17"/>
    <p:sldId id="279" r:id="rId18"/>
    <p:sldId id="278" r:id="rId19"/>
    <p:sldId id="262" r:id="rId20"/>
    <p:sldId id="280" r:id="rId21"/>
    <p:sldId id="281" r:id="rId22"/>
    <p:sldId id="282" r:id="rId23"/>
    <p:sldId id="283" r:id="rId24"/>
    <p:sldId id="263" r:id="rId25"/>
    <p:sldId id="284" r:id="rId26"/>
    <p:sldId id="285" r:id="rId27"/>
    <p:sldId id="270" r:id="rId28"/>
    <p:sldId id="287" r:id="rId29"/>
    <p:sldId id="288" r:id="rId30"/>
    <p:sldId id="289" r:id="rId31"/>
    <p:sldId id="291" r:id="rId32"/>
    <p:sldId id="26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Asenov" initials="VA" lastIdx="1" clrIdx="0">
    <p:extLst>
      <p:ext uri="{19B8F6BF-5375-455C-9EA6-DF929625EA0E}">
        <p15:presenceInfo xmlns:p15="http://schemas.microsoft.com/office/powerpoint/2012/main" userId="f9d4b39638567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E6E6"/>
    <a:srgbClr val="081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75" d="100"/>
          <a:sy n="75" d="100"/>
        </p:scale>
        <p:origin x="181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4B5E5-10BF-4446-A1B4-D9A1DCE29C4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ABBE-FACC-4A97-849D-F274680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BBE-FACC-4A97-849D-F274680AC9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2B65-287C-499E-BA6E-C03F186318F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2BEDC44-F9C6-FDF0-DCE4-522053F8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344401" cy="68580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F2AF1-7F52-642F-B3E6-473F91B33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  <a:latin typeface="Algerian" panose="04020705040A02060702" pitchFamily="82" charset="0"/>
              </a:rPr>
              <a:t>19205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2DE136A-608C-DB9D-7801-6EAEB8B80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5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Виктор Асенов</a:t>
            </a:r>
            <a:endParaRPr lang="en-US" sz="5000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7C38A6D-6F1B-A114-D401-809A31BBD678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432601"/>
            <a:ext cx="10298097" cy="138491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5" y="1868242"/>
            <a:ext cx="9001957" cy="44596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 (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– else if – else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срещан случай в програмирането;</a:t>
            </a:r>
          </a:p>
          <a:p>
            <a:pPr lvl="1"/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Използва се когато искаме да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оценим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дадено условие и на база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резултата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 изпълним един набор от между 2 или повече набора оператори;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да работи проверката, условието трябва да е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отделено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интервали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вътре в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скобите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които са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квадратни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bg-BG" sz="1800" b="1" dirty="0">
                <a:solidFill>
                  <a:schemeClr val="bg1"/>
                </a:solidFill>
                <a:latin typeface="Arial" panose="020B0604020202020204" pitchFamily="34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</a:t>
            </a:r>
            <a:r>
              <a:rPr lang="bg-BG" sz="1800" b="1" dirty="0">
                <a:solidFill>
                  <a:schemeClr val="bg1"/>
                </a:solidFill>
                <a:latin typeface="Arial" panose="020B0604020202020204" pitchFamily="34" charset="0"/>
                <a:cs typeface="poppins" panose="00000500000000000000" pitchFamily="2" charset="0"/>
              </a:rPr>
              <a:t>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ключовата дума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също е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отделена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интервал от тях (фиг. 1);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75E97404-80B6-8DB4-C2D0-9611EE9C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02" y="1331651"/>
            <a:ext cx="2364241" cy="18690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6B80901-4F77-82DC-DD53-6FCA88319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7720" r="5000" b="3457"/>
          <a:stretch/>
        </p:blipFill>
        <p:spPr>
          <a:xfrm>
            <a:off x="6291537" y="3756783"/>
            <a:ext cx="5394436" cy="2565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ED3054F-0676-B4DB-AFD8-E92BAAEDFF22}"/>
              </a:ext>
            </a:extLst>
          </p:cNvPr>
          <p:cNvSpPr txBox="1"/>
          <p:nvPr/>
        </p:nvSpPr>
        <p:spPr>
          <a:xfrm>
            <a:off x="911439" y="3906178"/>
            <a:ext cx="514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програмирането се използват и ключовите думи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then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</a:t>
            </a:r>
            <a:r>
              <a:rPr lang="bg-B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програмирането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записва с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elif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D54FCC0-0A53-81F2-DC98-412BEEF09A7C}"/>
              </a:ext>
            </a:extLst>
          </p:cNvPr>
          <p:cNvSpPr txBox="1"/>
          <p:nvPr/>
        </p:nvSpPr>
        <p:spPr>
          <a:xfrm>
            <a:off x="5328673" y="5894142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81C3F97-38A1-44B3-E41E-4E5F4E813E6E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374989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89109"/>
            <a:ext cx="11105965" cy="42878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на условието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if – else )</a:t>
            </a:r>
            <a:endParaRPr lang="bg-BG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+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Ако условието върне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bg-BG" sz="18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условие2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Ако условието върне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800100" lvl="1" indent="-342900">
              <a:buFont typeface="+mj-lt"/>
              <a:buAutoNum type="arabicParenR" startAt="3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–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Ако условието/а върнат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 </a:t>
            </a:r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bg-BG" sz="18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arenR" startAt="3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–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Слага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край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условието</a:t>
            </a: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3E65C16D-CDC1-AF6A-C7E6-23B13EE79FF8}"/>
              </a:ext>
            </a:extLst>
          </p:cNvPr>
          <p:cNvSpPr txBox="1"/>
          <p:nvPr/>
        </p:nvSpPr>
        <p:spPr>
          <a:xfrm>
            <a:off x="1335488" y="4794077"/>
            <a:ext cx="41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echo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Принти стойността на подаденият аргумент (променлива /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hardcode-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нато нещо) </a:t>
            </a:r>
          </a:p>
        </p:txBody>
      </p:sp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AE00C8F6-4517-88B0-CB55-A67753FE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92" y="3895011"/>
            <a:ext cx="4865333" cy="2440222"/>
          </a:xfrm>
          <a:prstGeom prst="rect">
            <a:avLst/>
          </a:prstGeom>
        </p:spPr>
      </p:pic>
      <p:sp>
        <p:nvSpPr>
          <p:cNvPr id="25" name="Балонче за мисъл: облак 24">
            <a:extLst>
              <a:ext uri="{FF2B5EF4-FFF2-40B4-BE49-F238E27FC236}">
                <a16:creationId xmlns:a16="http://schemas.microsoft.com/office/drawing/2014/main" id="{97DC9502-26FA-AB49-A7AD-3D981646B899}"/>
              </a:ext>
            </a:extLst>
          </p:cNvPr>
          <p:cNvSpPr/>
          <p:nvPr/>
        </p:nvSpPr>
        <p:spPr>
          <a:xfrm rot="1018643">
            <a:off x="7466118" y="4607646"/>
            <a:ext cx="550416" cy="372862"/>
          </a:xfrm>
          <a:prstGeom prst="cloudCallout">
            <a:avLst>
              <a:gd name="adj1" fmla="val -23236"/>
              <a:gd name="adj2" fmla="val 834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62B9606D-1375-F40A-58EC-B5965532E89A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450850"/>
            <a:ext cx="10298097" cy="1352196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25625"/>
            <a:ext cx="111059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Условни оператори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Постоянно се използват;</a:t>
            </a:r>
          </a:p>
          <a:p>
            <a:pPr lvl="1"/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Служи за изпълняване на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събития в зависимост от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резултата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условието;</a:t>
            </a:r>
          </a:p>
          <a:p>
            <a:pPr lvl="1"/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Делят се на 2 вида: </a:t>
            </a:r>
            <a:r>
              <a:rPr lang="bg-BG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Аритметични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сравнения;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Аритметични условни оператори (фиг. 1)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Сравняват се </a:t>
            </a:r>
            <a:r>
              <a:rPr lang="bg-BG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условни оператори (фиг. 2)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Сравняват се </a:t>
            </a:r>
            <a:r>
              <a:rPr lang="en-US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String-</a:t>
            </a:r>
            <a:r>
              <a:rPr lang="bg-BG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ове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(текст)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3D11B-8488-0B0B-CDD4-DCF53613EAD6}"/>
              </a:ext>
            </a:extLst>
          </p:cNvPr>
          <p:cNvGrpSpPr/>
          <p:nvPr/>
        </p:nvGrpSpPr>
        <p:grpSpPr>
          <a:xfrm rot="350357">
            <a:off x="7023981" y="4335918"/>
            <a:ext cx="4148698" cy="1634244"/>
            <a:chOff x="6320901" y="4535411"/>
            <a:chExt cx="1738078" cy="684659"/>
          </a:xfrm>
        </p:grpSpPr>
        <p:pic>
          <p:nvPicPr>
            <p:cNvPr id="24" name="Картина 23">
              <a:extLst>
                <a:ext uri="{FF2B5EF4-FFF2-40B4-BE49-F238E27FC236}">
                  <a16:creationId xmlns:a16="http://schemas.microsoft.com/office/drawing/2014/main" id="{AE00C8F6-4517-88B0-CB55-A67753FEF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9" t="24275" r="65976" b="49771"/>
            <a:stretch/>
          </p:blipFill>
          <p:spPr>
            <a:xfrm>
              <a:off x="6320901" y="4535411"/>
              <a:ext cx="1738078" cy="684659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5" name="Балонче за мисъл: облак 24">
              <a:extLst>
                <a:ext uri="{FF2B5EF4-FFF2-40B4-BE49-F238E27FC236}">
                  <a16:creationId xmlns:a16="http://schemas.microsoft.com/office/drawing/2014/main" id="{97DC9502-26FA-AB49-A7AD-3D981646B899}"/>
                </a:ext>
              </a:extLst>
            </p:cNvPr>
            <p:cNvSpPr/>
            <p:nvPr/>
          </p:nvSpPr>
          <p:spPr>
            <a:xfrm rot="1018643">
              <a:off x="7466118" y="4607646"/>
              <a:ext cx="550416" cy="372862"/>
            </a:xfrm>
            <a:prstGeom prst="cloudCallout">
              <a:avLst>
                <a:gd name="adj1" fmla="val -24446"/>
                <a:gd name="adj2" fmla="val 812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61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2CAB95C4-E44E-2A9B-AC9D-9DF53FAE29D0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374989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9EE1AC-CF56-2470-3338-C1A3CAA7DA8F}"/>
              </a:ext>
            </a:extLst>
          </p:cNvPr>
          <p:cNvGrpSpPr/>
          <p:nvPr/>
        </p:nvGrpSpPr>
        <p:grpSpPr>
          <a:xfrm>
            <a:off x="6296718" y="1977829"/>
            <a:ext cx="4598495" cy="2686050"/>
            <a:chOff x="7166730" y="3882814"/>
            <a:chExt cx="4598495" cy="26860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A6F53A-5B33-767F-FCB6-C946CC6AB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422"/>
            <a:stretch/>
          </p:blipFill>
          <p:spPr>
            <a:xfrm>
              <a:off x="7166730" y="3882814"/>
              <a:ext cx="4598495" cy="268605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8C889A-1076-413C-5A20-76E7EE16C15D}"/>
                </a:ext>
              </a:extLst>
            </p:cNvPr>
            <p:cNvCxnSpPr>
              <a:cxnSpLocks/>
            </p:cNvCxnSpPr>
            <p:nvPr/>
          </p:nvCxnSpPr>
          <p:spPr>
            <a:xfrm>
              <a:off x="11757827" y="3909448"/>
              <a:ext cx="7398" cy="2606765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C07A25-6C22-F38A-362B-EEB157083E4D}"/>
              </a:ext>
            </a:extLst>
          </p:cNvPr>
          <p:cNvSpPr txBox="1"/>
          <p:nvPr/>
        </p:nvSpPr>
        <p:spPr>
          <a:xfrm>
            <a:off x="10961926" y="1920679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6CA56-0B1E-04DB-F108-FE2B4018B9A6}"/>
              </a:ext>
            </a:extLst>
          </p:cNvPr>
          <p:cNvSpPr txBox="1"/>
          <p:nvPr/>
        </p:nvSpPr>
        <p:spPr>
          <a:xfrm>
            <a:off x="502975" y="4267777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7F750-EB32-56B6-641F-F3F0DB7B38A6}"/>
              </a:ext>
            </a:extLst>
          </p:cNvPr>
          <p:cNvSpPr txBox="1"/>
          <p:nvPr/>
        </p:nvSpPr>
        <p:spPr>
          <a:xfrm>
            <a:off x="5579776" y="4861344"/>
            <a:ext cx="506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=~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използва за сравняване на подадена променлива с регулярен израз</a:t>
            </a:r>
            <a:endParaRPr lang="bg-B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574A045-62C7-1D0A-F4E0-30A9CFB0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95" y="4788607"/>
            <a:ext cx="314325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D57797-C6CA-32E7-C880-6E857ECC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5" y="1996879"/>
            <a:ext cx="4099265" cy="22978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10554C1-16D6-5640-B855-C0152EF55098}"/>
              </a:ext>
            </a:extLst>
          </p:cNvPr>
          <p:cNvSpPr txBox="1"/>
          <p:nvPr/>
        </p:nvSpPr>
        <p:spPr>
          <a:xfrm>
            <a:off x="5579776" y="5541082"/>
            <a:ext cx="5410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FF0000"/>
                </a:solidFill>
              </a:rPr>
              <a:t>* </a:t>
            </a:r>
            <a:r>
              <a:rPr lang="bg-B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Този код проверява дали аргумент 2, който е подаден при извикване на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script</a:t>
            </a:r>
            <a:r>
              <a:rPr lang="bg-B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-а, като команда, е число, използвайки регулярен израз</a:t>
            </a:r>
            <a:endParaRPr lang="bg-BG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3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9B947C5F-FBCC-99A8-5FE3-738C7CC396BA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207"/>
            <a:ext cx="10515600" cy="1279209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424"/>
            <a:ext cx="10515600" cy="3927538"/>
          </a:xfrm>
        </p:spPr>
        <p:txBody>
          <a:bodyPr/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Цикълът представлява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итерация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 на блок от код/команди </a:t>
            </a:r>
            <a:r>
              <a:rPr lang="en-US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брой пъти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bg-BG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Цикълът се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изпълнява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 докато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условието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, което е зададено 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изпълнено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 (връща </a:t>
            </a:r>
            <a:r>
              <a:rPr lang="en-US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TRUE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bg-BG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В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Bash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програмирането има 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</a:rPr>
              <a:t>вида цикли: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Loop (</a:t>
            </a:r>
            <a:r>
              <a:rPr lang="bg-BG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фиг. 1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</a:rPr>
              <a:t> и</a:t>
            </a:r>
            <a:r>
              <a:rPr lang="bg-BG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While Loop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bg-BG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фиг. 3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);</a:t>
            </a:r>
            <a:endParaRPr lang="bg-BG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Until Loop</a:t>
            </a:r>
            <a:r>
              <a:rPr lang="bg-BG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bg-BG" sz="2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фиг. 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</a:rPr>
              <a:t>4)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047D0C3-74A9-43D8-7B1A-D7C705E84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39"/>
          <a:stretch/>
        </p:blipFill>
        <p:spPr>
          <a:xfrm>
            <a:off x="505300" y="5331586"/>
            <a:ext cx="3819525" cy="101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7F44AE0-76EF-B5A8-E9BE-1A02B1FDC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50"/>
          <a:stretch/>
        </p:blipFill>
        <p:spPr>
          <a:xfrm>
            <a:off x="4718970" y="5322061"/>
            <a:ext cx="1949673" cy="10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B6817CEF-40D4-E7B4-422B-6AA8F8A2B0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95" b="6087"/>
          <a:stretch/>
        </p:blipFill>
        <p:spPr>
          <a:xfrm>
            <a:off x="7091696" y="5322061"/>
            <a:ext cx="2085975" cy="10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B7E1613-B40F-061A-8402-23F1DE3B5D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24" b="4464"/>
          <a:stretch/>
        </p:blipFill>
        <p:spPr>
          <a:xfrm>
            <a:off x="9600725" y="5331586"/>
            <a:ext cx="2085975" cy="101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763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744BE146-13D1-31E6-0D70-D2AAA4EB48A2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7F44AE0-76EF-B5A8-E9BE-1A02B1FDC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50"/>
          <a:stretch/>
        </p:blipFill>
        <p:spPr>
          <a:xfrm rot="21240403">
            <a:off x="643144" y="1250649"/>
            <a:ext cx="1724459" cy="909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047D0C3-74A9-43D8-7B1A-D7C705E8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39"/>
          <a:stretch/>
        </p:blipFill>
        <p:spPr>
          <a:xfrm rot="629865">
            <a:off x="8335177" y="1420483"/>
            <a:ext cx="3219717" cy="8591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676"/>
            <a:ext cx="10515600" cy="3889285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Loop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Имаме условие - колко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пъти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да се изпълни кода (командите) в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блока на цикъла.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Това става чрез вградени </a:t>
            </a:r>
            <a:r>
              <a:rPr lang="en-US" sz="2000" u="sng" dirty="0">
                <a:solidFill>
                  <a:srgbClr val="FFC000"/>
                </a:solidFill>
                <a:latin typeface="Arial" panose="020B0604020202020204" pitchFamily="34" charset="0"/>
              </a:rPr>
              <a:t>start point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и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u="sng" dirty="0">
                <a:solidFill>
                  <a:srgbClr val="00B050"/>
                </a:solidFill>
                <a:latin typeface="Arial" panose="020B0604020202020204" pitchFamily="34" charset="0"/>
              </a:rPr>
              <a:t>end point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променливи, дефинирани при „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създаването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“ на цикъла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7D091F73-BC83-637E-D230-A358AF33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175"/>
            <a:ext cx="10515600" cy="1462088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ABD539E-91E2-AF88-20EB-22DE77E74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83" y="4428662"/>
            <a:ext cx="2819794" cy="1247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2C920737-B044-E1E5-6444-6175694EC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9188"/>
            <a:ext cx="2734057" cy="8668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8" name="Балонче за говор: елипса 27">
            <a:extLst>
              <a:ext uri="{FF2B5EF4-FFF2-40B4-BE49-F238E27FC236}">
                <a16:creationId xmlns:a16="http://schemas.microsoft.com/office/drawing/2014/main" id="{0829276E-43C2-0D8D-5E72-561976DEF8DD}"/>
              </a:ext>
            </a:extLst>
          </p:cNvPr>
          <p:cNvSpPr/>
          <p:nvPr/>
        </p:nvSpPr>
        <p:spPr>
          <a:xfrm rot="256899">
            <a:off x="9913654" y="1115284"/>
            <a:ext cx="804672" cy="42976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Балонче за говор: елипса 28">
            <a:extLst>
              <a:ext uri="{FF2B5EF4-FFF2-40B4-BE49-F238E27FC236}">
                <a16:creationId xmlns:a16="http://schemas.microsoft.com/office/drawing/2014/main" id="{1B8FE1B2-2308-4AD4-D227-019A504BACD5}"/>
              </a:ext>
            </a:extLst>
          </p:cNvPr>
          <p:cNvSpPr/>
          <p:nvPr/>
        </p:nvSpPr>
        <p:spPr>
          <a:xfrm rot="256899">
            <a:off x="8936043" y="895054"/>
            <a:ext cx="804672" cy="42976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C000"/>
                </a:solidFill>
              </a:rPr>
              <a:t>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Балонче за говор: елипса 29">
            <a:extLst>
              <a:ext uri="{FF2B5EF4-FFF2-40B4-BE49-F238E27FC236}">
                <a16:creationId xmlns:a16="http://schemas.microsoft.com/office/drawing/2014/main" id="{9B003D80-68BA-2C99-6EFD-46473AC3C9AE}"/>
              </a:ext>
            </a:extLst>
          </p:cNvPr>
          <p:cNvSpPr/>
          <p:nvPr/>
        </p:nvSpPr>
        <p:spPr>
          <a:xfrm rot="21008061">
            <a:off x="1505719" y="937156"/>
            <a:ext cx="656965" cy="39689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Балонче за говор: елипса 30">
            <a:extLst>
              <a:ext uri="{FF2B5EF4-FFF2-40B4-BE49-F238E27FC236}">
                <a16:creationId xmlns:a16="http://schemas.microsoft.com/office/drawing/2014/main" id="{E600E624-EA3A-E27D-25B8-7B48813B833C}"/>
              </a:ext>
            </a:extLst>
          </p:cNvPr>
          <p:cNvSpPr/>
          <p:nvPr/>
        </p:nvSpPr>
        <p:spPr>
          <a:xfrm rot="20557700">
            <a:off x="846261" y="1037321"/>
            <a:ext cx="618187" cy="349492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C000"/>
                </a:solidFill>
              </a:rPr>
              <a:t>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9EA8B820-2FA0-8264-AD42-78D8045E7E77}"/>
              </a:ext>
            </a:extLst>
          </p:cNvPr>
          <p:cNvSpPr txBox="1"/>
          <p:nvPr/>
        </p:nvSpPr>
        <p:spPr>
          <a:xfrm>
            <a:off x="2278064" y="3972013"/>
            <a:ext cx="76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*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И 2-та кода правят едно и също – изписват </a:t>
            </a:r>
            <a:r>
              <a:rPr lang="en-US" b="1" dirty="0">
                <a:solidFill>
                  <a:schemeClr val="bg1"/>
                </a:solidFill>
              </a:rPr>
              <a:t>Hello UKTC </a:t>
            </a:r>
            <a:r>
              <a:rPr lang="bg-BG" dirty="0">
                <a:solidFill>
                  <a:schemeClr val="bg1"/>
                </a:solidFill>
              </a:rPr>
              <a:t>10 пъти в конзолата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Картина 34">
            <a:extLst>
              <a:ext uri="{FF2B5EF4-FFF2-40B4-BE49-F238E27FC236}">
                <a16:creationId xmlns:a16="http://schemas.microsoft.com/office/drawing/2014/main" id="{5E734035-5044-5DA2-4171-A6CD24DF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4608695" y="4370806"/>
            <a:ext cx="2617290" cy="1893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3692A638-7D7D-1058-9169-DC6F28F8C2C0}"/>
              </a:ext>
            </a:extLst>
          </p:cNvPr>
          <p:cNvSpPr txBox="1"/>
          <p:nvPr/>
        </p:nvSpPr>
        <p:spPr>
          <a:xfrm>
            <a:off x="99664" y="5982572"/>
            <a:ext cx="421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отваря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</a:rPr>
              <a:t> блока на цикъла.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Текстово поле 36">
            <a:extLst>
              <a:ext uri="{FF2B5EF4-FFF2-40B4-BE49-F238E27FC236}">
                <a16:creationId xmlns:a16="http://schemas.microsoft.com/office/drawing/2014/main" id="{3056D7DD-39DF-F559-9048-F55E46B3F1A4}"/>
              </a:ext>
            </a:extLst>
          </p:cNvPr>
          <p:cNvSpPr txBox="1"/>
          <p:nvPr/>
        </p:nvSpPr>
        <p:spPr>
          <a:xfrm>
            <a:off x="7730810" y="5992296"/>
            <a:ext cx="421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Done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слага край на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</a:rPr>
              <a:t> цикъла.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3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925563E-8B49-B2DC-0643-E0F40F7ED2EB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207"/>
            <a:ext cx="10515600" cy="1279209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4" y="2003479"/>
            <a:ext cx="10428511" cy="362301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While Loop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Имаме </a:t>
            </a:r>
            <a:r>
              <a:rPr lang="bg-BG" sz="2000" u="sng" dirty="0">
                <a:solidFill>
                  <a:srgbClr val="FF0000"/>
                </a:solidFill>
                <a:latin typeface="Arial" panose="020B0604020202020204" pitchFamily="34" charset="0"/>
              </a:rPr>
              <a:t>условие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, което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докато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е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изпълнено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, кода (командите) в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блока на цикъла се вика;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Този цикъл често се използва за 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infinite loop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- кода (командите) в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блока на цикъла се изпълнява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постоянно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, докато програмата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работи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, постига се чрез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true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</a:rPr>
              <a:t>фиг. 1 и 2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Тук също присъстват ключовите думи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и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done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C7552FC-A8DC-5D2A-A7B5-09ADE8A5A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90" y="4212422"/>
            <a:ext cx="2715004" cy="212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11929133-87D6-42B7-FC90-1CE60764F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5" y="4388658"/>
            <a:ext cx="2124371" cy="17718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7411D75C-411F-5635-7A45-75A7BFFEBAE3}"/>
              </a:ext>
            </a:extLst>
          </p:cNvPr>
          <p:cNvGrpSpPr/>
          <p:nvPr/>
        </p:nvGrpSpPr>
        <p:grpSpPr>
          <a:xfrm>
            <a:off x="9545193" y="873995"/>
            <a:ext cx="2085975" cy="1303184"/>
            <a:chOff x="466833" y="859536"/>
            <a:chExt cx="2085975" cy="1303184"/>
          </a:xfrm>
        </p:grpSpPr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B6817CEF-40D4-E7B4-422B-6AA8F8A2B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95" b="6087"/>
            <a:stretch/>
          </p:blipFill>
          <p:spPr>
            <a:xfrm rot="569193">
              <a:off x="466833" y="1134020"/>
              <a:ext cx="2085975" cy="10287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Балонче за говор: елипса 11">
              <a:extLst>
                <a:ext uri="{FF2B5EF4-FFF2-40B4-BE49-F238E27FC236}">
                  <a16:creationId xmlns:a16="http://schemas.microsoft.com/office/drawing/2014/main" id="{B508DF15-29A5-0741-321D-2B04E94CB293}"/>
                </a:ext>
              </a:extLst>
            </p:cNvPr>
            <p:cNvSpPr/>
            <p:nvPr/>
          </p:nvSpPr>
          <p:spPr>
            <a:xfrm rot="256899">
              <a:off x="1389888" y="859536"/>
              <a:ext cx="804672" cy="42976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F727C99C-59F5-5075-6D9D-F2FDF392E6B2}"/>
              </a:ext>
            </a:extLst>
          </p:cNvPr>
          <p:cNvSpPr txBox="1"/>
          <p:nvPr/>
        </p:nvSpPr>
        <p:spPr>
          <a:xfrm>
            <a:off x="3032406" y="4216885"/>
            <a:ext cx="558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Този код изписва стойността на променливата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конзолата, след това инкрементира стойността ѝ с 1. Цикъла се повтаря докато стойността на променливата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по-малка от 10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E87B3797-5140-9744-BF78-3D18FE6FBBA4}"/>
              </a:ext>
            </a:extLst>
          </p:cNvPr>
          <p:cNvSpPr txBox="1"/>
          <p:nvPr/>
        </p:nvSpPr>
        <p:spPr>
          <a:xfrm>
            <a:off x="2992970" y="5447542"/>
            <a:ext cx="558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 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Увеличава 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стойността на променливата </a:t>
            </a:r>
            <a:r>
              <a:rPr lang="en-US" sz="1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1 (стъпка) 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bg-B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Ако искаме по-голяма стъпка записът е: </a:t>
            </a:r>
            <a:r>
              <a:rPr lang="en-US" sz="1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</a:t>
            </a:r>
            <a:r>
              <a:rPr lang="bg-BG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step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DC0F8C0-82C9-CE36-E9F5-53DB07FA7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6089143"/>
            <a:ext cx="1924050" cy="2476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645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7FAC5243-3C93-A507-DDDC-E9D5E31B412C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207"/>
            <a:ext cx="10515600" cy="1279209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4" y="2003479"/>
            <a:ext cx="10428511" cy="362301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While Loop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При условие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true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(фиг. 1), кода (командите) в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блока на цикъла се изпълнява всяка милисекунда (фиг. 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Този код изписва стойността на променливата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конзолата, след това инкрементира стойността ѝ с 1. Цикъла е безкраен и се повтаря докато програмата не спре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7411D75C-411F-5635-7A45-75A7BFFEBAE3}"/>
              </a:ext>
            </a:extLst>
          </p:cNvPr>
          <p:cNvGrpSpPr/>
          <p:nvPr/>
        </p:nvGrpSpPr>
        <p:grpSpPr>
          <a:xfrm>
            <a:off x="9410339" y="930421"/>
            <a:ext cx="2085975" cy="1303184"/>
            <a:chOff x="466833" y="859536"/>
            <a:chExt cx="2085975" cy="1303184"/>
          </a:xfrm>
        </p:grpSpPr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B6817CEF-40D4-E7B4-422B-6AA8F8A2B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95" b="6087"/>
            <a:stretch/>
          </p:blipFill>
          <p:spPr>
            <a:xfrm rot="569193">
              <a:off x="466833" y="1134020"/>
              <a:ext cx="2085975" cy="10287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Балонче за говор: елипса 11">
              <a:extLst>
                <a:ext uri="{FF2B5EF4-FFF2-40B4-BE49-F238E27FC236}">
                  <a16:creationId xmlns:a16="http://schemas.microsoft.com/office/drawing/2014/main" id="{B508DF15-29A5-0741-321D-2B04E94CB293}"/>
                </a:ext>
              </a:extLst>
            </p:cNvPr>
            <p:cNvSpPr/>
            <p:nvPr/>
          </p:nvSpPr>
          <p:spPr>
            <a:xfrm rot="256899">
              <a:off x="1389888" y="859536"/>
              <a:ext cx="804672" cy="42976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832589F-EE2E-A70C-5563-1F4AAFFD4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4" y="4234230"/>
            <a:ext cx="1886213" cy="17528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B1D33FE-8F8B-9929-8305-174E6BB28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42" y="3764863"/>
            <a:ext cx="1961633" cy="2591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201ED61D-AE39-DD04-D10D-F0709B0DF0A8}"/>
              </a:ext>
            </a:extLst>
          </p:cNvPr>
          <p:cNvSpPr txBox="1"/>
          <p:nvPr/>
        </p:nvSpPr>
        <p:spPr>
          <a:xfrm>
            <a:off x="1287400" y="5564970"/>
            <a:ext cx="84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A7E95E9F-2522-2A9F-5210-8F4865391F0E}"/>
              </a:ext>
            </a:extLst>
          </p:cNvPr>
          <p:cNvSpPr txBox="1"/>
          <p:nvPr/>
        </p:nvSpPr>
        <p:spPr>
          <a:xfrm>
            <a:off x="9609403" y="6008229"/>
            <a:ext cx="84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F2FB0A20-CC20-8B8A-F8E9-39C8B7EB8DCA}"/>
              </a:ext>
            </a:extLst>
          </p:cNvPr>
          <p:cNvSpPr txBox="1"/>
          <p:nvPr/>
        </p:nvSpPr>
        <p:spPr>
          <a:xfrm>
            <a:off x="4598259" y="5135536"/>
            <a:ext cx="21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 от кода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Съединител &quot;права стрелка&quot; 18">
            <a:extLst>
              <a:ext uri="{FF2B5EF4-FFF2-40B4-BE49-F238E27FC236}">
                <a16:creationId xmlns:a16="http://schemas.microsoft.com/office/drawing/2014/main" id="{A813C5E5-154E-AB36-530A-1178E6A2E027}"/>
              </a:ext>
            </a:extLst>
          </p:cNvPr>
          <p:cNvCxnSpPr/>
          <p:nvPr/>
        </p:nvCxnSpPr>
        <p:spPr>
          <a:xfrm>
            <a:off x="4419600" y="5029200"/>
            <a:ext cx="24955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2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7A2D1F4C-1B7E-B767-E2A9-7C2CBE272DCE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895"/>
            <a:ext cx="10515600" cy="1279209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74"/>
            <a:ext cx="10515600" cy="392753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Until Loop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„</a:t>
            </a:r>
            <a:r>
              <a:rPr lang="bg-BG" sz="2000" b="1" dirty="0">
                <a:solidFill>
                  <a:schemeClr val="bg1"/>
                </a:solidFill>
                <a:latin typeface="Arial" panose="020B0604020202020204" pitchFamily="34" charset="0"/>
              </a:rPr>
              <a:t>Изпълни докато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Тук условието представлява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кога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цикълът да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спре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да изпълнява кода (командите) в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 блока;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Обърната логика на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цикъла;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Отново присъстват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</a:rPr>
              <a:t>и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done</a:t>
            </a:r>
            <a:endParaRPr lang="bg-BG" sz="2000" b="1" dirty="0">
              <a:solidFill>
                <a:schemeClr val="bg1"/>
              </a:solidFill>
              <a:latin typeface="Arial" panose="020B0604020202020204" pitchFamily="34" charset="0"/>
              <a:cs typeface="poppins" panose="00000500000000000000" pitchFamily="2" charset="0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B7E1613-B40F-061A-8402-23F1DE3B5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4" b="4464"/>
          <a:stretch/>
        </p:blipFill>
        <p:spPr>
          <a:xfrm rot="274659">
            <a:off x="9427082" y="1290828"/>
            <a:ext cx="2085975" cy="1019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A41A112-F5A6-4DA8-F82C-C82F539B6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" y="4555369"/>
            <a:ext cx="2114845" cy="178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3BC0DFC-3530-E5F0-4562-43E897C57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40" y="4202895"/>
            <a:ext cx="2600688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326B6E89-D39E-AE9C-20BB-4EE2BC2DE240}"/>
              </a:ext>
            </a:extLst>
          </p:cNvPr>
          <p:cNvSpPr txBox="1"/>
          <p:nvPr/>
        </p:nvSpPr>
        <p:spPr>
          <a:xfrm>
            <a:off x="2953045" y="4771846"/>
            <a:ext cx="580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Този код изписва стойността на променливата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конзолата, след това инкрементира стойността ѝ с 1. Цикъла се повтаря докато стойността на променливата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е по-голяма от 10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1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7187894F-ED04-8F2C-5B37-B6C3B0CF75FC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49"/>
            <a:ext cx="10515600" cy="4176713"/>
          </a:xfrm>
        </p:spPr>
        <p:txBody>
          <a:bodyPr/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от данни, в която може да „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складираме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(данни)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фиг. 1);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Масивът може да съдържа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 данни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си (напр. едновременно да държи 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 данни – фиг. 2);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Елементите в масива се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отделят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bg-B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ИНТЕРВАЛ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няма запетаи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Елементите в масива имат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масива), който 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уникален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(даден индекс отговаря само на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позиция). Броенето започва от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и завършва с размера на масива – 1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bg-BG" dirty="0"/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138DBB9-8005-7A8B-E5A3-0D4C0DBE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8107"/>
            <a:ext cx="4473089" cy="881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11A13C0-BE4A-9E66-5BDC-C717A21E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70" y="5399088"/>
            <a:ext cx="5229549" cy="6500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29610DA0-69A3-EE74-E295-F6B3F9A4350E}"/>
              </a:ext>
            </a:extLst>
          </p:cNvPr>
          <p:cNvSpPr txBox="1"/>
          <p:nvPr/>
        </p:nvSpPr>
        <p:spPr>
          <a:xfrm>
            <a:off x="10179993" y="6097628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Фиг.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631813E-657C-9BE3-EFAA-18CFB8DA88BC}"/>
              </a:ext>
            </a:extLst>
          </p:cNvPr>
          <p:cNvSpPr txBox="1"/>
          <p:nvPr/>
        </p:nvSpPr>
        <p:spPr>
          <a:xfrm>
            <a:off x="838200" y="6060064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Фиг.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DDCA7221-3C37-A39D-DF9F-3CB9BF51033D}"/>
              </a:ext>
            </a:extLst>
          </p:cNvPr>
          <p:cNvSpPr/>
          <p:nvPr/>
        </p:nvSpPr>
        <p:spPr>
          <a:xfrm>
            <a:off x="6629400" y="5477670"/>
            <a:ext cx="685800" cy="3905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980EF80D-5ED3-0319-1523-71DFBF06DA9C}"/>
              </a:ext>
            </a:extLst>
          </p:cNvPr>
          <p:cNvSpPr/>
          <p:nvPr/>
        </p:nvSpPr>
        <p:spPr>
          <a:xfrm>
            <a:off x="7902979" y="5477669"/>
            <a:ext cx="1974445" cy="3905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59537C0E-FA13-255E-4F70-DF775B621AB2}"/>
              </a:ext>
            </a:extLst>
          </p:cNvPr>
          <p:cNvSpPr/>
          <p:nvPr/>
        </p:nvSpPr>
        <p:spPr>
          <a:xfrm>
            <a:off x="9931359" y="5477669"/>
            <a:ext cx="742950" cy="3905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FF481E6B-A756-777F-7E67-8B876398BAEC}"/>
              </a:ext>
            </a:extLst>
          </p:cNvPr>
          <p:cNvSpPr/>
          <p:nvPr/>
        </p:nvSpPr>
        <p:spPr>
          <a:xfrm>
            <a:off x="7381875" y="5477670"/>
            <a:ext cx="454429" cy="3905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93717711-7240-D795-172B-D83D49457024}"/>
              </a:ext>
            </a:extLst>
          </p:cNvPr>
          <p:cNvSpPr/>
          <p:nvPr/>
        </p:nvSpPr>
        <p:spPr>
          <a:xfrm>
            <a:off x="2974908" y="5591969"/>
            <a:ext cx="187392" cy="14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5948EF6A-5C4F-8F1E-CF96-02FB47BE4178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48B209-D308-AA2F-D9A0-5D06E045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E27B46-D7E7-1310-0D3D-C9D390FA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1690688"/>
            <a:ext cx="8877300" cy="1325563"/>
          </a:xfrm>
        </p:spPr>
        <p:txBody>
          <a:bodyPr anchor="ctr">
            <a:normAutofit lnSpcReduction="10000"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Основи на </a:t>
            </a:r>
            <a:r>
              <a:rPr lang="en-US" sz="2400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Bash scripting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функции.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Аргументи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Примерни програми и практически примери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7 Best Linux shell scripting Courses for Programmers to Learn in 2021 ...">
            <a:extLst>
              <a:ext uri="{FF2B5EF4-FFF2-40B4-BE49-F238E27FC236}">
                <a16:creationId xmlns:a16="http://schemas.microsoft.com/office/drawing/2014/main" id="{84629DE9-9126-BC36-2AC7-9ECA260A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05" y="3239594"/>
            <a:ext cx="4695189" cy="2507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773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A2ED1D7E-31AC-46C6-7592-DF16D3939F5B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3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195762"/>
          </a:xfrm>
        </p:spPr>
        <p:txBody>
          <a:bodyPr/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 от масива може да бъде достъпен чрез неговият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Индексът се поставя в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[ ]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скоби, които са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слепени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името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масива, целият израз е поставен в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 }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скоби пред които има знакът </a:t>
            </a:r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poppins" panose="00000500000000000000" pitchFamily="2" charset="0"/>
              </a:rPr>
              <a:t>$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който пояснява на интерпретаторът, че това 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променлива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bg-B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0DCE32E-E39F-EF0E-6CD6-2EF75337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048127"/>
            <a:ext cx="4666918" cy="18955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C8283F4C-C6C4-E0DA-5A70-594D159D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47" y="4048127"/>
            <a:ext cx="5037454" cy="2054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140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DFDB752-C82E-C9F4-B6CC-17A6AA36697F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85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77B96875-86A1-EB86-8740-0FE222290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"/>
          <a:stretch/>
        </p:blipFill>
        <p:spPr>
          <a:xfrm>
            <a:off x="838201" y="2357440"/>
            <a:ext cx="3295650" cy="10759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953F616-4814-E666-0BD3-78D5CDEFC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57" y="3689479"/>
            <a:ext cx="3849285" cy="559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7FA6EDAD-BBCB-E609-DEC1-D121A5625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402" y="2362201"/>
            <a:ext cx="3326397" cy="1066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1E56E7A-AFC6-3F12-2A6F-651DB69EF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43450"/>
            <a:ext cx="4083098" cy="1323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21" name="Съединител &quot;права стрелка&quot; 20">
            <a:extLst>
              <a:ext uri="{FF2B5EF4-FFF2-40B4-BE49-F238E27FC236}">
                <a16:creationId xmlns:a16="http://schemas.microsoft.com/office/drawing/2014/main" id="{F6AE7479-B35F-83A4-1A29-A249DF42D67B}"/>
              </a:ext>
            </a:extLst>
          </p:cNvPr>
          <p:cNvCxnSpPr/>
          <p:nvPr/>
        </p:nvCxnSpPr>
        <p:spPr>
          <a:xfrm>
            <a:off x="5143500" y="5405436"/>
            <a:ext cx="26289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15F50E31-E993-BB9C-468F-9CBD99529E30}"/>
              </a:ext>
            </a:extLst>
          </p:cNvPr>
          <p:cNvSpPr txBox="1"/>
          <p:nvPr/>
        </p:nvSpPr>
        <p:spPr>
          <a:xfrm>
            <a:off x="5600984" y="494785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${#info[@]}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8C994DDC-879B-A6D0-8153-C8AB8DFCBA6D}"/>
              </a:ext>
            </a:extLst>
          </p:cNvPr>
          <p:cNvSpPr txBox="1"/>
          <p:nvPr/>
        </p:nvSpPr>
        <p:spPr>
          <a:xfrm>
            <a:off x="5081421" y="5535449"/>
            <a:ext cx="269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размера на масива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D412E4D2-8F75-4E50-CB25-ED356429894B}"/>
              </a:ext>
            </a:extLst>
          </p:cNvPr>
          <p:cNvCxnSpPr>
            <a:cxnSpLocks/>
          </p:cNvCxnSpPr>
          <p:nvPr/>
        </p:nvCxnSpPr>
        <p:spPr>
          <a:xfrm>
            <a:off x="2676525" y="3404825"/>
            <a:ext cx="1219200" cy="38650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C45D3130-D901-8F32-DACD-1EB0AE46711F}"/>
              </a:ext>
            </a:extLst>
          </p:cNvPr>
          <p:cNvCxnSpPr>
            <a:cxnSpLocks/>
          </p:cNvCxnSpPr>
          <p:nvPr/>
        </p:nvCxnSpPr>
        <p:spPr>
          <a:xfrm flipH="1">
            <a:off x="8296274" y="3369477"/>
            <a:ext cx="1308600" cy="45720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91DC22C1-3C32-542B-A899-3B182D5533A2}"/>
              </a:ext>
            </a:extLst>
          </p:cNvPr>
          <p:cNvSpPr txBox="1"/>
          <p:nvPr/>
        </p:nvSpPr>
        <p:spPr>
          <a:xfrm>
            <a:off x="9023540" y="359807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${info[@]}</a:t>
            </a:r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F2040377-83A8-5B0A-AF97-A19585D8CE55}"/>
              </a:ext>
            </a:extLst>
          </p:cNvPr>
          <p:cNvSpPr txBox="1"/>
          <p:nvPr/>
        </p:nvSpPr>
        <p:spPr>
          <a:xfrm>
            <a:off x="1880303" y="366433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${info[</a:t>
            </a:r>
            <a:r>
              <a:rPr lang="bg-B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*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]}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231D5BDE-A043-2092-97A8-428A7AC2FA21}"/>
              </a:ext>
            </a:extLst>
          </p:cNvPr>
          <p:cNvSpPr txBox="1"/>
          <p:nvPr/>
        </p:nvSpPr>
        <p:spPr>
          <a:xfrm>
            <a:off x="4350162" y="2999021"/>
            <a:ext cx="34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Връщат всички елементи на масива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Картина 31">
            <a:extLst>
              <a:ext uri="{FF2B5EF4-FFF2-40B4-BE49-F238E27FC236}">
                <a16:creationId xmlns:a16="http://schemas.microsoft.com/office/drawing/2014/main" id="{8D9D26BD-6497-B83C-1DB1-1A7F5595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322" y="5110409"/>
            <a:ext cx="3611976" cy="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D747D939-4AF5-F150-4B1B-83872243CAD1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90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15F50E31-E993-BB9C-468F-9CBD99529E30}"/>
              </a:ext>
            </a:extLst>
          </p:cNvPr>
          <p:cNvSpPr txBox="1"/>
          <p:nvPr/>
        </p:nvSpPr>
        <p:spPr>
          <a:xfrm>
            <a:off x="4776363" y="492880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Info+=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newElement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8C994DDC-879B-A6D0-8153-C8AB8DFCBA6D}"/>
              </a:ext>
            </a:extLst>
          </p:cNvPr>
          <p:cNvSpPr txBox="1"/>
          <p:nvPr/>
        </p:nvSpPr>
        <p:spPr>
          <a:xfrm>
            <a:off x="4273964" y="5483985"/>
            <a:ext cx="344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нов елемент към масива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D412E4D2-8F75-4E50-CB25-ED356429894B}"/>
              </a:ext>
            </a:extLst>
          </p:cNvPr>
          <p:cNvCxnSpPr>
            <a:cxnSpLocks/>
          </p:cNvCxnSpPr>
          <p:nvPr/>
        </p:nvCxnSpPr>
        <p:spPr>
          <a:xfrm flipV="1">
            <a:off x="4401115" y="2738437"/>
            <a:ext cx="3371285" cy="283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91DC22C1-3C32-542B-A899-3B182D5533A2}"/>
              </a:ext>
            </a:extLst>
          </p:cNvPr>
          <p:cNvSpPr txBox="1"/>
          <p:nvPr/>
        </p:nvSpPr>
        <p:spPr>
          <a:xfrm>
            <a:off x="4655541" y="2286486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info[index]=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newValue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231D5BDE-A043-2092-97A8-428A7AC2FA21}"/>
              </a:ext>
            </a:extLst>
          </p:cNvPr>
          <p:cNvSpPr txBox="1"/>
          <p:nvPr/>
        </p:nvSpPr>
        <p:spPr>
          <a:xfrm>
            <a:off x="4337538" y="2943553"/>
            <a:ext cx="349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Променя стойността на елемента от масива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7BA8411-91AC-5D6A-62B1-DAAF1D3F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3" y="1800044"/>
            <a:ext cx="3540835" cy="182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D2840CF-4643-0DEE-199F-E8E0C379E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3"/>
          <a:stretch/>
        </p:blipFill>
        <p:spPr>
          <a:xfrm>
            <a:off x="7970322" y="2334894"/>
            <a:ext cx="3665779" cy="836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8D0F405A-FD30-C6B5-A2F3-7075C353E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58" y="4443659"/>
            <a:ext cx="3599319" cy="179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A877BE4C-07A2-C99E-4374-02C9B3BE2227}"/>
              </a:ext>
            </a:extLst>
          </p:cNvPr>
          <p:cNvCxnSpPr>
            <a:cxnSpLocks/>
          </p:cNvCxnSpPr>
          <p:nvPr/>
        </p:nvCxnSpPr>
        <p:spPr>
          <a:xfrm>
            <a:off x="4401115" y="5376680"/>
            <a:ext cx="3135343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E29810E-F970-D362-08FB-6C0057C18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457" y="4947776"/>
            <a:ext cx="4034393" cy="685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137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B97E117-7C9C-5EE6-5600-8A738C52D91E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CDC34FF-013F-EE23-9350-62869687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56776"/>
            <a:ext cx="3429000" cy="15917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15F50E31-E993-BB9C-468F-9CBD99529E30}"/>
              </a:ext>
            </a:extLst>
          </p:cNvPr>
          <p:cNvSpPr txBox="1"/>
          <p:nvPr/>
        </p:nvSpPr>
        <p:spPr>
          <a:xfrm>
            <a:off x="5315274" y="503826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unset info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8C994DDC-879B-A6D0-8153-C8AB8DFCBA6D}"/>
              </a:ext>
            </a:extLst>
          </p:cNvPr>
          <p:cNvSpPr txBox="1"/>
          <p:nvPr/>
        </p:nvSpPr>
        <p:spPr>
          <a:xfrm>
            <a:off x="4273964" y="5660705"/>
            <a:ext cx="344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целия масив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D412E4D2-8F75-4E50-CB25-ED356429894B}"/>
              </a:ext>
            </a:extLst>
          </p:cNvPr>
          <p:cNvCxnSpPr>
            <a:cxnSpLocks/>
          </p:cNvCxnSpPr>
          <p:nvPr/>
        </p:nvCxnSpPr>
        <p:spPr>
          <a:xfrm>
            <a:off x="4538238" y="2637609"/>
            <a:ext cx="276009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91DC22C1-3C32-542B-A899-3B182D5533A2}"/>
              </a:ext>
            </a:extLst>
          </p:cNvPr>
          <p:cNvSpPr txBox="1"/>
          <p:nvPr/>
        </p:nvSpPr>
        <p:spPr>
          <a:xfrm>
            <a:off x="4790412" y="217397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unset info[index]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231D5BDE-A043-2092-97A8-428A7AC2FA21}"/>
              </a:ext>
            </a:extLst>
          </p:cNvPr>
          <p:cNvSpPr txBox="1"/>
          <p:nvPr/>
        </p:nvSpPr>
        <p:spPr>
          <a:xfrm>
            <a:off x="4391590" y="2781628"/>
            <a:ext cx="31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масива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подаден индекс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A877BE4C-07A2-C99E-4374-02C9B3BE2227}"/>
              </a:ext>
            </a:extLst>
          </p:cNvPr>
          <p:cNvCxnSpPr>
            <a:cxnSpLocks/>
          </p:cNvCxnSpPr>
          <p:nvPr/>
        </p:nvCxnSpPr>
        <p:spPr>
          <a:xfrm>
            <a:off x="4467790" y="5538605"/>
            <a:ext cx="289721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D167B83-A999-26D0-48D1-698CBCFC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908" y="2366397"/>
            <a:ext cx="4119067" cy="60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AD1D31-ED9A-5BFB-6CD1-F66B6D126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91060">
            <a:off x="921020" y="4409270"/>
            <a:ext cx="3280548" cy="1544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A4A68E5-AF48-C134-FE2A-1DAB9BE74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620" y="5171096"/>
            <a:ext cx="4180980" cy="6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DFDA5CCF-3BB8-8646-BB29-8993D03AE1E0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0F53399-A526-D41C-A3F7-F1708A41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FE61A233-A931-97EA-90C4-22A03B1B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59" y="2074076"/>
            <a:ext cx="7907033" cy="2344373"/>
          </a:xfrm>
        </p:spPr>
        <p:txBody>
          <a:bodyPr>
            <a:normAutofit/>
          </a:bodyPr>
          <a:lstStyle/>
          <a:p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Блок/парче код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който може да бъде извикан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пъти;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Функциите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раздробяват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кода, целта е една функция да 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специализирана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да върши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основно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нещо;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скриптовете функциите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нямат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дефиниран </a:t>
            </a:r>
            <a:r>
              <a:rPr lang="bg-BG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int/void/String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идентично с езика </a:t>
            </a:r>
            <a:r>
              <a:rPr lang="en-US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bg-BG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33A7088D-2A6C-C48E-4FA3-24883065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5076825"/>
            <a:ext cx="2562225" cy="108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637B1E4E-20BF-0790-6990-B55E424B0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88"/>
          <a:stretch/>
        </p:blipFill>
        <p:spPr>
          <a:xfrm>
            <a:off x="4271962" y="5219700"/>
            <a:ext cx="2138363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10B9C7B8-7052-D5B5-F5F1-189F016C68A4}"/>
              </a:ext>
            </a:extLst>
          </p:cNvPr>
          <p:cNvSpPr txBox="1"/>
          <p:nvPr/>
        </p:nvSpPr>
        <p:spPr>
          <a:xfrm>
            <a:off x="329251" y="4527312"/>
            <a:ext cx="293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функция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EDBEF473-CB23-DF10-1ED2-35D7B8547DAA}"/>
              </a:ext>
            </a:extLst>
          </p:cNvPr>
          <p:cNvSpPr txBox="1"/>
          <p:nvPr/>
        </p:nvSpPr>
        <p:spPr>
          <a:xfrm>
            <a:off x="3618396" y="4707493"/>
            <a:ext cx="344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функция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11694686-EC1F-6A8F-C0EC-0C9D14A1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996" y="5364956"/>
            <a:ext cx="3152335" cy="509588"/>
          </a:xfrm>
          <a:prstGeom prst="rect">
            <a:avLst/>
          </a:prstGeom>
        </p:spPr>
      </p:pic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E978F31B-838F-7B74-C105-2D0C2B7E76FD}"/>
              </a:ext>
            </a:extLst>
          </p:cNvPr>
          <p:cNvSpPr txBox="1"/>
          <p:nvPr/>
        </p:nvSpPr>
        <p:spPr>
          <a:xfrm>
            <a:off x="7420614" y="4886762"/>
            <a:ext cx="42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 при изпълнение на скрипта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Равно на 21">
            <a:extLst>
              <a:ext uri="{FF2B5EF4-FFF2-40B4-BE49-F238E27FC236}">
                <a16:creationId xmlns:a16="http://schemas.microsoft.com/office/drawing/2014/main" id="{828587C0-E4B4-D783-EAA0-B152C72CC021}"/>
              </a:ext>
            </a:extLst>
          </p:cNvPr>
          <p:cNvSpPr/>
          <p:nvPr/>
        </p:nvSpPr>
        <p:spPr>
          <a:xfrm>
            <a:off x="6630634" y="5252005"/>
            <a:ext cx="1143000" cy="71437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Знак плюс 22">
            <a:extLst>
              <a:ext uri="{FF2B5EF4-FFF2-40B4-BE49-F238E27FC236}">
                <a16:creationId xmlns:a16="http://schemas.microsoft.com/office/drawing/2014/main" id="{26250EFA-BB87-5B8D-CDC3-089367FDADB9}"/>
              </a:ext>
            </a:extLst>
          </p:cNvPr>
          <p:cNvSpPr/>
          <p:nvPr/>
        </p:nvSpPr>
        <p:spPr>
          <a:xfrm>
            <a:off x="3170910" y="5193744"/>
            <a:ext cx="1010290" cy="797719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Картина 24">
            <a:extLst>
              <a:ext uri="{FF2B5EF4-FFF2-40B4-BE49-F238E27FC236}">
                <a16:creationId xmlns:a16="http://schemas.microsoft.com/office/drawing/2014/main" id="{07776683-5826-1953-7F36-03D768D50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14" y="1799550"/>
            <a:ext cx="2857500" cy="25527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627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BEF03D8A-01EE-0A54-F6DF-4CE7B4415AFD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0F53399-A526-D41C-A3F7-F1708A41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74" y="5381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FE61A233-A931-97EA-90C4-22A03B1B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03" y="2191951"/>
            <a:ext cx="10791825" cy="1541850"/>
          </a:xfrm>
        </p:spPr>
        <p:txBody>
          <a:bodyPr anchor="ctr">
            <a:normAutofit/>
          </a:bodyPr>
          <a:lstStyle/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функция можем да подаваме </a:t>
            </a:r>
            <a:r>
              <a:rPr lang="bg-BG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</a:t>
            </a:r>
            <a:r>
              <a:rPr lang="en-US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аргументи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 имат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чрез който могат да бъдат достъпени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вътре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във функцията. </a:t>
            </a: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Броенето започва от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тъй като името на функцията е 0;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16BF714-83B8-206A-9E7D-F7D2F7BE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03" y="4166164"/>
            <a:ext cx="3460943" cy="19667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A2A35A3-0848-02CD-11BB-35750E47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49" y="4848726"/>
            <a:ext cx="3888448" cy="6016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0" name="Съединител &quot;права стрелка&quot; 9">
            <a:extLst>
              <a:ext uri="{FF2B5EF4-FFF2-40B4-BE49-F238E27FC236}">
                <a16:creationId xmlns:a16="http://schemas.microsoft.com/office/drawing/2014/main" id="{07E03370-998B-A00B-D102-CB8A2CE82CF7}"/>
              </a:ext>
            </a:extLst>
          </p:cNvPr>
          <p:cNvCxnSpPr>
            <a:cxnSpLocks/>
          </p:cNvCxnSpPr>
          <p:nvPr/>
        </p:nvCxnSpPr>
        <p:spPr>
          <a:xfrm>
            <a:off x="5036465" y="5149530"/>
            <a:ext cx="16786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6002F663-7564-EF43-F2E9-3F07AE4EBA23}"/>
              </a:ext>
            </a:extLst>
          </p:cNvPr>
          <p:cNvSpPr/>
          <p:nvPr/>
        </p:nvSpPr>
        <p:spPr>
          <a:xfrm>
            <a:off x="2855240" y="5534025"/>
            <a:ext cx="783309" cy="3575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65B490FD-1BA3-097A-E068-73E44BAA0394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0F53399-A526-D41C-A3F7-F1708A41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функции: </a:t>
            </a:r>
            <a:b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FE61A233-A931-97EA-90C4-22A03B1B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03" y="2191951"/>
            <a:ext cx="10791825" cy="1325562"/>
          </a:xfrm>
        </p:spPr>
        <p:txBody>
          <a:bodyPr anchor="ctr">
            <a:normAutofit/>
          </a:bodyPr>
          <a:lstStyle/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Функцията може да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информация;</a:t>
            </a: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чрез ключовата дума 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return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bg-BG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9">
            <a:extLst>
              <a:ext uri="{FF2B5EF4-FFF2-40B4-BE49-F238E27FC236}">
                <a16:creationId xmlns:a16="http://schemas.microsoft.com/office/drawing/2014/main" id="{07E03370-998B-A00B-D102-CB8A2CE82CF7}"/>
              </a:ext>
            </a:extLst>
          </p:cNvPr>
          <p:cNvCxnSpPr>
            <a:cxnSpLocks/>
          </p:cNvCxnSpPr>
          <p:nvPr/>
        </p:nvCxnSpPr>
        <p:spPr>
          <a:xfrm>
            <a:off x="5036465" y="5006655"/>
            <a:ext cx="22977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21ED261-72CB-2694-718C-F2F58E99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03" y="3973443"/>
            <a:ext cx="3596114" cy="20664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856C65A-F681-82DB-4671-55CFAD50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97" y="4739955"/>
            <a:ext cx="3505200" cy="53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15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FD3C5E6A-3FBE-FB53-BD61-89A0A35F863A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75340C-E3FC-2108-B125-E2233DEB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168400"/>
            <a:ext cx="11627643" cy="4351338"/>
          </a:xfrm>
        </p:spPr>
        <p:txBody>
          <a:bodyPr>
            <a:normAutofit/>
          </a:bodyPr>
          <a:lstStyle/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функциите, така и при извикване на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 имаме аргументи – фиг. 1;</a:t>
            </a: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Броят на аргументите може да е до безкрай;</a:t>
            </a: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Броенето започва от 0 като първият аргумент е името на скрипта – фиг. 2;</a:t>
            </a: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Аргументите се извикват чрез</a:t>
            </a:r>
            <a:r>
              <a:rPr lang="bg-BG" sz="2200" dirty="0">
                <a:solidFill>
                  <a:schemeClr val="bg1"/>
                </a:solidFill>
              </a:rPr>
              <a:t>: 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r>
              <a:rPr lang="en-US" sz="2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argument_Index</a:t>
            </a:r>
            <a:r>
              <a:rPr lang="bg-BG" sz="2200" dirty="0">
                <a:solidFill>
                  <a:schemeClr val="bg1"/>
                </a:solidFill>
              </a:rPr>
              <a:t> 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фиг. 3;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Разделянето на един аргумент от друг става чрез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(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разстояние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фиг. 1;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B71F1B19-490B-06CE-4ADE-091B1CB5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176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F75E6B7-7F81-97B7-1464-9DBA1A22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7" y="4804808"/>
            <a:ext cx="6198394" cy="397827"/>
          </a:xfrm>
          <a:prstGeom prst="rect">
            <a:avLst/>
          </a:prstGeom>
        </p:spPr>
      </p:pic>
      <p:grpSp>
        <p:nvGrpSpPr>
          <p:cNvPr id="19" name="Групиране 18">
            <a:extLst>
              <a:ext uri="{FF2B5EF4-FFF2-40B4-BE49-F238E27FC236}">
                <a16:creationId xmlns:a16="http://schemas.microsoft.com/office/drawing/2014/main" id="{B757D8EB-AD77-7EFB-FE3F-A5D47EC84934}"/>
              </a:ext>
            </a:extLst>
          </p:cNvPr>
          <p:cNvGrpSpPr/>
          <p:nvPr/>
        </p:nvGrpSpPr>
        <p:grpSpPr>
          <a:xfrm>
            <a:off x="5383923" y="3470753"/>
            <a:ext cx="6179428" cy="986947"/>
            <a:chOff x="3088482" y="5010705"/>
            <a:chExt cx="6455653" cy="1057275"/>
          </a:xfrm>
        </p:grpSpPr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E3E73BFF-3CEC-9010-DF96-44740FF42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7557" y="5148818"/>
              <a:ext cx="1514475" cy="676275"/>
            </a:xfrm>
            <a:prstGeom prst="rect">
              <a:avLst/>
            </a:prstGeom>
          </p:spPr>
        </p:pic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A908D1A1-53F6-036C-909E-774AD3AB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959" y="5234542"/>
              <a:ext cx="3292836" cy="504825"/>
            </a:xfrm>
            <a:prstGeom prst="rect">
              <a:avLst/>
            </a:prstGeom>
          </p:spPr>
        </p:pic>
        <p:cxnSp>
          <p:nvCxnSpPr>
            <p:cNvPr id="13" name="Съединител &quot;права стрелка&quot; 12">
              <a:extLst>
                <a:ext uri="{FF2B5EF4-FFF2-40B4-BE49-F238E27FC236}">
                  <a16:creationId xmlns:a16="http://schemas.microsoft.com/office/drawing/2014/main" id="{E55B8B42-62CE-B4F6-A01D-7AFB1CEC3958}"/>
                </a:ext>
              </a:extLst>
            </p:cNvPr>
            <p:cNvCxnSpPr/>
            <p:nvPr/>
          </p:nvCxnSpPr>
          <p:spPr>
            <a:xfrm>
              <a:off x="5031582" y="5486954"/>
              <a:ext cx="9144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авоъгълник 13">
              <a:extLst>
                <a:ext uri="{FF2B5EF4-FFF2-40B4-BE49-F238E27FC236}">
                  <a16:creationId xmlns:a16="http://schemas.microsoft.com/office/drawing/2014/main" id="{A452BA64-ADCE-E282-2897-4108E9F8B20B}"/>
                </a:ext>
              </a:extLst>
            </p:cNvPr>
            <p:cNvSpPr/>
            <p:nvPr/>
          </p:nvSpPr>
          <p:spPr>
            <a:xfrm>
              <a:off x="3088482" y="5010705"/>
              <a:ext cx="6455653" cy="1057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2B405DD2-3E38-F173-8EA3-B5063CFA74FE}"/>
              </a:ext>
            </a:extLst>
          </p:cNvPr>
          <p:cNvSpPr txBox="1"/>
          <p:nvPr/>
        </p:nvSpPr>
        <p:spPr>
          <a:xfrm>
            <a:off x="10810462" y="4585495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DCF59410-D0D7-2E71-38BB-5C1FE3E07514}"/>
              </a:ext>
            </a:extLst>
          </p:cNvPr>
          <p:cNvSpPr txBox="1"/>
          <p:nvPr/>
        </p:nvSpPr>
        <p:spPr>
          <a:xfrm>
            <a:off x="352425" y="4413251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F52B93C8-D4FC-B63A-B3F6-8EC675A6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768" y="5295901"/>
            <a:ext cx="6126957" cy="1038615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5CFD61A-65DE-AA4C-E396-FEBAF79759E8}"/>
              </a:ext>
            </a:extLst>
          </p:cNvPr>
          <p:cNvSpPr txBox="1"/>
          <p:nvPr/>
        </p:nvSpPr>
        <p:spPr>
          <a:xfrm>
            <a:off x="4536694" y="6022459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5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00592B36-E8AC-61FC-4EC0-E7831EC4063A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35ACB1-A018-86FE-2B0C-B2B29DF0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Аргументи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5FF47-3A7E-9CB8-22B9-B28BB311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2 полезни функционалности относно аргументите при извикване на скрипт: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 брой на въведените аргументи – фиг.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всички аргументи – фиг. 2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bg-BG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5DB5D27-4ECB-6C94-483A-12E0B250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810000"/>
            <a:ext cx="4895850" cy="981075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5A9C069-7DF8-46E2-E2D3-5AA578F7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5462588"/>
            <a:ext cx="5781675" cy="64770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4266D8F-0AB5-2ED6-E748-09032E50D928}"/>
              </a:ext>
            </a:extLst>
          </p:cNvPr>
          <p:cNvSpPr txBox="1"/>
          <p:nvPr/>
        </p:nvSpPr>
        <p:spPr>
          <a:xfrm>
            <a:off x="10552875" y="5025788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EC08C4C-63A1-7FE9-6EC1-8DC84B450F6E}"/>
              </a:ext>
            </a:extLst>
          </p:cNvPr>
          <p:cNvSpPr txBox="1"/>
          <p:nvPr/>
        </p:nvSpPr>
        <p:spPr>
          <a:xfrm>
            <a:off x="1343025" y="4926012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9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7A9609AB-7B0E-77DA-7C48-8D26A37E9F1F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F45A10-9667-1D6E-D175-C0EB51BA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0"/>
            <a:ext cx="10515600" cy="1136413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Примерни програми и практически примери:</a:t>
            </a:r>
            <a:b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Базова п</a:t>
            </a: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рограма за изчисляване на лице на фигура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E382A5B-0538-0E8B-D07F-EC5DA9F83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4" y="1990724"/>
            <a:ext cx="30861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F5A7FC86-D0DD-A6E4-2438-08378B85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87" y="2652712"/>
            <a:ext cx="26003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Съединител &quot;права стрелка&quot; 7">
            <a:extLst>
              <a:ext uri="{FF2B5EF4-FFF2-40B4-BE49-F238E27FC236}">
                <a16:creationId xmlns:a16="http://schemas.microsoft.com/office/drawing/2014/main" id="{0EC38676-5262-77A9-C0D2-5851096316CB}"/>
              </a:ext>
            </a:extLst>
          </p:cNvPr>
          <p:cNvCxnSpPr>
            <a:cxnSpLocks/>
          </p:cNvCxnSpPr>
          <p:nvPr/>
        </p:nvCxnSpPr>
        <p:spPr>
          <a:xfrm>
            <a:off x="4947107" y="3034980"/>
            <a:ext cx="229778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DFF0A873-023E-CB55-FF0F-C7122A8D5699}"/>
              </a:ext>
            </a:extLst>
          </p:cNvPr>
          <p:cNvSpPr txBox="1"/>
          <p:nvPr/>
        </p:nvSpPr>
        <p:spPr>
          <a:xfrm>
            <a:off x="1003031" y="5010148"/>
            <a:ext cx="1018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Програмата </a:t>
            </a:r>
            <a:r>
              <a:rPr lang="bg-BG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изчаква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потребителят да въведе </a:t>
            </a:r>
            <a:r>
              <a:rPr lang="bg-B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дължина на страната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дължина на височината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които се подават като </a:t>
            </a:r>
            <a:r>
              <a:rPr lang="bg-BG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аргументи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 извикване на функцията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calcArea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която връща </a:t>
            </a:r>
            <a:r>
              <a:rPr lang="bg-BG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лицето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фигурата и накрая я </a:t>
            </a:r>
            <a:r>
              <a:rPr lang="bg-B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принтим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DCD9725-5016-4E40-D378-B97DD9B1F654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159A99A-CA83-7779-323B-C229502E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74" y="1690688"/>
            <a:ext cx="6152863" cy="4802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scripting:</a:t>
            </a:r>
          </a:p>
          <a:p>
            <a:pPr lvl="1"/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Намира голямо приложение в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автоматизацията на процеси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влияние върху операционната система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Представлява създаване на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съдържащ серия от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които могат да бъдат изпълнени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едновременно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команден интерфейс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scripting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Важен инструмент за администратори и разработчици;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2D871-775F-2AF3-B6B0-318E7367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 bwMode="auto">
          <a:xfrm>
            <a:off x="6478638" y="2642532"/>
            <a:ext cx="5031137" cy="2686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0779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56D16503-0FFA-23BD-FE57-4DE956AEA711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F45A10-9667-1D6E-D175-C0EB51BA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79" y="344729"/>
            <a:ext cx="11103242" cy="1136413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Примерни програми и практически примери:</a:t>
            </a:r>
            <a:b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Автоматизиране</a:t>
            </a:r>
            <a:r>
              <a:rPr lang="ru-RU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архивиране</a:t>
            </a:r>
            <a:r>
              <a:rPr lang="ru-RU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ru-RU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с </a:t>
            </a:r>
            <a:r>
              <a:rPr lang="ru-RU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ru-RU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скрипт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Съединител &quot;права стрелка&quot; 7">
            <a:extLst>
              <a:ext uri="{FF2B5EF4-FFF2-40B4-BE49-F238E27FC236}">
                <a16:creationId xmlns:a16="http://schemas.microsoft.com/office/drawing/2014/main" id="{0EC38676-5262-77A9-C0D2-5851096316CB}"/>
              </a:ext>
            </a:extLst>
          </p:cNvPr>
          <p:cNvCxnSpPr>
            <a:cxnSpLocks/>
          </p:cNvCxnSpPr>
          <p:nvPr/>
        </p:nvCxnSpPr>
        <p:spPr>
          <a:xfrm>
            <a:off x="5791200" y="2930205"/>
            <a:ext cx="6286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DFF0A873-023E-CB55-FF0F-C7122A8D5699}"/>
              </a:ext>
            </a:extLst>
          </p:cNvPr>
          <p:cNvSpPr txBox="1"/>
          <p:nvPr/>
        </p:nvSpPr>
        <p:spPr>
          <a:xfrm>
            <a:off x="553904" y="5223180"/>
            <a:ext cx="1110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Програмата намира дали има файлове в папката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изтрива ги и след това създава нов архив в папката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папката 192_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WEB_Project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която се намира целият сайт 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да се автоматизира този процес се използва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като тук е зададено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скрипта да се изпълнява на всяко 28-мо число от месеца в 04:00 часа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90E1FD7-942E-C777-E394-8A587D95A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12"/>
          <a:stretch/>
        </p:blipFill>
        <p:spPr>
          <a:xfrm>
            <a:off x="704850" y="2022796"/>
            <a:ext cx="4905376" cy="1643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E2DBDCB9-64A6-8D3A-3404-EF1BB8E9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1594082"/>
            <a:ext cx="5007590" cy="256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45208C6A-4EF7-6F38-2CBE-DC1485C16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44768"/>
            <a:ext cx="28194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D39E2C5E-C32D-36D8-A55E-625044C4E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226" y="4682893"/>
            <a:ext cx="3219450" cy="26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Съединител &quot;права стрелка&quot; 20">
            <a:extLst>
              <a:ext uri="{FF2B5EF4-FFF2-40B4-BE49-F238E27FC236}">
                <a16:creationId xmlns:a16="http://schemas.microsoft.com/office/drawing/2014/main" id="{C178DADE-8872-E420-1069-CF2883E29DCB}"/>
              </a:ext>
            </a:extLst>
          </p:cNvPr>
          <p:cNvCxnSpPr>
            <a:cxnSpLocks/>
          </p:cNvCxnSpPr>
          <p:nvPr/>
        </p:nvCxnSpPr>
        <p:spPr>
          <a:xfrm>
            <a:off x="4943475" y="4816243"/>
            <a:ext cx="13620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3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BA0F4E0-121C-F6EE-345C-16C33FB1EF44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0C395B-FD67-0B2C-D08B-55A6C8A6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Примерни програми и практически примери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FF5D08-C9FE-CF20-DABE-FA1A776B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скриптовете намират голямо приложение в ежедневието на фирмите. Ето още примери:</a:t>
            </a:r>
          </a:p>
          <a:p>
            <a:pPr lvl="1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 на свободно място;</a:t>
            </a:r>
          </a:p>
          <a:p>
            <a:pPr lvl="1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Автоматизирано менажиране на потребители;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Автоматизира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сканиране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приложение;</a:t>
            </a: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scripting-</a:t>
            </a:r>
            <a:r>
              <a:rPr lang="bg-B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ът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 полезен инструмент, който може да върши черната работа и да спестява време и грешки. Познанията в тази сфера няма да са от вреда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7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D4F6E5BF-148B-201A-E271-0C31BB4E4A5F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B102CF-79EF-632F-09C0-9733E7F1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Благодаря за вниманието!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7B905A3A-22CC-3610-2B88-F5DD2B9916EA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99"/>
            <a:ext cx="10515600" cy="1325563"/>
          </a:xfrm>
        </p:spPr>
        <p:txBody>
          <a:bodyPr/>
          <a:lstStyle/>
          <a:p>
            <a:pPr algn="ctr"/>
            <a:r>
              <a:rPr lang="bg-BG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24F15A08-D2B9-5FD6-F60B-28EB9645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298"/>
            <a:ext cx="10515600" cy="335572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scripting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повторяеми таскове и процеси, спестявайки време и редуциране на риска от грешки при ръчното изпълнение;</a:t>
            </a:r>
          </a:p>
          <a:p>
            <a:pPr lvl="1"/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Портативност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могат да бъдат изпълнени на всички платформи;</a:t>
            </a:r>
          </a:p>
          <a:p>
            <a:pPr lvl="1"/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Гъвкавост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лесно могат да бъдат модифицирани според нуждите и съчетани с други програмни езици;</a:t>
            </a:r>
          </a:p>
          <a:p>
            <a:pPr lvl="1"/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Достъпност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не са ни необходими специални инструменти и софтуери, за да пишем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script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-ове, необходим е само един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текстов едитор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може да бъде интегриран с други инструменти и апликации (напр.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дата-бази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уеб сървъри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др.);</a:t>
            </a:r>
          </a:p>
        </p:txBody>
      </p:sp>
      <p:pic>
        <p:nvPicPr>
          <p:cNvPr id="3074" name="Picture 2" descr="Linux Shell Scripting - Techasoft">
            <a:extLst>
              <a:ext uri="{FF2B5EF4-FFF2-40B4-BE49-F238E27FC236}">
                <a16:creationId xmlns:a16="http://schemas.microsoft.com/office/drawing/2014/main" id="{831E5DC9-88A2-4B77-E13E-FF7B16E0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73119"/>
            <a:ext cx="1911289" cy="19112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9BAF7D64-3D4F-0511-F417-1EAFBE61DAE5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0" y="310506"/>
            <a:ext cx="11671540" cy="1325563"/>
          </a:xfrm>
        </p:spPr>
        <p:txBody>
          <a:bodyPr/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Setup-</a:t>
            </a:r>
            <a:r>
              <a:rPr lang="bg-BG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ване и изпълняване на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284826EF-7A22-EB3B-CE6C-D73AE26FB5B3}"/>
              </a:ext>
            </a:extLst>
          </p:cNvPr>
          <p:cNvSpPr txBox="1">
            <a:spLocks/>
          </p:cNvSpPr>
          <p:nvPr/>
        </p:nvSpPr>
        <p:spPr>
          <a:xfrm>
            <a:off x="587314" y="1785668"/>
            <a:ext cx="11017370" cy="42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основни стъпки, които се изпълняват, за да работи успешно всеки скрипт: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Създаваме файл с разширение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идентифицира файла като 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фиг. 1</a:t>
            </a:r>
            <a:endParaRPr lang="bg-BG" sz="2000" b="1" dirty="0">
              <a:solidFill>
                <a:schemeClr val="bg1"/>
              </a:solidFill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 на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poppins" panose="020B0502040204020203" pitchFamily="2" charset="0"/>
              </a:rPr>
              <a:t>"shebang„</a:t>
            </a:r>
            <a:r>
              <a:rPr lang="bg-BG" sz="2000" b="1" dirty="0">
                <a:solidFill>
                  <a:schemeClr val="bg1"/>
                </a:solidFill>
                <a:latin typeface="poppins" panose="020B0502040204020203" pitchFamily="2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задава кой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 се стартира за скрипта ни. Слага се на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първия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ред ( първа инструкция в скрипта ) - фиг. 2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3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 на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скрипта - фиг. 4</a:t>
            </a:r>
            <a:endParaRPr lang="en-US" sz="20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да изпълним скрипт пишем: 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bash scriptName.sh 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bg-BG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scriptName.sh </a:t>
            </a:r>
          </a:p>
          <a:p>
            <a:pPr marL="0" indent="0">
              <a:buNone/>
            </a:pPr>
            <a:endParaRPr lang="bg-BG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906D53A1-5ACA-E927-F4AF-5460B1792334}"/>
              </a:ext>
            </a:extLst>
          </p:cNvPr>
          <p:cNvSpPr txBox="1">
            <a:spLocks/>
          </p:cNvSpPr>
          <p:nvPr/>
        </p:nvSpPr>
        <p:spPr>
          <a:xfrm>
            <a:off x="587315" y="2007645"/>
            <a:ext cx="11017369" cy="96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71D12DC-14DA-E96D-6538-6B2AE419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1"/>
          <a:stretch/>
        </p:blipFill>
        <p:spPr>
          <a:xfrm>
            <a:off x="2158126" y="4088921"/>
            <a:ext cx="6666241" cy="1979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0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FDCCA42C-7A30-7407-D12E-E8D4F97789FD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0B1BB6B-BB39-110A-4D7F-D3313D3B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10" y="1936224"/>
            <a:ext cx="5325374" cy="2066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906D53A1-5ACA-E927-F4AF-5460B1792334}"/>
              </a:ext>
            </a:extLst>
          </p:cNvPr>
          <p:cNvSpPr txBox="1">
            <a:spLocks/>
          </p:cNvSpPr>
          <p:nvPr/>
        </p:nvSpPr>
        <p:spPr>
          <a:xfrm>
            <a:off x="587315" y="2007645"/>
            <a:ext cx="11017369" cy="96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лавие 1">
            <a:extLst>
              <a:ext uri="{FF2B5EF4-FFF2-40B4-BE49-F238E27FC236}">
                <a16:creationId xmlns:a16="http://schemas.microsoft.com/office/drawing/2014/main" id="{4585D536-FF1B-E22D-9896-2AB119A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Setup-</a:t>
            </a:r>
            <a:r>
              <a:rPr lang="bg-BG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ване и изпълняване на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0465F4-480B-14E1-C591-DF482F50C6D6}"/>
              </a:ext>
            </a:extLst>
          </p:cNvPr>
          <p:cNvSpPr txBox="1"/>
          <p:nvPr/>
        </p:nvSpPr>
        <p:spPr>
          <a:xfrm>
            <a:off x="6558057" y="4126707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2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EFA212A-8D90-FEDF-51DD-ED380E6DF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7" b="59137"/>
          <a:stretch/>
        </p:blipFill>
        <p:spPr>
          <a:xfrm>
            <a:off x="6558057" y="5003593"/>
            <a:ext cx="4795743" cy="681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5EBD603-97EC-0480-91F4-3A6DEF7EEBB2}"/>
              </a:ext>
            </a:extLst>
          </p:cNvPr>
          <p:cNvSpPr txBox="1"/>
          <p:nvPr/>
        </p:nvSpPr>
        <p:spPr>
          <a:xfrm>
            <a:off x="10350805" y="5909436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3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7EA42B8-F8AA-DF2A-C095-24CCE1299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53" y="1945543"/>
            <a:ext cx="334327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3A8C485-6DC0-8BC8-13F4-10C71C99A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53" y="4452617"/>
            <a:ext cx="3905250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0FDEBD6-1E47-DC33-F0EC-EBED4FA138DA}"/>
              </a:ext>
            </a:extLst>
          </p:cNvPr>
          <p:cNvSpPr txBox="1"/>
          <p:nvPr/>
        </p:nvSpPr>
        <p:spPr>
          <a:xfrm>
            <a:off x="838200" y="2673729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C1FC39FC-5830-A14F-3CB1-FF30B206E38B}"/>
              </a:ext>
            </a:extLst>
          </p:cNvPr>
          <p:cNvSpPr txBox="1"/>
          <p:nvPr/>
        </p:nvSpPr>
        <p:spPr>
          <a:xfrm>
            <a:off x="3694172" y="4932824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B798B35-017B-2FD0-CF9D-C8E48C938EDA}"/>
              </a:ext>
            </a:extLst>
          </p:cNvPr>
          <p:cNvSpPr txBox="1"/>
          <p:nvPr/>
        </p:nvSpPr>
        <p:spPr>
          <a:xfrm>
            <a:off x="587315" y="3031660"/>
            <a:ext cx="505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gedit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чрез аргумента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отваряме във фонов режим текстовият редактор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създаваме файл по наше усмотрение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E0020D29-B117-E57C-71BC-21655D748405}"/>
              </a:ext>
            </a:extLst>
          </p:cNvPr>
          <p:cNvSpPr txBox="1"/>
          <p:nvPr/>
        </p:nvSpPr>
        <p:spPr>
          <a:xfrm>
            <a:off x="587315" y="5373117"/>
            <a:ext cx="54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chmod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променяме правата на подаденият като аргумент файл или директория</a:t>
            </a:r>
          </a:p>
          <a:p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chmod [REGERENCE][OPERATOR][MODE]</a:t>
            </a:r>
            <a:r>
              <a:rPr lang="bg-BG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3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FE089BC-0E55-F3BF-FC0F-05D0E776A736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413"/>
            <a:ext cx="7009660" cy="4205550"/>
          </a:xfrm>
        </p:spPr>
        <p:txBody>
          <a:bodyPr/>
          <a:lstStyle/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Името на променливата може да съдържа: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Букви: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endParaRPr lang="bg-BG" sz="2000" b="1" dirty="0">
              <a:solidFill>
                <a:schemeClr val="bg1"/>
              </a:solidFill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Цифри: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bg-BG" sz="2000" b="1" dirty="0">
              <a:solidFill>
                <a:schemeClr val="bg1"/>
              </a:solidFill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Специален символ „</a:t>
            </a:r>
            <a:r>
              <a:rPr lang="bg-BG" sz="2000" b="1" dirty="0">
                <a:solidFill>
                  <a:schemeClr val="bg1"/>
                </a:solidFill>
                <a:latin typeface="Arial" panose="020B0604020202020204" pitchFamily="34" charset="0"/>
                <a:cs typeface="poppins" panose="00000500000000000000" pitchFamily="2" charset="0"/>
              </a:rPr>
              <a:t>_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Като името трябва да </a:t>
            </a:r>
            <a:r>
              <a:rPr lang="bg-BG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започва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буква или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“_”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променлива: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Името на променливата, символът „=“ и стойността, която ѝ задаваме трябва да са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слепени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F065B6D-D80B-4EED-1746-9B5B91A7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837" y="1356701"/>
            <a:ext cx="3419475" cy="72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7008033D-2ECF-A30C-5DA9-F932623C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852" y="2537905"/>
            <a:ext cx="2610214" cy="3639058"/>
          </a:xfrm>
          <a:prstGeom prst="rect">
            <a:avLst/>
          </a:prstGeom>
          <a:ln w="28575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40C852D-E6AE-56C8-2907-ADB29B94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52" y="4911725"/>
            <a:ext cx="4800600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4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AA95A080-68A5-87C4-7365-88E220F9A4DE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741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895911"/>
            <a:ext cx="4379054" cy="1182848"/>
          </a:xfrm>
        </p:spPr>
        <p:txBody>
          <a:bodyPr anchor="ctr"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 на променлива: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името на променливата се слага символът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D29A5155-046F-B53A-E752-1E2CACEA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3162648"/>
            <a:ext cx="4234431" cy="1867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D5D80611-AF8C-32B9-A95D-9859330E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94" y="5411495"/>
            <a:ext cx="259080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2960A87A-1298-2830-15AE-3B92B00B5DA6}"/>
              </a:ext>
            </a:extLst>
          </p:cNvPr>
          <p:cNvSpPr txBox="1">
            <a:spLocks/>
          </p:cNvSpPr>
          <p:nvPr/>
        </p:nvSpPr>
        <p:spPr>
          <a:xfrm>
            <a:off x="5989739" y="1895911"/>
            <a:ext cx="5623421" cy="2533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Изключване на променлива: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чрез командата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Представлява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изтриване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променливата и нейната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стойност</a:t>
            </a:r>
            <a:endParaRPr lang="en-US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Синтаксис: </a:t>
            </a:r>
            <a:r>
              <a:rPr lang="en-US" sz="2000" b="1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unset </a:t>
            </a:r>
            <a:r>
              <a:rPr lang="en-US" sz="2000" b="1" dirty="0" err="1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variableName</a:t>
            </a:r>
            <a:r>
              <a:rPr lang="bg-BG" sz="2000" b="1" dirty="0">
                <a:solidFill>
                  <a:schemeClr val="bg1"/>
                </a:solidFill>
                <a:latin typeface="Courier New" panose="02070309020205020404" pitchFamily="49" charset="0"/>
                <a:cs typeface="poppins" panose="00000500000000000000" pitchFamily="2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* 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подаване на променливата </a:t>
            </a:r>
            <a:r>
              <a:rPr lang="bg-BG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 слага символът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26174137-C901-4D1A-7287-030E33FD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31" y="4458277"/>
            <a:ext cx="3613949" cy="1938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4420A19D-57AF-ED1C-338B-59D6EA23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8827">
            <a:off x="8890266" y="5242902"/>
            <a:ext cx="2676543" cy="794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3D8ED3F5-AD2B-E9FE-997A-E2A8D3371D93}"/>
              </a:ext>
            </a:extLst>
          </p:cNvPr>
          <p:cNvCxnSpPr>
            <a:cxnSpLocks/>
          </p:cNvCxnSpPr>
          <p:nvPr/>
        </p:nvCxnSpPr>
        <p:spPr>
          <a:xfrm>
            <a:off x="5494789" y="2072081"/>
            <a:ext cx="0" cy="4324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87F74379-CA3E-448B-9307-91584F8273C8}"/>
              </a:ext>
            </a:extLst>
          </p:cNvPr>
          <p:cNvSpPr/>
          <p:nvPr/>
        </p:nvSpPr>
        <p:spPr>
          <a:xfrm>
            <a:off x="333375" y="365125"/>
            <a:ext cx="11525250" cy="612775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45691"/>
            <a:ext cx="11153775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2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sz="42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2960A87A-1298-2830-15AE-3B92B00B5DA6}"/>
              </a:ext>
            </a:extLst>
          </p:cNvPr>
          <p:cNvSpPr txBox="1">
            <a:spLocks/>
          </p:cNvSpPr>
          <p:nvPr/>
        </p:nvSpPr>
        <p:spPr>
          <a:xfrm>
            <a:off x="435007" y="1895911"/>
            <a:ext cx="6665375" cy="2533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(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вход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терминала и записване като променлива:</a:t>
            </a:r>
          </a:p>
          <a:p>
            <a:pPr lvl="1">
              <a:lnSpc>
                <a:spcPct val="100000"/>
              </a:lnSpc>
            </a:pP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Използва се командата </a:t>
            </a:r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</a:t>
            </a:r>
            <a:endParaRPr lang="bg-BG" sz="1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Променливата се дефинира при </a:t>
            </a:r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командата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1AB62F2-EEE3-5D97-C5A3-FEBC7CFA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0960">
            <a:off x="671514" y="1261044"/>
            <a:ext cx="2724150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E9BCB5A-C7CE-9F95-6B6B-8F2A407B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35" y="1533525"/>
            <a:ext cx="4414283" cy="4772025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C01D43A-3313-52EF-3461-F6782C417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9" y="4262700"/>
            <a:ext cx="3286125" cy="933450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18C77FF-4734-3277-AAED-D855F94F0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513" y="4675301"/>
            <a:ext cx="2609850" cy="600075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B6AC43-F857-3E77-5744-00EFB81B0CCD}"/>
              </a:ext>
            </a:extLst>
          </p:cNvPr>
          <p:cNvSpPr txBox="1"/>
          <p:nvPr/>
        </p:nvSpPr>
        <p:spPr>
          <a:xfrm>
            <a:off x="371475" y="5502503"/>
            <a:ext cx="677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Резултат: Принтим променливата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 която сме задали стойност – въведеното от нас в терминала чрез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командата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Съединител: с чупка 22">
            <a:extLst>
              <a:ext uri="{FF2B5EF4-FFF2-40B4-BE49-F238E27FC236}">
                <a16:creationId xmlns:a16="http://schemas.microsoft.com/office/drawing/2014/main" id="{BC7F2F70-38F3-094B-383A-B4B663B5B495}"/>
              </a:ext>
            </a:extLst>
          </p:cNvPr>
          <p:cNvCxnSpPr>
            <a:cxnSpLocks/>
          </p:cNvCxnSpPr>
          <p:nvPr/>
        </p:nvCxnSpPr>
        <p:spPr>
          <a:xfrm>
            <a:off x="3802069" y="4729425"/>
            <a:ext cx="512756" cy="2459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90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1753</TotalTime>
  <Words>2078</Words>
  <Application>Microsoft Office PowerPoint</Application>
  <PresentationFormat>Широк екран</PresentationFormat>
  <Paragraphs>204</Paragraphs>
  <Slides>32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41" baseType="lpstr">
      <vt:lpstr>Algerian</vt:lpstr>
      <vt:lpstr>Arial</vt:lpstr>
      <vt:lpstr>Calibri</vt:lpstr>
      <vt:lpstr>Calibri Light</vt:lpstr>
      <vt:lpstr>Courier New</vt:lpstr>
      <vt:lpstr>poppins</vt:lpstr>
      <vt:lpstr>Times New Roman</vt:lpstr>
      <vt:lpstr>Wingdings</vt:lpstr>
      <vt:lpstr>Тема на Office</vt:lpstr>
      <vt:lpstr>19205</vt:lpstr>
      <vt:lpstr>Съдържание</vt:lpstr>
      <vt:lpstr>Основи на Bash scripting</vt:lpstr>
      <vt:lpstr>Основи на Bash scripting</vt:lpstr>
      <vt:lpstr>Основи на Bash scripting:  Setup-ване и изпълняване на Bash script</vt:lpstr>
      <vt:lpstr>Основи на Bash scripting:  Setup-ване и изпълняване на Bash script</vt:lpstr>
      <vt:lpstr>Променливи, условни оператори, цикли, масиви, функции: Променливи</vt:lpstr>
      <vt:lpstr>Променливи, условни оператори, цикли, масиви, функции: Променливи</vt:lpstr>
      <vt:lpstr>Променливи, условни оператори, цикли, масиви, функции: Променливи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 Цикли</vt:lpstr>
      <vt:lpstr>Променливи, условни оператори, цикли, масиви, функции:  Цикли</vt:lpstr>
      <vt:lpstr>Променливи, условни оператори, цикли, масиви, функции:  Цикли</vt:lpstr>
      <vt:lpstr>Променливи, условни оператори, цикли, масиви, функции:  Цикли</vt:lpstr>
      <vt:lpstr>Променливи, условни оператори, цикли, масиви, функции:  Цикли</vt:lpstr>
      <vt:lpstr>Променливи, условни оператори, цикли, масиви, функции:  Масиви</vt:lpstr>
      <vt:lpstr>Променливи, условни оператори, цикли, масиви, функции:  Масиви</vt:lpstr>
      <vt:lpstr>Променливи, условни оператори, цикли, масиви, функции:  Масиви</vt:lpstr>
      <vt:lpstr>Променливи, условни оператори, цикли, масиви, функции:  Масиви</vt:lpstr>
      <vt:lpstr>Променливи, условни оператори, цикли, масиви, функции:  Масиви</vt:lpstr>
      <vt:lpstr>Променливи, условни оператори, цикли, масиви, функции:  Функции</vt:lpstr>
      <vt:lpstr>Променливи, условни оператори, цикли, масиви, функции:  Функции</vt:lpstr>
      <vt:lpstr>Променливи, условни оператори, цикли, масиви, функции:  Функции</vt:lpstr>
      <vt:lpstr>Аргументи</vt:lpstr>
      <vt:lpstr>Аргументи</vt:lpstr>
      <vt:lpstr>Примерни програми и практически примери: Базова програма за изчисляване на лице на фигура</vt:lpstr>
      <vt:lpstr>Примерни програми и практически примери: Автоматизиране на архивиране (backup) с bash скрипт</vt:lpstr>
      <vt:lpstr>Примерни програми и практически примери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19205</dc:title>
  <dc:creator>pc</dc:creator>
  <cp:lastModifiedBy>Viktor Asenov</cp:lastModifiedBy>
  <cp:revision>804</cp:revision>
  <dcterms:created xsi:type="dcterms:W3CDTF">2023-06-04T16:18:39Z</dcterms:created>
  <dcterms:modified xsi:type="dcterms:W3CDTF">2023-06-13T13:43:48Z</dcterms:modified>
</cp:coreProperties>
</file>