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8" r:id="rId9"/>
    <p:sldId id="275" r:id="rId10"/>
    <p:sldId id="271" r:id="rId11"/>
    <p:sldId id="260" r:id="rId12"/>
    <p:sldId id="272" r:id="rId13"/>
    <p:sldId id="273" r:id="rId14"/>
    <p:sldId id="274" r:id="rId15"/>
    <p:sldId id="261" r:id="rId16"/>
    <p:sldId id="262" r:id="rId17"/>
    <p:sldId id="263" r:id="rId18"/>
    <p:sldId id="27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81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2B65-287C-499E-BA6E-C03F186318F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DB-E1AF-4FE8-ABD1-5D0B2766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3F2AF1-7F52-642F-B3E6-473F91B33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  <a:latin typeface="Algerian" panose="04020705040A02060702" pitchFamily="82" charset="0"/>
              </a:rPr>
              <a:t>19205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2DE136A-608C-DB9D-7801-6EAEB8B80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5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Виктор Асенов</a:t>
            </a:r>
            <a:endParaRPr lang="en-US" sz="50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337351"/>
            <a:ext cx="10298097" cy="138491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5" y="1868242"/>
            <a:ext cx="9001957" cy="44596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Условие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– else if – else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Често срещан случай в програмирането;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Използва се когато искаме да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оценим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дадено условие и на база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резултата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да изпълним един набор от между 2 или повече набора оператори;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За да работи проверката, условието трябва да е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отделено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интервали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вътре в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скобите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които са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квадратни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[</a:t>
            </a:r>
            <a:r>
              <a:rPr lang="bg-BG" sz="1800" b="1" dirty="0"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]</a:t>
            </a:r>
            <a:r>
              <a:rPr lang="bg-BG" sz="1800" b="1" dirty="0">
                <a:latin typeface="Arial" panose="020B0604020202020204" pitchFamily="34" charset="0"/>
                <a:cs typeface="poppins" panose="00000500000000000000" pitchFamily="2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а ключовата дума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също е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отделена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с интервал от тях (фиг. 1);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75E97404-80B6-8DB4-C2D0-9611EE9C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02" y="1331651"/>
            <a:ext cx="2364241" cy="18690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6B80901-4F77-82DC-DD53-6FCA8831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7720" r="5000" b="3457"/>
          <a:stretch/>
        </p:blipFill>
        <p:spPr>
          <a:xfrm>
            <a:off x="6291537" y="3937758"/>
            <a:ext cx="5394436" cy="256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ED3054F-0676-B4DB-AFD8-E92BAAEDFF22}"/>
              </a:ext>
            </a:extLst>
          </p:cNvPr>
          <p:cNvSpPr txBox="1"/>
          <p:nvPr/>
        </p:nvSpPr>
        <p:spPr>
          <a:xfrm>
            <a:off x="911439" y="3906178"/>
            <a:ext cx="514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програмирането се използват и ключовите думи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then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fi</a:t>
            </a:r>
            <a:r>
              <a:rPr lang="bg-BG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програмирането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записва с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elif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D54FCC0-0A53-81F2-DC98-412BEEF09A7C}"/>
              </a:ext>
            </a:extLst>
          </p:cNvPr>
          <p:cNvSpPr txBox="1"/>
          <p:nvPr/>
        </p:nvSpPr>
        <p:spPr>
          <a:xfrm>
            <a:off x="5328673" y="6151317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на условието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 if – else )</a:t>
            </a: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+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bg-BG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+ условие2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– Ако условието върне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Else –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Ако условието/а върнат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, ще се изпълни кода в блока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bg-BG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arenR" startAt="3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 –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Слага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край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на условието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3E65C16D-CDC1-AF6A-C7E6-23B13EE79FF8}"/>
              </a:ext>
            </a:extLst>
          </p:cNvPr>
          <p:cNvSpPr txBox="1"/>
          <p:nvPr/>
        </p:nvSpPr>
        <p:spPr>
          <a:xfrm>
            <a:off x="1335488" y="4794077"/>
            <a:ext cx="410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*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echo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Принти стойността на подаденият аргумент (променлива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hardcode-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нато нещо) </a:t>
            </a:r>
          </a:p>
        </p:txBody>
      </p:sp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AE00C8F6-4517-88B0-CB55-A67753FE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92" y="3895010"/>
            <a:ext cx="5259743" cy="2638039"/>
          </a:xfrm>
          <a:prstGeom prst="rect">
            <a:avLst/>
          </a:prstGeom>
        </p:spPr>
      </p:pic>
      <p:sp>
        <p:nvSpPr>
          <p:cNvPr id="25" name="Балонче за мисъл: облак 24">
            <a:extLst>
              <a:ext uri="{FF2B5EF4-FFF2-40B4-BE49-F238E27FC236}">
                <a16:creationId xmlns:a16="http://schemas.microsoft.com/office/drawing/2014/main" id="{97DC9502-26FA-AB49-A7AD-3D981646B899}"/>
              </a:ext>
            </a:extLst>
          </p:cNvPr>
          <p:cNvSpPr/>
          <p:nvPr/>
        </p:nvSpPr>
        <p:spPr>
          <a:xfrm rot="1018643">
            <a:off x="7466118" y="4607646"/>
            <a:ext cx="550416" cy="372862"/>
          </a:xfrm>
          <a:prstGeom prst="cloudCallout">
            <a:avLst>
              <a:gd name="adj1" fmla="val -23236"/>
              <a:gd name="adj2" fmla="val 834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Условни оператори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Постоянно се използват;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Служи за изпълняване на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различни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събития в зависимост от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резултата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на условието;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Делят се на 2 вида: </a:t>
            </a:r>
            <a:r>
              <a:rPr lang="bg-BG" sz="1800" u="sng" dirty="0">
                <a:latin typeface="Arial" panose="020B0604020202020204" pitchFamily="34" charset="0"/>
                <a:cs typeface="Arial" panose="020B0604020202020204" pitchFamily="34" charset="0"/>
              </a:rPr>
              <a:t>Аритметични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сравнения;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Аритметични условни оператори (фиг. 1)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Сравняват се </a:t>
            </a:r>
            <a:r>
              <a:rPr lang="bg-BG" sz="1600" u="sng" dirty="0">
                <a:latin typeface="Arial" panose="020B0604020202020204" pitchFamily="34" charset="0"/>
                <a:cs typeface="Arial" panose="020B0604020202020204" pitchFamily="34" charset="0"/>
              </a:rPr>
              <a:t>цифри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условни оператори (фиг. 2)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Сравняват се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String-</a:t>
            </a:r>
            <a:r>
              <a:rPr lang="bg-BG" sz="1600" u="sng" dirty="0">
                <a:latin typeface="Arial" panose="020B0604020202020204" pitchFamily="34" charset="0"/>
                <a:cs typeface="Arial" panose="020B0604020202020204" pitchFamily="34" charset="0"/>
              </a:rPr>
              <a:t>ове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(текст)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3D11B-8488-0B0B-CDD4-DCF53613EAD6}"/>
              </a:ext>
            </a:extLst>
          </p:cNvPr>
          <p:cNvGrpSpPr/>
          <p:nvPr/>
        </p:nvGrpSpPr>
        <p:grpSpPr>
          <a:xfrm rot="350357">
            <a:off x="7023981" y="4335918"/>
            <a:ext cx="4148698" cy="1634244"/>
            <a:chOff x="6320901" y="4535411"/>
            <a:chExt cx="1738078" cy="684659"/>
          </a:xfrm>
        </p:grpSpPr>
        <p:pic>
          <p:nvPicPr>
            <p:cNvPr id="24" name="Картина 23">
              <a:extLst>
                <a:ext uri="{FF2B5EF4-FFF2-40B4-BE49-F238E27FC236}">
                  <a16:creationId xmlns:a16="http://schemas.microsoft.com/office/drawing/2014/main" id="{AE00C8F6-4517-88B0-CB55-A67753FEF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9" t="24275" r="65976" b="49771"/>
            <a:stretch/>
          </p:blipFill>
          <p:spPr>
            <a:xfrm>
              <a:off x="6320901" y="4535411"/>
              <a:ext cx="1738078" cy="684659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5" name="Балонче за мисъл: облак 24">
              <a:extLst>
                <a:ext uri="{FF2B5EF4-FFF2-40B4-BE49-F238E27FC236}">
                  <a16:creationId xmlns:a16="http://schemas.microsoft.com/office/drawing/2014/main" id="{97DC9502-26FA-AB49-A7AD-3D981646B899}"/>
                </a:ext>
              </a:extLst>
            </p:cNvPr>
            <p:cNvSpPr/>
            <p:nvPr/>
          </p:nvSpPr>
          <p:spPr>
            <a:xfrm rot="1018643">
              <a:off x="7466118" y="4607646"/>
              <a:ext cx="550416" cy="372862"/>
            </a:xfrm>
            <a:prstGeom prst="cloudCallout">
              <a:avLst>
                <a:gd name="adj1" fmla="val -24446"/>
                <a:gd name="adj2" fmla="val 812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61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9EE1AC-CF56-2470-3338-C1A3CAA7DA8F}"/>
              </a:ext>
            </a:extLst>
          </p:cNvPr>
          <p:cNvGrpSpPr/>
          <p:nvPr/>
        </p:nvGrpSpPr>
        <p:grpSpPr>
          <a:xfrm>
            <a:off x="6296718" y="1920679"/>
            <a:ext cx="4598495" cy="2686050"/>
            <a:chOff x="7166730" y="3882814"/>
            <a:chExt cx="4598495" cy="26860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A6F53A-5B33-767F-FCB6-C946CC6AB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422"/>
            <a:stretch/>
          </p:blipFill>
          <p:spPr>
            <a:xfrm>
              <a:off x="7166730" y="3882814"/>
              <a:ext cx="4598495" cy="268605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8C889A-1076-413C-5A20-76E7EE16C15D}"/>
                </a:ext>
              </a:extLst>
            </p:cNvPr>
            <p:cNvCxnSpPr>
              <a:cxnSpLocks/>
            </p:cNvCxnSpPr>
            <p:nvPr/>
          </p:nvCxnSpPr>
          <p:spPr>
            <a:xfrm>
              <a:off x="11757827" y="3909448"/>
              <a:ext cx="7398" cy="2606765"/>
            </a:xfrm>
            <a:prstGeom prst="line">
              <a:avLst/>
            </a:prstGeom>
            <a:ln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C07A25-6C22-F38A-362B-EEB157083E4D}"/>
              </a:ext>
            </a:extLst>
          </p:cNvPr>
          <p:cNvSpPr txBox="1"/>
          <p:nvPr/>
        </p:nvSpPr>
        <p:spPr>
          <a:xfrm>
            <a:off x="10990501" y="1920679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6CA56-0B1E-04DB-F108-FE2B4018B9A6}"/>
              </a:ext>
            </a:extLst>
          </p:cNvPr>
          <p:cNvSpPr txBox="1"/>
          <p:nvPr/>
        </p:nvSpPr>
        <p:spPr>
          <a:xfrm>
            <a:off x="426775" y="4267777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7F750-EB32-56B6-641F-F3F0DB7B38A6}"/>
              </a:ext>
            </a:extLst>
          </p:cNvPr>
          <p:cNvSpPr txBox="1"/>
          <p:nvPr/>
        </p:nvSpPr>
        <p:spPr>
          <a:xfrm>
            <a:off x="5579776" y="4918494"/>
            <a:ext cx="50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*</a:t>
            </a:r>
            <a:r>
              <a:rPr lang="bg-BG" dirty="0"/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bg-BG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=~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използва за сравняване на подадена променлива с регулярен израз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574A045-62C7-1D0A-F4E0-30A9CFB0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95" y="5036257"/>
            <a:ext cx="314325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D57797-C6CA-32E7-C880-6E857ECC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5" y="1920679"/>
            <a:ext cx="4099265" cy="22978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10554C1-16D6-5640-B855-C0152EF55098}"/>
              </a:ext>
            </a:extLst>
          </p:cNvPr>
          <p:cNvSpPr txBox="1"/>
          <p:nvPr/>
        </p:nvSpPr>
        <p:spPr>
          <a:xfrm>
            <a:off x="5579776" y="5760157"/>
            <a:ext cx="5410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rgbClr val="FF0000"/>
                </a:solidFill>
              </a:rPr>
              <a:t>*</a:t>
            </a:r>
            <a:r>
              <a:rPr lang="bg-BG" sz="1400" dirty="0"/>
              <a:t>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Този код проверява дали аргумент 2, който е подаден при извикване на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bash script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-а, като команда, е число, използвайки регулярен израз</a:t>
            </a:r>
            <a:endParaRPr lang="bg-BG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51" y="213064"/>
            <a:ext cx="10298097" cy="1504257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Условни оператори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825625"/>
            <a:ext cx="1110596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Пример за прилагане на условен оператор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8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3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8B8A0D-0974-0183-9356-9AE7E96D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poppins" panose="00000500000000000000" pitchFamily="2" charset="0"/>
              </a:rPr>
              <a:t>Bash Function Arguments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75340C-E3FC-2108-B125-E2233DEB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5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B102CF-79EF-632F-09C0-9733E7F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2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48B209-D308-AA2F-D9A0-5D06E045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E27B46-D7E7-1310-0D3D-C9D390FA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Основи на </a:t>
            </a:r>
            <a:r>
              <a:rPr lang="en-US" sz="18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Bash scripting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Променливи, условни оператори, цикли, масиви, функции.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Примерни програми и практически примери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7 Best Linux shell scripting Courses for Programmers to Learn in 2021 ...">
            <a:extLst>
              <a:ext uri="{FF2B5EF4-FFF2-40B4-BE49-F238E27FC236}">
                <a16:creationId xmlns:a16="http://schemas.microsoft.com/office/drawing/2014/main" id="{84629DE9-9126-BC36-2AC7-9ECA260A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66" y="2965450"/>
            <a:ext cx="5284674" cy="2821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377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159A99A-CA83-7779-323B-C229502E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74" y="1690688"/>
            <a:ext cx="6152863" cy="4802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 scripting:</a:t>
            </a: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Намира голямо приложение в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автоматизацията на процеси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влияние върху операционната система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създаване на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съдържащ серия от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команди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инструкции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които могат да бъдат изпълнени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едновременно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команден интерфейс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shell scripting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Важен инструмент за администратори и разработчици;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D871-775F-2AF3-B6B0-318E7367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 b="1941"/>
          <a:stretch/>
        </p:blipFill>
        <p:spPr bwMode="auto">
          <a:xfrm>
            <a:off x="6554838" y="2642532"/>
            <a:ext cx="5031137" cy="2686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07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99"/>
            <a:ext cx="10515600" cy="1325563"/>
          </a:xfrm>
        </p:spPr>
        <p:txBody>
          <a:bodyPr/>
          <a:lstStyle/>
          <a:p>
            <a:pPr algn="ctr"/>
            <a:r>
              <a:rPr lang="bg-BG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24F15A08-D2B9-5FD6-F60B-28EB9645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298"/>
            <a:ext cx="10515600" cy="335572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Bash scripting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повторяеми таскове и процеси, спестявайки време и редуциране на риска от грешки при ръчното изпълнение;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Портативност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могат да бъдат изпълнени на всички платформи;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Гъвкавост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лесно могат да бъдат модифицирани според нуждите и съчетани с други програмни езици;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Достъпност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не са ни необходими специални инструменти и софтуери, за да пишем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bash script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-ове, необходим е само един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текстов едитор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Интеграция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– може да бъде интегриран с други инструменти и апликации (напр.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дата-бази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уеб сървъри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др.);</a:t>
            </a:r>
          </a:p>
        </p:txBody>
      </p:sp>
      <p:pic>
        <p:nvPicPr>
          <p:cNvPr id="3074" name="Picture 2" descr="Linux Shell Scripting - Techasoft">
            <a:extLst>
              <a:ext uri="{FF2B5EF4-FFF2-40B4-BE49-F238E27FC236}">
                <a16:creationId xmlns:a16="http://schemas.microsoft.com/office/drawing/2014/main" id="{831E5DC9-88A2-4B77-E13E-FF7B16E0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1" y="181155"/>
            <a:ext cx="2303253" cy="23032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DA6B59-88F3-4A28-F507-1407376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0" y="310506"/>
            <a:ext cx="11671540" cy="1325563"/>
          </a:xfrm>
        </p:spPr>
        <p:txBody>
          <a:bodyPr/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284826EF-7A22-EB3B-CE6C-D73AE26FB5B3}"/>
              </a:ext>
            </a:extLst>
          </p:cNvPr>
          <p:cNvSpPr txBox="1">
            <a:spLocks/>
          </p:cNvSpPr>
          <p:nvPr/>
        </p:nvSpPr>
        <p:spPr>
          <a:xfrm>
            <a:off x="587314" y="1785668"/>
            <a:ext cx="11017370" cy="42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 основни стъпки, които се изпълняват, за да работи успешно всеки скрипт: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Създаваме файл с разширение </a:t>
            </a:r>
            <a:r>
              <a:rPr lang="en-US" sz="2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идентифицира файла като </a:t>
            </a:r>
            <a:r>
              <a:rPr 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1</a:t>
            </a:r>
            <a:endParaRPr lang="bg-BG" sz="2000" b="1" dirty="0">
              <a:solidFill>
                <a:srgbClr val="000000"/>
              </a:solidFill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"shebang„</a:t>
            </a:r>
            <a:r>
              <a:rPr lang="bg-BG" sz="2000" b="1" dirty="0">
                <a:solidFill>
                  <a:srgbClr val="000000"/>
                </a:solidFill>
                <a:latin typeface="poppins" panose="020B0502040204020203" pitchFamily="2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задава кой </a:t>
            </a:r>
            <a:r>
              <a:rPr lang="bg-BG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се стартира за скрипта ни. Слага се на </a:t>
            </a:r>
            <a:r>
              <a:rPr lang="bg-BG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първия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ред ( първа инструкция в скрипта ) - фиг. 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3</a:t>
            </a:r>
          </a:p>
          <a:p>
            <a:pPr marL="914400" lvl="1" indent="-457200">
              <a:buFont typeface="+mj-lt"/>
              <a:buAutoNum type="arabicPeriod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Добавяне на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права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скрипта </a:t>
            </a:r>
            <a:r>
              <a:rPr lang="bg-B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фиг. 4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За да изпълним скрипт пишем: 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 scriptName.sh 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bg-BG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22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scriptName.sh </a:t>
            </a:r>
          </a:p>
          <a:p>
            <a:pPr marL="0" indent="0">
              <a:buNone/>
            </a:pP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71D12DC-14DA-E96D-6538-6B2AE419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1"/>
          <a:stretch/>
        </p:blipFill>
        <p:spPr>
          <a:xfrm>
            <a:off x="2158126" y="4088921"/>
            <a:ext cx="6666241" cy="1979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0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0B1BB6B-BB39-110A-4D7F-D3313D3B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10" y="1936224"/>
            <a:ext cx="5325374" cy="2066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906D53A1-5ACA-E927-F4AF-5460B1792334}"/>
              </a:ext>
            </a:extLst>
          </p:cNvPr>
          <p:cNvSpPr txBox="1">
            <a:spLocks/>
          </p:cNvSpPr>
          <p:nvPr/>
        </p:nvSpPr>
        <p:spPr>
          <a:xfrm>
            <a:off x="587315" y="2007645"/>
            <a:ext cx="11017369" cy="96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лавие 1">
            <a:extLst>
              <a:ext uri="{FF2B5EF4-FFF2-40B4-BE49-F238E27FC236}">
                <a16:creationId xmlns:a16="http://schemas.microsoft.com/office/drawing/2014/main" id="{4585D536-FF1B-E22D-9896-2AB119A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на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</a:t>
            </a:r>
            <a: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bg-B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Setup-</a:t>
            </a: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ване и изпълняване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0465F4-480B-14E1-C591-DF482F50C6D6}"/>
              </a:ext>
            </a:extLst>
          </p:cNvPr>
          <p:cNvSpPr txBox="1"/>
          <p:nvPr/>
        </p:nvSpPr>
        <p:spPr>
          <a:xfrm>
            <a:off x="6558057" y="4126707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2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EFA212A-8D90-FEDF-51DD-ED380E6D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7" b="59137"/>
          <a:stretch/>
        </p:blipFill>
        <p:spPr>
          <a:xfrm>
            <a:off x="6558057" y="5003593"/>
            <a:ext cx="4795743" cy="68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5EBD603-97EC-0480-91F4-3A6DEF7EEBB2}"/>
              </a:ext>
            </a:extLst>
          </p:cNvPr>
          <p:cNvSpPr txBox="1"/>
          <p:nvPr/>
        </p:nvSpPr>
        <p:spPr>
          <a:xfrm>
            <a:off x="10350805" y="5909436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3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7EA42B8-F8AA-DF2A-C095-24CCE1299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53" y="1945543"/>
            <a:ext cx="334327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3A8C485-6DC0-8BC8-13F4-10C71C99A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53" y="4452617"/>
            <a:ext cx="3905250" cy="40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0FDEBD6-1E47-DC33-F0EC-EBED4FA138DA}"/>
              </a:ext>
            </a:extLst>
          </p:cNvPr>
          <p:cNvSpPr txBox="1"/>
          <p:nvPr/>
        </p:nvSpPr>
        <p:spPr>
          <a:xfrm>
            <a:off x="838200" y="2673729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C1FC39FC-5830-A14F-3CB1-FF30B206E38B}"/>
              </a:ext>
            </a:extLst>
          </p:cNvPr>
          <p:cNvSpPr txBox="1"/>
          <p:nvPr/>
        </p:nvSpPr>
        <p:spPr>
          <a:xfrm>
            <a:off x="3694172" y="4932824"/>
            <a:ext cx="76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Фиг. 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B798B35-017B-2FD0-CF9D-C8E48C938EDA}"/>
              </a:ext>
            </a:extLst>
          </p:cNvPr>
          <p:cNvSpPr txBox="1"/>
          <p:nvPr/>
        </p:nvSpPr>
        <p:spPr>
          <a:xfrm>
            <a:off x="587315" y="3031660"/>
            <a:ext cx="505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* 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gedit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чрез аргумента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отваряме във фонов режим текстовият редактор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gedit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създаваме файл по наше усмотрение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E0020D29-B117-E57C-71BC-21655D748405}"/>
              </a:ext>
            </a:extLst>
          </p:cNvPr>
          <p:cNvSpPr txBox="1"/>
          <p:nvPr/>
        </p:nvSpPr>
        <p:spPr>
          <a:xfrm>
            <a:off x="587315" y="5373117"/>
            <a:ext cx="54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* Команда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poppins" panose="020B0502040204020203" pitchFamily="2" charset="0"/>
                <a:cs typeface="Arial" panose="020B0604020202020204" pitchFamily="34" charset="0"/>
              </a:rPr>
              <a:t>chmod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– променяме правата на подаденият като аргумент файл или директория</a:t>
            </a:r>
          </a:p>
          <a:p>
            <a:r>
              <a:rPr lang="en-US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chmod [REGERENCE][OPERATOR][MODE]</a:t>
            </a:r>
            <a:r>
              <a:rPr lang="bg-BG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3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413"/>
            <a:ext cx="7009660" cy="4205550"/>
          </a:xfrm>
        </p:spPr>
        <p:txBody>
          <a:bodyPr/>
          <a:lstStyle/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 може да съдържа: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Букви: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z</a:t>
            </a:r>
            <a:endParaRPr lang="bg-BG" sz="2000" b="1" dirty="0"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Цифри: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bg-BG" sz="2000" b="1" dirty="0">
              <a:latin typeface="Arial" panose="020B0604020202020204" pitchFamily="34" charset="0"/>
              <a:cs typeface="poppins" panose="00000500000000000000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Специален символ „</a:t>
            </a:r>
            <a:r>
              <a:rPr lang="bg-BG" sz="2000" b="1" dirty="0">
                <a:latin typeface="Arial" panose="020B0604020202020204" pitchFamily="34" charset="0"/>
                <a:cs typeface="poppins" panose="00000500000000000000" pitchFamily="2" charset="0"/>
              </a:rPr>
              <a:t>_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Като името трябва да </a:t>
            </a:r>
            <a:r>
              <a:rPr lang="bg-BG" sz="2200" u="sng" dirty="0">
                <a:latin typeface="Arial" panose="020B0604020202020204" pitchFamily="34" charset="0"/>
                <a:cs typeface="Arial" panose="020B0604020202020204" pitchFamily="34" charset="0"/>
              </a:rPr>
              <a:t>започва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 с буква или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“_”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Дефиниране на променлива: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Името на променливата, символът „=“ и стойността, която ѝ задаваме трябва да са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слепени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065B6D-D80B-4EED-1746-9B5B91A7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187" y="1356701"/>
            <a:ext cx="3419475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7008033D-2ECF-A30C-5DA9-F932623C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77" y="2537905"/>
            <a:ext cx="2610214" cy="3639058"/>
          </a:xfrm>
          <a:prstGeom prst="rect">
            <a:avLst/>
          </a:prstGeom>
          <a:ln w="28575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40C852D-E6AE-56C8-2907-ADB29B94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52" y="4978400"/>
            <a:ext cx="4800600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4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DDA73A-43AD-5F72-946A-013AC55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895911"/>
            <a:ext cx="4379054" cy="1182848"/>
          </a:xfr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Достъпване на променлива: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Пред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името на променливата се слага символът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D29A5155-046F-B53A-E752-1E2CACEA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3162648"/>
            <a:ext cx="4234431" cy="1867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D5D80611-AF8C-32B9-A95D-9859330E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94" y="5411495"/>
            <a:ext cx="259080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2960A87A-1298-2830-15AE-3B92B00B5DA6}"/>
              </a:ext>
            </a:extLst>
          </p:cNvPr>
          <p:cNvSpPr txBox="1">
            <a:spLocks/>
          </p:cNvSpPr>
          <p:nvPr/>
        </p:nvSpPr>
        <p:spPr>
          <a:xfrm>
            <a:off x="5989739" y="1895911"/>
            <a:ext cx="5623421" cy="2533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Изключване на променлива: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Става чрез командата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unset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Представлява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изтриване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на променливата и нейната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стойност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Синтаксис: </a:t>
            </a:r>
            <a:r>
              <a:rPr lang="en-US" sz="2000" dirty="0">
                <a:solidFill>
                  <a:srgbClr val="94363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unset </a:t>
            </a:r>
            <a:r>
              <a:rPr lang="en-US" sz="2000" dirty="0" err="1">
                <a:solidFill>
                  <a:srgbClr val="94363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variableName</a:t>
            </a:r>
            <a:r>
              <a:rPr lang="bg-BG" sz="2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*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подаване на променливата </a:t>
            </a:r>
            <a:r>
              <a:rPr lang="bg-BG" sz="2000" u="sng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се слага символът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26174137-C901-4D1A-7287-030E33FD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31" y="4458277"/>
            <a:ext cx="3613949" cy="1938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4420A19D-57AF-ED1C-338B-59D6EA23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8827">
            <a:off x="8890266" y="5242902"/>
            <a:ext cx="2676543" cy="794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аво съединение 21">
            <a:extLst>
              <a:ext uri="{FF2B5EF4-FFF2-40B4-BE49-F238E27FC236}">
                <a16:creationId xmlns:a16="http://schemas.microsoft.com/office/drawing/2014/main" id="{3D8ED3F5-AD2B-E9FE-997A-E2A8D3371D93}"/>
              </a:ext>
            </a:extLst>
          </p:cNvPr>
          <p:cNvCxnSpPr/>
          <p:nvPr/>
        </p:nvCxnSpPr>
        <p:spPr>
          <a:xfrm>
            <a:off x="5494789" y="2072081"/>
            <a:ext cx="0" cy="4496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8A924E-54DB-CA0D-5619-D5CAA258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606288"/>
          </a:xfrm>
        </p:spPr>
        <p:txBody>
          <a:bodyPr>
            <a:normAutofit fontScale="90000"/>
          </a:bodyPr>
          <a:lstStyle/>
          <a:p>
            <a:pPr algn="ctr"/>
            <a:r>
              <a:rPr lang="bg-BG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Променливи, условни оператори, цикли, масиви, функции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Променливи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2960A87A-1298-2830-15AE-3B92B00B5DA6}"/>
              </a:ext>
            </a:extLst>
          </p:cNvPr>
          <p:cNvSpPr txBox="1">
            <a:spLocks/>
          </p:cNvSpPr>
          <p:nvPr/>
        </p:nvSpPr>
        <p:spPr>
          <a:xfrm>
            <a:off x="435007" y="1895911"/>
            <a:ext cx="11178154" cy="2533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Четене на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bg-BG" sz="2200" dirty="0">
                <a:latin typeface="Arial" panose="020B0604020202020204" pitchFamily="34" charset="0"/>
                <a:cs typeface="Arial" panose="020B0604020202020204" pitchFamily="34" charset="0"/>
              </a:rPr>
              <a:t>в терминала и записване като променлива:</a:t>
            </a:r>
          </a:p>
          <a:p>
            <a:pPr lvl="1">
              <a:lnSpc>
                <a:spcPct val="100000"/>
              </a:lnSpc>
            </a:pP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Използва се командата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895090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1028</TotalTime>
  <Words>894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Courier New</vt:lpstr>
      <vt:lpstr>poppins</vt:lpstr>
      <vt:lpstr>Times New Roman</vt:lpstr>
      <vt:lpstr>Wingdings</vt:lpstr>
      <vt:lpstr>Тема на Office</vt:lpstr>
      <vt:lpstr>19205</vt:lpstr>
      <vt:lpstr>Съдържание</vt:lpstr>
      <vt:lpstr>Основи на Bash scripting</vt:lpstr>
      <vt:lpstr>Основи на Bash scripting</vt:lpstr>
      <vt:lpstr>Основи на Bash scripting:  Setup-ване и изпълняване на Bash script</vt:lpstr>
      <vt:lpstr>Основи на Bash scripting:  Setup-ване и изпълняване на Bash script</vt:lpstr>
      <vt:lpstr>Променливи, условни оператори, цикли, масиви, функции: Променливи</vt:lpstr>
      <vt:lpstr>Променливи, условни оператори, цикли, масиви, функции: Променливи</vt:lpstr>
      <vt:lpstr>Променливи, условни оператори, цикли, масиви, функции: Променливи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функции: Условни оператори</vt:lpstr>
      <vt:lpstr>Променливи, условни оператори, цикли, масиви, функции</vt:lpstr>
      <vt:lpstr>Променливи, условни оператори, цикли, масиви, функции</vt:lpstr>
      <vt:lpstr>Променливи, условни оператори, цикли, масиви, функции</vt:lpstr>
      <vt:lpstr>Bash Function Arguments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19205</dc:title>
  <dc:creator>pc</dc:creator>
  <cp:lastModifiedBy>Viktor</cp:lastModifiedBy>
  <cp:revision>261</cp:revision>
  <dcterms:created xsi:type="dcterms:W3CDTF">2023-06-04T16:18:39Z</dcterms:created>
  <dcterms:modified xsi:type="dcterms:W3CDTF">2023-06-10T12:55:05Z</dcterms:modified>
</cp:coreProperties>
</file>