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CCEA2F-4F3C-9059-FD70-371ED5C24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B94FC55-7AE1-DC30-FEAD-DD5E0B09A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92A348-E330-28B9-0753-CF6FE630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715-A63A-4006-8028-5A3586F6783B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AB98555-B3A8-27CD-76EA-EA3712BF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A20D383-83E3-4FF1-B862-4692112E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D2C7-4942-4C00-A8BA-056923EC6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867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CF634F-9BA3-AD05-8FFE-850B2063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9CA6888-9423-ADBC-42B0-13C21BAAA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B55025C-1377-3A7D-EE30-AF79826D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715-A63A-4006-8028-5A3586F6783B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1C976EA-3002-14C7-A510-7F5BC4E8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0282813-0119-4EE3-5842-DCA1F1FC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D2C7-4942-4C00-A8BA-056923EC6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4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2AABE2A-57CA-27CD-02D4-A2100D8DC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D19BBC4-A1A9-4E52-1BB5-DB379F227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2319AE-64ED-C75F-7C93-6B5BB196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715-A63A-4006-8028-5A3586F6783B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8028533-F74C-8A8C-B653-3B147A05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30A4B54-2034-9FFA-8DA6-5814120B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D2C7-4942-4C00-A8BA-056923EC6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06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05269A-C955-2041-3FCD-1CA8252FF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24C2FB0-A44E-6FEF-156C-5B57A3DFE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6E787CB-114D-BC21-127E-708094EFF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715-A63A-4006-8028-5A3586F6783B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AD3BAB7-0DD2-C8D6-8B66-941F9BBE2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DE5E5B5-4D5F-348D-0957-3C8FB529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D2C7-4942-4C00-A8BA-056923EC6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239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CD52E8-1939-BB82-3F80-DA4AF099C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AAA7B7A-A2FD-C345-A660-A748411D6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8A44A1A-BBA2-06EA-CE47-ED1399B5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715-A63A-4006-8028-5A3586F6783B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263BCCC-2D0E-DC37-D762-491B5DDE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CA4B9BE-5993-220A-BF25-8C71AA44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D2C7-4942-4C00-A8BA-056923EC6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66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B6877C-6059-4250-B30D-BA0078BC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6BB700F-AD41-CFB5-9C14-7901776F8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09956C5-F510-F6E6-BFD2-BDD866E92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20A487B-8DAF-DFB3-D09A-8D0A0B4C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715-A63A-4006-8028-5A3586F6783B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140C3E6-1C84-E3E6-798E-993C622D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044A8C0-91B4-BB52-2EBE-C246DF9D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D2C7-4942-4C00-A8BA-056923EC6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44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0108E8-EDEB-EB94-62E7-4A044DFA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D8DD0D1-A9B9-AE9B-D3D0-11B4642B7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0B35BB9-DB4D-5988-27A7-9BF212A19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1789418-2A98-E1F9-95E3-334F50073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747D940-14A4-15B9-0D89-E138A3B2F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E40283D-FF95-A7C5-A57A-D027C6BA9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715-A63A-4006-8028-5A3586F6783B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107C220-5008-2A81-33C5-BDF67197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B579D7D-1AE9-A8AC-D565-E1FD98392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D2C7-4942-4C00-A8BA-056923EC6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82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CCDF23-E647-292D-BCE4-4B33C78A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7C32F94-4ED0-92E7-A478-6EA523593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715-A63A-4006-8028-5A3586F6783B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92E2C6F-8FC1-7F45-0DEA-04E98F8A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D75152B-F6CA-18F9-F41D-E014BE325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D2C7-4942-4C00-A8BA-056923EC6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11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0C0352B-B98B-CEA4-2A9C-DE86DD2C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715-A63A-4006-8028-5A3586F6783B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798CADC-D2DA-B361-55FC-C094CB53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782D385-7BC6-4CE5-7DB5-E038956C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D2C7-4942-4C00-A8BA-056923EC6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88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5ADB8E-111B-A7FA-6EB7-7A716DC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2F98ADB-0085-0286-3C48-DD6BF7E14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0B9FF74-0665-4F09-487D-44C5A9CF6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7589FD8-08A9-95E3-AE23-0CD3ED40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715-A63A-4006-8028-5A3586F6783B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3D4A390-4ED0-5A1A-A640-0330878E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02573A7-B06D-E477-0E4C-F71F53D4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D2C7-4942-4C00-A8BA-056923EC6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88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8C4556-BBE5-EE36-75CA-D5D219F29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EF01AD8-74DC-4E9F-9FE9-87EAE0678B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F4BED63-59FA-ECAD-D8E4-ED48C3BDA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6A9D029-C5B8-75F9-D9FA-8B1B5D38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715-A63A-4006-8028-5A3586F6783B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8F8AFBE-C63D-A470-5224-9824A39DD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0A39638-39BF-7380-6D82-9B6C6DCF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D2C7-4942-4C00-A8BA-056923EC6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79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BE88DE0-D73C-0D4E-106C-4BA0A70D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4C74E5D-A752-86FD-F477-3FF51BB19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9432FBC-474C-4E8E-CC7D-A8FE8D4B4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C8715-A63A-4006-8028-5A3586F6783B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0A2B82B-9D55-3CB6-5971-1F311E017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073C149-6502-A691-1C0B-DDA1A2B77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AD2C7-4942-4C00-A8BA-056923EC6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83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B84055-029C-4E86-8844-D05D96C02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A2842C0-6210-4FDB-B1FF-C14C92737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99037F2-4CAF-446B-90DB-1480B247A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28589C-AF3D-49CF-BD92-C1D1D2F53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5844" y="1110000"/>
            <a:ext cx="10195740" cy="462923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B407472-D903-3685-6F26-792CBBEDB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1485" y="1600200"/>
            <a:ext cx="8201552" cy="2295748"/>
          </a:xfrm>
        </p:spPr>
        <p:txBody>
          <a:bodyPr anchor="b">
            <a:normAutofit/>
          </a:bodyPr>
          <a:lstStyle/>
          <a:p>
            <a:r>
              <a:rPr lang="pl-PL" sz="4800"/>
              <a:t>Analiza danych ze zbioru Titanic</a:t>
            </a:r>
            <a:endParaRPr lang="en-GB" sz="480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085C1B2-9D54-83A4-9C91-6F1633444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1485" y="4067661"/>
            <a:ext cx="8201552" cy="1118764"/>
          </a:xfrm>
        </p:spPr>
        <p:txBody>
          <a:bodyPr anchor="t">
            <a:normAutofit/>
          </a:bodyPr>
          <a:lstStyle/>
          <a:p>
            <a:r>
              <a:rPr lang="pl-PL" sz="2000">
                <a:solidFill>
                  <a:schemeClr val="tx1">
                    <a:alpha val="70000"/>
                  </a:schemeClr>
                </a:solidFill>
              </a:rPr>
              <a:t>Robert Walery</a:t>
            </a:r>
            <a:endParaRPr lang="en-GB" sz="2000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94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D09200-24EB-730E-4EDC-36C9ECBC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dirty="0"/>
              <a:t>Zależność przeżycia od płci dla osób z pokładu B</a:t>
            </a:r>
            <a:endParaRPr lang="en-GB" sz="4000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4CBF1B8-62D5-0A3B-8522-B0D1726C1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4730" y="1524000"/>
            <a:ext cx="5870522" cy="5092700"/>
          </a:xfrm>
        </p:spPr>
      </p:pic>
    </p:spTree>
    <p:extLst>
      <p:ext uri="{BB962C8B-B14F-4D97-AF65-F5344CB8AC3E}">
        <p14:creationId xmlns:p14="http://schemas.microsoft.com/office/powerpoint/2010/main" val="61016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8B4166-F994-DDA4-49C0-071EA8FB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Korelacja zmiennych</a:t>
            </a:r>
            <a:endParaRPr lang="en-GB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89AF013-CF39-ECD0-0BE5-1F31B2D58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035175"/>
            <a:ext cx="9446449" cy="371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65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8B4166-F994-DDA4-49C0-071EA8FB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775"/>
            <a:ext cx="10515600" cy="1325563"/>
          </a:xfrm>
        </p:spPr>
        <p:txBody>
          <a:bodyPr/>
          <a:lstStyle/>
          <a:p>
            <a:r>
              <a:rPr lang="pl-PL" dirty="0"/>
              <a:t>Korelacja zmiennych</a:t>
            </a:r>
            <a:endParaRPr lang="en-GB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F0E0481-7634-5F7B-D7C4-EB9516198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5047"/>
            <a:ext cx="6184978" cy="5050506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CA7869ED-2C57-C10D-C775-7122EF0B54B5}"/>
              </a:ext>
            </a:extLst>
          </p:cNvPr>
          <p:cNvSpPr txBox="1"/>
          <p:nvPr/>
        </p:nvSpPr>
        <p:spPr>
          <a:xfrm>
            <a:off x="7100596" y="1287623"/>
            <a:ext cx="44320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Na podstawie macierzy korelacji oraz </a:t>
            </a:r>
            <a:r>
              <a:rPr lang="pl-PL" dirty="0" err="1"/>
              <a:t>heatmapy</a:t>
            </a:r>
            <a:r>
              <a:rPr lang="pl-PL" dirty="0"/>
              <a:t> widać że żadna zmienna niezależna nie jest skorelowana z innym na co najmniej 90%, a więc wszystkie mają znaczenie przy klasyfikacji.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2882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0A3C1C4-FA58-9C7C-5ED7-86A0E0D8B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pl-PL" sz="4000"/>
              <a:t>PCA</a:t>
            </a:r>
            <a:endParaRPr lang="en-GB" sz="40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34E5D8-9699-6A31-0A44-F0C093B75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000"/>
              <a:t>W celu wykonania PCA najpierw na zmiennych kategorycznych zastosowano algorytm one-hot-encoding oraz zestandaryzowano wartości numeryczne poszczególnych cech.</a:t>
            </a:r>
            <a:endParaRPr lang="en-GB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FACF29A-B59C-984E-5AC0-0AB43711BB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51" r="12305" b="-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1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55FCB7-500D-A3CC-2FF0-18ED0EE5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Titanic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9392300-338A-2E3D-8EF6-EE2944E3A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C021553-75B5-DFD1-C7BA-271AA0FB7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62" y="1992466"/>
            <a:ext cx="10798476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592DA6-295C-F780-246C-4FFA967EC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1626"/>
            <a:ext cx="10515600" cy="1746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Zbiór danych składa się z 12 cech oraz etykiety czy dana osoba przeżyła czy też nie. Mamy w nim 891 rekordów, jednak  w kolumnach Age, </a:t>
            </a:r>
            <a:r>
              <a:rPr lang="pl-PL" sz="2400" dirty="0" err="1"/>
              <a:t>Cabin</a:t>
            </a:r>
            <a:r>
              <a:rPr lang="pl-PL" sz="2400" dirty="0"/>
              <a:t>, </a:t>
            </a:r>
            <a:r>
              <a:rPr lang="pl-PL" sz="2400" dirty="0" err="1"/>
              <a:t>Embarked</a:t>
            </a:r>
            <a:r>
              <a:rPr lang="pl-PL" sz="2400" dirty="0"/>
              <a:t> oraz Deck występują puste pola.</a:t>
            </a:r>
            <a:endParaRPr lang="en-GB" sz="24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17F59D1-9404-42C1-BFBF-B2C54F692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031" y="429779"/>
            <a:ext cx="4333969" cy="4000587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CEB46470-6940-647D-A6CD-BFA9BF975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483" y="300466"/>
            <a:ext cx="2827092" cy="412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4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0AD3EF-8B51-665A-5278-1D61E511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Rozkład normalny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AF9FD6A-E2A6-E7C0-6EC9-1E7843C34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6114" y="1996751"/>
            <a:ext cx="4374502" cy="3452424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Sprawdźmy czy wiek posiada rozkład normalny. Najpierw puste pola w tej kolumnie wypełniono wartościami mediany tego zbioru – prawdopodobnie dlatego jeden ze słupków na histogramie się tak „wybija”.</a:t>
            </a:r>
            <a:endParaRPr lang="en-GB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08A6EED-1C29-A822-544E-6183D3AE1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82" y="1690688"/>
            <a:ext cx="6082177" cy="467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3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F61DF8-E5FE-C8B1-4302-9A59EF4F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Q-Q plot</a:t>
            </a:r>
            <a:endParaRPr lang="en-GB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02290D5A-4262-29DB-2094-D23F5CE87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5" y="1604298"/>
            <a:ext cx="5848350" cy="4566180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EAF89C01-3437-1227-1EAE-79AB2F6E7659}"/>
              </a:ext>
            </a:extLst>
          </p:cNvPr>
          <p:cNvSpPr txBox="1"/>
          <p:nvPr/>
        </p:nvSpPr>
        <p:spPr>
          <a:xfrm>
            <a:off x="6972301" y="1947863"/>
            <a:ext cx="4381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Dla rozkładu normalnego linia niebieska powinna mniej więcej pokrywać się z linią czerwoną. Jest to jednak metoda wizualna – mało dokładna. Dokładniejszy jest test </a:t>
            </a:r>
            <a:r>
              <a:rPr lang="pl-PL" dirty="0" err="1"/>
              <a:t>Shapiro</a:t>
            </a:r>
            <a:r>
              <a:rPr lang="pl-PL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607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CBDD9A-E9AD-3DF8-D222-D438B489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Shapiro</a:t>
            </a:r>
            <a:r>
              <a:rPr lang="pl-PL" dirty="0"/>
              <a:t> test</a:t>
            </a:r>
            <a:endParaRPr lang="en-GB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EFB49EA-37B6-D84E-8CCB-F7F196D2D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762" y="1690688"/>
            <a:ext cx="8898555" cy="1325562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D613FB13-0248-1D5B-1093-A2E5DC7D9641}"/>
              </a:ext>
            </a:extLst>
          </p:cNvPr>
          <p:cNvSpPr txBox="1"/>
          <p:nvPr/>
        </p:nvSpPr>
        <p:spPr>
          <a:xfrm>
            <a:off x="1171574" y="3286125"/>
            <a:ext cx="831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Jako p-</a:t>
            </a:r>
            <a:r>
              <a:rPr lang="pl-PL" dirty="0" err="1"/>
              <a:t>value</a:t>
            </a:r>
            <a:r>
              <a:rPr lang="pl-PL" dirty="0"/>
              <a:t> wybrano poziom istotności równy 0.05, więc na podstawie testu </a:t>
            </a:r>
            <a:r>
              <a:rPr lang="pl-PL" dirty="0" err="1"/>
              <a:t>Shapiro</a:t>
            </a:r>
            <a:r>
              <a:rPr lang="pl-PL" dirty="0"/>
              <a:t> możemy ostatecznie stwierdzić, że zmienna Age posiada rozkład normalny.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75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B74084-AA30-11B6-CE53-F4098F23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Zależność przeżycia od płci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9DB355E-3B40-2344-5475-92D2BC976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400" dirty="0"/>
              <a:t>Aby to sprawdzić najpierw wykonano tabelę kontyngencji. Następnie zastosowano test Chi-kwadrat.</a:t>
            </a:r>
            <a:endParaRPr lang="en-GB" sz="24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1F63703-83D1-A1CD-F928-7DB171D4F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621" y="2782151"/>
            <a:ext cx="5616276" cy="2208949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497E2758-8896-0489-6BD3-A35B196697D3}"/>
              </a:ext>
            </a:extLst>
          </p:cNvPr>
          <p:cNvSpPr txBox="1"/>
          <p:nvPr/>
        </p:nvSpPr>
        <p:spPr>
          <a:xfrm>
            <a:off x="1123951" y="5235324"/>
            <a:ext cx="9915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Wartość p-</a:t>
            </a:r>
            <a:r>
              <a:rPr lang="pl-PL" sz="2000" dirty="0" err="1"/>
              <a:t>value</a:t>
            </a:r>
            <a:r>
              <a:rPr lang="pl-PL" sz="2000" dirty="0"/>
              <a:t> jest mniejsza od ustalonego poziomu istotności (0.05), a więc możemy odrzucić hipotezę zerową, która mówi, że nie ma zależności między płcią a przeżyciem.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9014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27C197-AEB2-4A06-3333-621695E5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Chi-kwadrat (wyjaśnienie)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30F4B28-09AB-73A2-BD99-2B559EAB2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l-PL" sz="20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Statystyka ta obliczana jest ze wzoru:</a:t>
            </a:r>
          </a:p>
          <a:p>
            <a:pPr marL="0" indent="0" algn="l">
              <a:buNone/>
            </a:pPr>
            <a:r>
              <a:rPr lang="pl-PL" sz="20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χ² = Σ [ (Or - E)² / E ]</a:t>
            </a:r>
          </a:p>
          <a:p>
            <a:pPr marL="0" indent="0" algn="l">
              <a:buNone/>
            </a:pPr>
            <a:r>
              <a:rPr lang="pl-PL" sz="20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gdzie:</a:t>
            </a:r>
          </a:p>
          <a:p>
            <a:pPr algn="l"/>
            <a:r>
              <a:rPr lang="pl-PL" sz="20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Or to obserwowane wartości, E to oczekiwane wartości, Σ oznacza sumę wszystkich kategorii. Dla testu Chi-kwadrat oczekiwane wartości są obliczane jako:</a:t>
            </a:r>
          </a:p>
          <a:p>
            <a:pPr algn="l"/>
            <a:r>
              <a:rPr lang="pl-PL" sz="20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E = (sumę wiersza * sumę kolumny) / całkowitą sumę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1097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280DBB-75FB-8CDA-C1F2-FA39AA33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dirty="0"/>
              <a:t>Zależność przeżycia od płci dla osób z pokładu A</a:t>
            </a:r>
            <a:endParaRPr lang="en-GB" sz="4000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19D0F00-1DDA-04E6-880E-D176CA75E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956" y="1409700"/>
            <a:ext cx="6196398" cy="5348288"/>
          </a:xfrm>
        </p:spPr>
      </p:pic>
    </p:spTree>
    <p:extLst>
      <p:ext uri="{BB962C8B-B14F-4D97-AF65-F5344CB8AC3E}">
        <p14:creationId xmlns:p14="http://schemas.microsoft.com/office/powerpoint/2010/main" val="138830262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314</Words>
  <Application>Microsoft Office PowerPoint</Application>
  <PresentationFormat>Panoramiczny</PresentationFormat>
  <Paragraphs>26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Motyw pakietu Office</vt:lpstr>
      <vt:lpstr>Analiza danych ze zbioru Titanic</vt:lpstr>
      <vt:lpstr>Titanic</vt:lpstr>
      <vt:lpstr>Prezentacja programu PowerPoint</vt:lpstr>
      <vt:lpstr>Rozkład normalny</vt:lpstr>
      <vt:lpstr>Q-Q plot</vt:lpstr>
      <vt:lpstr>Shapiro test</vt:lpstr>
      <vt:lpstr>Zależność przeżycia od płci</vt:lpstr>
      <vt:lpstr>Chi-kwadrat (wyjaśnienie)</vt:lpstr>
      <vt:lpstr>Zależność przeżycia od płci dla osób z pokładu A</vt:lpstr>
      <vt:lpstr>Zależność przeżycia od płci dla osób z pokładu B</vt:lpstr>
      <vt:lpstr>Korelacja zmiennych</vt:lpstr>
      <vt:lpstr>Korelacja zmiennych</vt:lpstr>
      <vt:lpstr>PCA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danych ze zbioru Titanic</dc:title>
  <dc:creator>Robert</dc:creator>
  <cp:lastModifiedBy>Robert</cp:lastModifiedBy>
  <cp:revision>4</cp:revision>
  <dcterms:created xsi:type="dcterms:W3CDTF">2023-06-19T07:35:35Z</dcterms:created>
  <dcterms:modified xsi:type="dcterms:W3CDTF">2023-08-11T11:02:30Z</dcterms:modified>
</cp:coreProperties>
</file>