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57" r:id="rId4"/>
    <p:sldId id="258" r:id="rId5"/>
    <p:sldId id="260" r:id="rId6"/>
    <p:sldId id="261" r:id="rId7"/>
    <p:sldId id="262" r:id="rId8"/>
    <p:sldId id="263" r:id="rId9"/>
    <p:sldId id="264" r:id="rId10"/>
    <p:sldId id="265" r:id="rId11"/>
    <p:sldId id="266" r:id="rId12"/>
    <p:sldId id="267" r:id="rId13"/>
    <p:sldId id="270" r:id="rId14"/>
    <p:sldId id="269" r:id="rId15"/>
    <p:sldId id="271" r:id="rId16"/>
    <p:sldId id="272" r:id="rId17"/>
    <p:sldId id="273" r:id="rId18"/>
    <p:sldId id="274" r:id="rId19"/>
    <p:sldId id="285" r:id="rId20"/>
    <p:sldId id="287" r:id="rId21"/>
    <p:sldId id="286" r:id="rId22"/>
    <p:sldId id="276" r:id="rId23"/>
    <p:sldId id="277" r:id="rId24"/>
    <p:sldId id="278" r:id="rId25"/>
    <p:sldId id="279" r:id="rId26"/>
    <p:sldId id="280" r:id="rId27"/>
    <p:sldId id="281" r:id="rId28"/>
    <p:sldId id="282"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643DA5-F363-4BD9-AB2A-7DC5A864CCF4}"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CB701-4F32-4649-B90B-03775D83D41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43DA5-F363-4BD9-AB2A-7DC5A864CCF4}"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CB701-4F32-4649-B90B-03775D83D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43DA5-F363-4BD9-AB2A-7DC5A864CCF4}"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CB701-4F32-4649-B90B-03775D83D4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643DA5-F363-4BD9-AB2A-7DC5A864CCF4}"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CB701-4F32-4649-B90B-03775D83D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643DA5-F363-4BD9-AB2A-7DC5A864CCF4}" type="datetimeFigureOut">
              <a:rPr lang="en-US" smtClean="0"/>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CB701-4F32-4649-B90B-03775D83D41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643DA5-F363-4BD9-AB2A-7DC5A864CCF4}"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CB701-4F32-4649-B90B-03775D83D4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643DA5-F363-4BD9-AB2A-7DC5A864CCF4}" type="datetimeFigureOut">
              <a:rPr lang="en-US" smtClean="0"/>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6CB701-4F32-4649-B90B-03775D83D4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643DA5-F363-4BD9-AB2A-7DC5A864CCF4}" type="datetimeFigureOut">
              <a:rPr lang="en-US" smtClean="0"/>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6CB701-4F32-4649-B90B-03775D83D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43DA5-F363-4BD9-AB2A-7DC5A864CCF4}" type="datetimeFigureOut">
              <a:rPr lang="en-US" smtClean="0"/>
              <a:t>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6CB701-4F32-4649-B90B-03775D83D4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643DA5-F363-4BD9-AB2A-7DC5A864CCF4}" type="datetimeFigureOut">
              <a:rPr lang="en-US" smtClean="0"/>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CB701-4F32-4649-B90B-03775D83D41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6A643DA5-F363-4BD9-AB2A-7DC5A864CCF4}" type="datetimeFigureOut">
              <a:rPr lang="en-US" smtClean="0"/>
              <a:t>1/5/2022</a:t>
            </a:fld>
            <a:endParaRPr lang="en-US"/>
          </a:p>
        </p:txBody>
      </p:sp>
      <p:sp>
        <p:nvSpPr>
          <p:cNvPr id="9" name="Slide Number Placeholder 8"/>
          <p:cNvSpPr>
            <a:spLocks noGrp="1"/>
          </p:cNvSpPr>
          <p:nvPr>
            <p:ph type="sldNum" sz="quarter" idx="11"/>
          </p:nvPr>
        </p:nvSpPr>
        <p:spPr/>
        <p:txBody>
          <a:bodyPr/>
          <a:lstStyle/>
          <a:p>
            <a:fld id="{0A6CB701-4F32-4649-B90B-03775D83D41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A6CB701-4F32-4649-B90B-03775D83D41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A643DA5-F363-4BD9-AB2A-7DC5A864CCF4}" type="datetimeFigureOut">
              <a:rPr lang="en-US" smtClean="0"/>
              <a:t>1/5/2022</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Management</a:t>
            </a:r>
            <a:endParaRPr lang="en-US" dirty="0"/>
          </a:p>
        </p:txBody>
      </p:sp>
      <p:sp>
        <p:nvSpPr>
          <p:cNvPr id="3" name="Subtitle 2"/>
          <p:cNvSpPr>
            <a:spLocks noGrp="1"/>
          </p:cNvSpPr>
          <p:nvPr>
            <p:ph type="subTitle" idx="1"/>
          </p:nvPr>
        </p:nvSpPr>
        <p:spPr/>
        <p:txBody>
          <a:bodyPr/>
          <a:lstStyle/>
          <a:p>
            <a:r>
              <a:rPr lang="en-US" dirty="0" smtClean="0"/>
              <a:t>Delivery &amp; Shipping company</a:t>
            </a:r>
            <a:endParaRPr lang="en-US" dirty="0"/>
          </a:p>
        </p:txBody>
      </p:sp>
    </p:spTree>
    <p:extLst>
      <p:ext uri="{BB962C8B-B14F-4D97-AF65-F5344CB8AC3E}">
        <p14:creationId xmlns:p14="http://schemas.microsoft.com/office/powerpoint/2010/main" val="278870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Constraints</a:t>
            </a:r>
          </a:p>
        </p:txBody>
      </p:sp>
      <p:sp>
        <p:nvSpPr>
          <p:cNvPr id="3" name="Content Placeholder 2"/>
          <p:cNvSpPr>
            <a:spLocks noGrp="1"/>
          </p:cNvSpPr>
          <p:nvPr>
            <p:ph idx="1"/>
          </p:nvPr>
        </p:nvSpPr>
        <p:spPr/>
        <p:txBody>
          <a:bodyPr/>
          <a:lstStyle/>
          <a:p>
            <a:r>
              <a:rPr lang="en-US" dirty="0" smtClean="0"/>
              <a:t>The </a:t>
            </a:r>
            <a:r>
              <a:rPr lang="en-US" dirty="0"/>
              <a:t>budget doesn’t exceed the allocated budget.</a:t>
            </a:r>
          </a:p>
          <a:p>
            <a:r>
              <a:rPr lang="en-US" dirty="0" smtClean="0"/>
              <a:t>The project </a:t>
            </a:r>
            <a:r>
              <a:rPr lang="en-US" dirty="0"/>
              <a:t>must be delivered on time.</a:t>
            </a:r>
          </a:p>
          <a:p>
            <a:r>
              <a:rPr lang="en-US" dirty="0" smtClean="0"/>
              <a:t>This </a:t>
            </a:r>
            <a:r>
              <a:rPr lang="en-US" dirty="0"/>
              <a:t>application works only inside </a:t>
            </a:r>
            <a:r>
              <a:rPr lang="en-US" dirty="0" smtClean="0"/>
              <a:t>Egypt.</a:t>
            </a:r>
            <a:endParaRPr lang="en-US" dirty="0"/>
          </a:p>
          <a:p>
            <a:endParaRPr lang="en-US" dirty="0"/>
          </a:p>
        </p:txBody>
      </p:sp>
    </p:spTree>
    <p:extLst>
      <p:ext uri="{BB962C8B-B14F-4D97-AF65-F5344CB8AC3E}">
        <p14:creationId xmlns:p14="http://schemas.microsoft.com/office/powerpoint/2010/main" val="3734556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Assumptions</a:t>
            </a:r>
          </a:p>
        </p:txBody>
      </p:sp>
      <p:sp>
        <p:nvSpPr>
          <p:cNvPr id="3" name="Content Placeholder 2"/>
          <p:cNvSpPr>
            <a:spLocks noGrp="1"/>
          </p:cNvSpPr>
          <p:nvPr>
            <p:ph idx="1"/>
          </p:nvPr>
        </p:nvSpPr>
        <p:spPr/>
        <p:txBody>
          <a:bodyPr/>
          <a:lstStyle/>
          <a:p>
            <a:r>
              <a:rPr lang="en-US" dirty="0" smtClean="0"/>
              <a:t>In </a:t>
            </a:r>
            <a:r>
              <a:rPr lang="en-US" dirty="0"/>
              <a:t>the future, the app will work on iOS devices as well.</a:t>
            </a:r>
          </a:p>
          <a:p>
            <a:r>
              <a:rPr lang="en-US" smtClean="0"/>
              <a:t>We plan to </a:t>
            </a:r>
            <a:r>
              <a:rPr lang="en-US" dirty="0"/>
              <a:t>be an international company.</a:t>
            </a:r>
          </a:p>
          <a:p>
            <a:endParaRPr lang="en-US" dirty="0"/>
          </a:p>
        </p:txBody>
      </p:sp>
    </p:spTree>
    <p:extLst>
      <p:ext uri="{BB962C8B-B14F-4D97-AF65-F5344CB8AC3E}">
        <p14:creationId xmlns:p14="http://schemas.microsoft.com/office/powerpoint/2010/main" val="1130013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a:t>
            </a:r>
            <a:endParaRPr lang="en-US" dirty="0"/>
          </a:p>
        </p:txBody>
      </p:sp>
      <p:sp>
        <p:nvSpPr>
          <p:cNvPr id="3" name="Content Placeholder 2"/>
          <p:cNvSpPr>
            <a:spLocks noGrp="1"/>
          </p:cNvSpPr>
          <p:nvPr>
            <p:ph idx="1"/>
          </p:nvPr>
        </p:nvSpPr>
        <p:spPr/>
        <p:txBody>
          <a:bodyPr>
            <a:normAutofit fontScale="47500" lnSpcReduction="20000"/>
          </a:bodyPr>
          <a:lstStyle/>
          <a:p>
            <a:pPr marL="114300" indent="0">
              <a:buNone/>
            </a:pPr>
            <a:r>
              <a:rPr lang="en-US" dirty="0"/>
              <a:t>1.1 Planning </a:t>
            </a:r>
          </a:p>
          <a:p>
            <a:pPr marL="114300" indent="0">
              <a:buNone/>
            </a:pPr>
            <a:r>
              <a:rPr lang="en-US" dirty="0"/>
              <a:t>      1.1.1   Project Team </a:t>
            </a:r>
          </a:p>
          <a:p>
            <a:pPr marL="114300" indent="0">
              <a:buNone/>
            </a:pPr>
            <a:r>
              <a:rPr lang="en-US" dirty="0"/>
              <a:t>      1.1.2   Project Plan</a:t>
            </a:r>
          </a:p>
          <a:p>
            <a:pPr marL="114300" indent="0">
              <a:buNone/>
            </a:pPr>
            <a:r>
              <a:rPr lang="en-US" dirty="0"/>
              <a:t> </a:t>
            </a:r>
          </a:p>
          <a:p>
            <a:pPr marL="114300" indent="0">
              <a:buNone/>
            </a:pPr>
            <a:r>
              <a:rPr lang="en-US" dirty="0"/>
              <a:t>1.2 Execution</a:t>
            </a:r>
          </a:p>
          <a:p>
            <a:pPr marL="114300" indent="0">
              <a:buNone/>
            </a:pPr>
            <a:r>
              <a:rPr lang="en-US" dirty="0"/>
              <a:t>        1.2.1   User Requirement </a:t>
            </a:r>
          </a:p>
          <a:p>
            <a:pPr marL="114300" indent="0">
              <a:buNone/>
            </a:pPr>
            <a:r>
              <a:rPr lang="en-US" dirty="0"/>
              <a:t>        1.2.2   Create Graphic Design</a:t>
            </a:r>
          </a:p>
          <a:p>
            <a:pPr marL="114300" indent="0">
              <a:buNone/>
            </a:pPr>
            <a:endParaRPr lang="en-US" dirty="0"/>
          </a:p>
          <a:p>
            <a:pPr marL="114300" indent="0">
              <a:buNone/>
            </a:pPr>
            <a:r>
              <a:rPr lang="en-US" dirty="0"/>
              <a:t>1.3 Development</a:t>
            </a:r>
          </a:p>
          <a:p>
            <a:pPr marL="114300" indent="0">
              <a:buNone/>
            </a:pPr>
            <a:r>
              <a:rPr lang="en-US" dirty="0"/>
              <a:t>        1.3.1   Building Database</a:t>
            </a:r>
          </a:p>
          <a:p>
            <a:pPr marL="114300" indent="0">
              <a:buNone/>
            </a:pPr>
            <a:r>
              <a:rPr lang="en-US" dirty="0"/>
              <a:t>	   </a:t>
            </a:r>
            <a:r>
              <a:rPr lang="en-US" dirty="0" smtClean="0"/>
              <a:t>1.3.1.1 </a:t>
            </a:r>
            <a:r>
              <a:rPr lang="en-US" dirty="0"/>
              <a:t>Create Tables</a:t>
            </a:r>
          </a:p>
          <a:p>
            <a:pPr marL="114300" indent="0">
              <a:buNone/>
            </a:pPr>
            <a:r>
              <a:rPr lang="en-US" dirty="0"/>
              <a:t>                     </a:t>
            </a:r>
            <a:r>
              <a:rPr lang="en-US" dirty="0" smtClean="0"/>
              <a:t>          1.3.1.2 </a:t>
            </a:r>
            <a:r>
              <a:rPr lang="en-US" dirty="0"/>
              <a:t>Create Relations</a:t>
            </a:r>
          </a:p>
          <a:p>
            <a:pPr marL="114300" indent="0">
              <a:buNone/>
            </a:pPr>
            <a:r>
              <a:rPr lang="en-US" dirty="0"/>
              <a:t>      	   1.3.1.3 Test Database</a:t>
            </a:r>
          </a:p>
          <a:p>
            <a:pPr marL="114300" indent="0">
              <a:buNone/>
            </a:pPr>
            <a:endParaRPr lang="en-US" dirty="0"/>
          </a:p>
          <a:p>
            <a:pPr marL="114300" indent="0">
              <a:buNone/>
            </a:pPr>
            <a:r>
              <a:rPr lang="en-US" dirty="0" smtClean="0"/>
              <a:t>         1.3.2   </a:t>
            </a:r>
            <a:r>
              <a:rPr lang="en-US" dirty="0"/>
              <a:t>Building Front End </a:t>
            </a:r>
            <a:r>
              <a:rPr lang="en-US" dirty="0" smtClean="0"/>
              <a:t>Interface</a:t>
            </a:r>
          </a:p>
          <a:p>
            <a:pPr marL="114300" indent="0">
              <a:buNone/>
            </a:pPr>
            <a:r>
              <a:rPr lang="en-US" dirty="0"/>
              <a:t> </a:t>
            </a:r>
            <a:r>
              <a:rPr lang="en-US" dirty="0" smtClean="0"/>
              <a:t>        1.3.3   </a:t>
            </a:r>
            <a:r>
              <a:rPr lang="en-US" dirty="0"/>
              <a:t>Building Back End and Dashboard</a:t>
            </a:r>
          </a:p>
          <a:p>
            <a:pPr marL="114300" indent="0">
              <a:buNone/>
            </a:pPr>
            <a:r>
              <a:rPr lang="en-US" dirty="0"/>
              <a:t>         1.3.4   Testing Application</a:t>
            </a:r>
          </a:p>
          <a:p>
            <a:pPr marL="114300" indent="0">
              <a:buNone/>
            </a:pPr>
            <a:r>
              <a:rPr lang="en-US" dirty="0"/>
              <a:t>         1.3.5   Push the application on the server</a:t>
            </a:r>
          </a:p>
          <a:p>
            <a:pPr marL="114300" indent="0">
              <a:buNone/>
            </a:pPr>
            <a:endParaRPr lang="en-US" dirty="0"/>
          </a:p>
          <a:p>
            <a:pPr marL="114300" indent="0">
              <a:buNone/>
            </a:pPr>
            <a:r>
              <a:rPr lang="en-US" dirty="0"/>
              <a:t>1.4 Control </a:t>
            </a:r>
          </a:p>
          <a:p>
            <a:pPr marL="114300" indent="0">
              <a:buNone/>
            </a:pPr>
            <a:r>
              <a:rPr lang="en-US" dirty="0"/>
              <a:t>        1.4.1   Resources management</a:t>
            </a:r>
          </a:p>
          <a:p>
            <a:pPr marL="114300" indent="0">
              <a:buNone/>
            </a:pPr>
            <a:r>
              <a:rPr lang="en-US" dirty="0"/>
              <a:t>        1.4.2   Cost management</a:t>
            </a:r>
          </a:p>
          <a:p>
            <a:pPr marL="114300" indent="0">
              <a:buNone/>
            </a:pPr>
            <a:r>
              <a:rPr lang="en-US" dirty="0"/>
              <a:t>        1.4.3   Risk management</a:t>
            </a:r>
          </a:p>
          <a:p>
            <a:pPr marL="114300" indent="0">
              <a:buNone/>
            </a:pPr>
            <a:endParaRPr lang="en-US" dirty="0"/>
          </a:p>
          <a:p>
            <a:pPr marL="114300" indent="0">
              <a:buNone/>
            </a:pPr>
            <a:r>
              <a:rPr lang="en-US" dirty="0"/>
              <a:t>1.5 Closure</a:t>
            </a:r>
          </a:p>
          <a:p>
            <a:pPr marL="114300" indent="0">
              <a:buNone/>
            </a:pPr>
            <a:r>
              <a:rPr lang="en-US" dirty="0"/>
              <a:t>        1.5.1   Finalize product</a:t>
            </a:r>
          </a:p>
          <a:p>
            <a:pPr marL="114300" indent="0">
              <a:buNone/>
            </a:pPr>
            <a:r>
              <a:rPr lang="en-US" dirty="0"/>
              <a:t>        1.5.2   Review &amp; Accept</a:t>
            </a:r>
          </a:p>
          <a:p>
            <a:pPr marL="114300" indent="0">
              <a:buNone/>
            </a:pPr>
            <a:r>
              <a:rPr lang="en-US" dirty="0"/>
              <a:t>        1.5.3   Documentation</a:t>
            </a:r>
          </a:p>
          <a:p>
            <a:pPr marL="114300" indent="0">
              <a:buNone/>
            </a:pPr>
            <a:endParaRPr lang="en-US" dirty="0"/>
          </a:p>
        </p:txBody>
      </p:sp>
    </p:spTree>
    <p:extLst>
      <p:ext uri="{BB962C8B-B14F-4D97-AF65-F5344CB8AC3E}">
        <p14:creationId xmlns:p14="http://schemas.microsoft.com/office/powerpoint/2010/main" val="1268257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Dictionary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7356"/>
              </p:ext>
            </p:extLst>
          </p:nvPr>
        </p:nvGraphicFramePr>
        <p:xfrm>
          <a:off x="685800" y="1600201"/>
          <a:ext cx="7239000" cy="4800598"/>
        </p:xfrm>
        <a:graphic>
          <a:graphicData uri="http://schemas.openxmlformats.org/drawingml/2006/table">
            <a:tbl>
              <a:tblPr firstRow="1" firstCol="1"/>
              <a:tblGrid>
                <a:gridCol w="409341"/>
                <a:gridCol w="852334"/>
                <a:gridCol w="2458786"/>
                <a:gridCol w="1660711"/>
                <a:gridCol w="1857828"/>
              </a:tblGrid>
              <a:tr h="436418">
                <a:tc>
                  <a:txBody>
                    <a:bodyPr/>
                    <a:lstStyle/>
                    <a:p>
                      <a:pPr marL="0" marR="0">
                        <a:lnSpc>
                          <a:spcPct val="115000"/>
                        </a:lnSpc>
                        <a:spcBef>
                          <a:spcPts val="0"/>
                        </a:spcBef>
                        <a:spcAft>
                          <a:spcPts val="1000"/>
                        </a:spcAft>
                      </a:pPr>
                      <a:r>
                        <a:rPr lang="en-US" sz="800" b="1">
                          <a:solidFill>
                            <a:srgbClr val="0D0D0D"/>
                          </a:solidFill>
                          <a:effectLst/>
                          <a:latin typeface="Arial"/>
                          <a:ea typeface="Calibri"/>
                          <a:cs typeface="Arial"/>
                        </a:rPr>
                        <a:t>ID</a:t>
                      </a:r>
                      <a:endParaRPr lang="en-US" sz="900">
                        <a:solidFill>
                          <a:srgbClr val="0D0D0D"/>
                        </a:solidFill>
                        <a:effectLst/>
                        <a:latin typeface="Arial"/>
                        <a:ea typeface="Calibri"/>
                        <a:cs typeface="Arial"/>
                      </a:endParaRPr>
                    </a:p>
                  </a:txBody>
                  <a:tcPr marL="36035" marR="36035"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nSpc>
                          <a:spcPct val="115000"/>
                        </a:lnSpc>
                        <a:spcBef>
                          <a:spcPts val="0"/>
                        </a:spcBef>
                        <a:spcAft>
                          <a:spcPts val="1000"/>
                        </a:spcAft>
                      </a:pPr>
                      <a:r>
                        <a:rPr lang="en-US" sz="800" b="1">
                          <a:solidFill>
                            <a:srgbClr val="0D0D0D"/>
                          </a:solidFill>
                          <a:effectLst/>
                          <a:latin typeface="Arial"/>
                          <a:ea typeface="Calibri"/>
                          <a:cs typeface="Arial"/>
                        </a:rPr>
                        <a:t>WBS</a:t>
                      </a:r>
                      <a:endParaRPr lang="en-US" sz="900">
                        <a:solidFill>
                          <a:srgbClr val="0D0D0D"/>
                        </a:solidFill>
                        <a:effectLst/>
                        <a:latin typeface="Arial"/>
                        <a:ea typeface="Calibri"/>
                        <a:cs typeface="Arial"/>
                      </a:endParaRPr>
                    </a:p>
                  </a:txBody>
                  <a:tcPr marL="36035" marR="36035"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nSpc>
                          <a:spcPct val="115000"/>
                        </a:lnSpc>
                        <a:spcBef>
                          <a:spcPts val="0"/>
                        </a:spcBef>
                        <a:spcAft>
                          <a:spcPts val="1000"/>
                        </a:spcAft>
                      </a:pPr>
                      <a:r>
                        <a:rPr lang="en-US" sz="800" b="1">
                          <a:solidFill>
                            <a:srgbClr val="0D0D0D"/>
                          </a:solidFill>
                          <a:effectLst/>
                          <a:latin typeface="Arial"/>
                          <a:ea typeface="Calibri"/>
                          <a:cs typeface="Arial"/>
                        </a:rPr>
                        <a:t>Description</a:t>
                      </a:r>
                      <a:endParaRPr lang="en-US" sz="900">
                        <a:solidFill>
                          <a:srgbClr val="0D0D0D"/>
                        </a:solidFill>
                        <a:effectLst/>
                        <a:latin typeface="Arial"/>
                        <a:ea typeface="Calibri"/>
                        <a:cs typeface="Arial"/>
                      </a:endParaRPr>
                    </a:p>
                  </a:txBody>
                  <a:tcPr marL="36035" marR="36035"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nSpc>
                          <a:spcPct val="115000"/>
                        </a:lnSpc>
                        <a:spcBef>
                          <a:spcPts val="0"/>
                        </a:spcBef>
                        <a:spcAft>
                          <a:spcPts val="1000"/>
                        </a:spcAft>
                      </a:pPr>
                      <a:r>
                        <a:rPr lang="en-US" sz="800" b="1">
                          <a:solidFill>
                            <a:srgbClr val="0D0D0D"/>
                          </a:solidFill>
                          <a:effectLst/>
                          <a:latin typeface="Arial"/>
                          <a:ea typeface="Calibri"/>
                          <a:cs typeface="Arial"/>
                        </a:rPr>
                        <a:t>Cost</a:t>
                      </a:r>
                      <a:endParaRPr lang="en-US" sz="900">
                        <a:solidFill>
                          <a:srgbClr val="0D0D0D"/>
                        </a:solidFill>
                        <a:effectLst/>
                        <a:latin typeface="Arial"/>
                        <a:ea typeface="Calibri"/>
                        <a:cs typeface="Arial"/>
                      </a:endParaRPr>
                    </a:p>
                  </a:txBody>
                  <a:tcPr marL="36035" marR="36035"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nSpc>
                          <a:spcPct val="115000"/>
                        </a:lnSpc>
                        <a:spcBef>
                          <a:spcPts val="0"/>
                        </a:spcBef>
                        <a:spcAft>
                          <a:spcPts val="1000"/>
                        </a:spcAft>
                      </a:pPr>
                      <a:r>
                        <a:rPr lang="en-US" sz="800" b="1">
                          <a:solidFill>
                            <a:srgbClr val="0D0D0D"/>
                          </a:solidFill>
                          <a:effectLst/>
                          <a:latin typeface="Arial"/>
                          <a:ea typeface="Calibri"/>
                          <a:cs typeface="Arial"/>
                        </a:rPr>
                        <a:t>Duration</a:t>
                      </a:r>
                      <a:endParaRPr lang="en-US" sz="900">
                        <a:solidFill>
                          <a:srgbClr val="0D0D0D"/>
                        </a:solidFill>
                        <a:effectLst/>
                        <a:latin typeface="Arial"/>
                        <a:ea typeface="Calibri"/>
                        <a:cs typeface="Arial"/>
                      </a:endParaRPr>
                    </a:p>
                  </a:txBody>
                  <a:tcPr marL="36035" marR="36035"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r>
              <a:tr h="436418">
                <a:tc>
                  <a:txBody>
                    <a:bodyPr/>
                    <a:lstStyle/>
                    <a:p>
                      <a:pPr marL="0" marR="0">
                        <a:lnSpc>
                          <a:spcPct val="115000"/>
                        </a:lnSpc>
                        <a:spcBef>
                          <a:spcPts val="0"/>
                        </a:spcBef>
                        <a:spcAft>
                          <a:spcPts val="1000"/>
                        </a:spcAft>
                      </a:pPr>
                      <a:r>
                        <a:rPr lang="en-US" sz="800" b="1">
                          <a:solidFill>
                            <a:srgbClr val="0D0D0D"/>
                          </a:solidFill>
                          <a:effectLst/>
                          <a:latin typeface="Arial"/>
                          <a:ea typeface="Calibri"/>
                          <a:cs typeface="Arial"/>
                        </a:rPr>
                        <a:t>1</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1.1.1</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Project Team</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1000"/>
                        </a:spcAft>
                      </a:pPr>
                      <a:r>
                        <a:rPr lang="en-US" sz="800">
                          <a:solidFill>
                            <a:srgbClr val="0D0D0D"/>
                          </a:solidFill>
                          <a:effectLst/>
                          <a:latin typeface="Arial"/>
                          <a:ea typeface="Calibri"/>
                          <a:cs typeface="Arial"/>
                        </a:rPr>
                        <a:t>3,000$</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rtl="1">
                        <a:lnSpc>
                          <a:spcPct val="115000"/>
                        </a:lnSpc>
                        <a:spcBef>
                          <a:spcPts val="0"/>
                        </a:spcBef>
                        <a:spcAft>
                          <a:spcPts val="1000"/>
                        </a:spcAft>
                      </a:pPr>
                      <a:r>
                        <a:rPr lang="ar-SA" sz="800">
                          <a:solidFill>
                            <a:srgbClr val="0D0D0D"/>
                          </a:solidFill>
                          <a:effectLst/>
                          <a:latin typeface="Arial"/>
                          <a:ea typeface="Calibri"/>
                          <a:cs typeface="Arial"/>
                        </a:rPr>
                        <a:t>1</a:t>
                      </a:r>
                      <a:r>
                        <a:rPr lang="en-US" sz="800">
                          <a:solidFill>
                            <a:srgbClr val="0D0D0D"/>
                          </a:solidFill>
                          <a:effectLst/>
                          <a:latin typeface="Arial"/>
                          <a:ea typeface="Calibri"/>
                          <a:cs typeface="Arial"/>
                        </a:rPr>
                        <a:t> Week</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436418">
                <a:tc>
                  <a:txBody>
                    <a:bodyPr/>
                    <a:lstStyle/>
                    <a:p>
                      <a:pPr marL="0" marR="0">
                        <a:lnSpc>
                          <a:spcPct val="115000"/>
                        </a:lnSpc>
                        <a:spcBef>
                          <a:spcPts val="0"/>
                        </a:spcBef>
                        <a:spcAft>
                          <a:spcPts val="1000"/>
                        </a:spcAft>
                      </a:pPr>
                      <a:r>
                        <a:rPr lang="en-US" sz="800" b="1">
                          <a:solidFill>
                            <a:srgbClr val="0D0D0D"/>
                          </a:solidFill>
                          <a:effectLst/>
                          <a:latin typeface="Arial"/>
                          <a:ea typeface="Calibri"/>
                          <a:cs typeface="Arial"/>
                        </a:rPr>
                        <a:t>2</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1.1.2</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Project Plan</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1000"/>
                        </a:spcAft>
                      </a:pPr>
                      <a:r>
                        <a:rPr lang="en-US" sz="800">
                          <a:solidFill>
                            <a:srgbClr val="0D0D0D"/>
                          </a:solidFill>
                          <a:effectLst/>
                          <a:latin typeface="Arial"/>
                          <a:ea typeface="Calibri"/>
                          <a:cs typeface="Arial"/>
                        </a:rPr>
                        <a:t>2,000$</a:t>
                      </a:r>
                      <a:endParaRPr lang="en-US" sz="900">
                        <a:solidFill>
                          <a:srgbClr val="0D0D0D"/>
                        </a:solidFill>
                        <a:effectLst/>
                        <a:latin typeface="Arial"/>
                        <a:ea typeface="Calibri"/>
                        <a:cs typeface="Arial"/>
                      </a:endParaRPr>
                    </a:p>
                    <a:p>
                      <a:pPr marL="0" marR="0">
                        <a:lnSpc>
                          <a:spcPct val="107000"/>
                        </a:lnSpc>
                        <a:spcBef>
                          <a:spcPts val="0"/>
                        </a:spcBef>
                        <a:spcAft>
                          <a:spcPts val="1000"/>
                        </a:spcAft>
                      </a:pPr>
                      <a:r>
                        <a:rPr lang="en-US" sz="800">
                          <a:solidFill>
                            <a:srgbClr val="0D0D0D"/>
                          </a:solidFill>
                          <a:effectLst/>
                          <a:latin typeface="Arial"/>
                          <a:ea typeface="Calibri"/>
                          <a:cs typeface="Arial"/>
                        </a:rPr>
                        <a:t> </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rtl="1">
                        <a:lnSpc>
                          <a:spcPct val="115000"/>
                        </a:lnSpc>
                        <a:spcBef>
                          <a:spcPts val="0"/>
                        </a:spcBef>
                        <a:spcAft>
                          <a:spcPts val="1000"/>
                        </a:spcAft>
                      </a:pPr>
                      <a:r>
                        <a:rPr lang="ar-SA" sz="800">
                          <a:solidFill>
                            <a:srgbClr val="0D0D0D"/>
                          </a:solidFill>
                          <a:effectLst/>
                          <a:latin typeface="Arial"/>
                          <a:ea typeface="Calibri"/>
                          <a:cs typeface="Arial"/>
                        </a:rPr>
                        <a:t>1</a:t>
                      </a:r>
                      <a:r>
                        <a:rPr lang="en-US" sz="800">
                          <a:solidFill>
                            <a:srgbClr val="0D0D0D"/>
                          </a:solidFill>
                          <a:effectLst/>
                          <a:latin typeface="Arial"/>
                          <a:ea typeface="Calibri"/>
                          <a:cs typeface="Arial"/>
                        </a:rPr>
                        <a:t> Week</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436418">
                <a:tc>
                  <a:txBody>
                    <a:bodyPr/>
                    <a:lstStyle/>
                    <a:p>
                      <a:pPr marL="0" marR="0">
                        <a:lnSpc>
                          <a:spcPct val="115000"/>
                        </a:lnSpc>
                        <a:spcBef>
                          <a:spcPts val="0"/>
                        </a:spcBef>
                        <a:spcAft>
                          <a:spcPts val="1000"/>
                        </a:spcAft>
                      </a:pPr>
                      <a:r>
                        <a:rPr lang="en-US" sz="800" b="1">
                          <a:solidFill>
                            <a:srgbClr val="0D0D0D"/>
                          </a:solidFill>
                          <a:effectLst/>
                          <a:latin typeface="Arial"/>
                          <a:ea typeface="Calibri"/>
                          <a:cs typeface="Arial"/>
                        </a:rPr>
                        <a:t>3</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1.2.1</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User Requirement</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1000"/>
                        </a:spcAft>
                      </a:pPr>
                      <a:r>
                        <a:rPr lang="en-US" sz="800">
                          <a:solidFill>
                            <a:srgbClr val="0D0D0D"/>
                          </a:solidFill>
                          <a:effectLst/>
                          <a:latin typeface="Arial"/>
                          <a:ea typeface="Calibri"/>
                          <a:cs typeface="Arial"/>
                        </a:rPr>
                        <a:t>10,000$</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1 Week</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436418">
                <a:tc>
                  <a:txBody>
                    <a:bodyPr/>
                    <a:lstStyle/>
                    <a:p>
                      <a:pPr marL="0" marR="0">
                        <a:lnSpc>
                          <a:spcPct val="115000"/>
                        </a:lnSpc>
                        <a:spcBef>
                          <a:spcPts val="0"/>
                        </a:spcBef>
                        <a:spcAft>
                          <a:spcPts val="1000"/>
                        </a:spcAft>
                      </a:pPr>
                      <a:r>
                        <a:rPr lang="en-US" sz="800" b="1">
                          <a:solidFill>
                            <a:srgbClr val="0D0D0D"/>
                          </a:solidFill>
                          <a:effectLst/>
                          <a:latin typeface="Arial"/>
                          <a:ea typeface="Calibri"/>
                          <a:cs typeface="Arial"/>
                        </a:rPr>
                        <a:t>4</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1.2.2</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Create Graphics Design</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1000"/>
                        </a:spcAft>
                      </a:pPr>
                      <a:r>
                        <a:rPr lang="en-US" sz="800">
                          <a:solidFill>
                            <a:srgbClr val="0D0D0D"/>
                          </a:solidFill>
                          <a:effectLst/>
                          <a:latin typeface="Arial"/>
                          <a:ea typeface="Calibri"/>
                          <a:cs typeface="Arial"/>
                        </a:rPr>
                        <a:t>10,000$</a:t>
                      </a:r>
                      <a:endParaRPr lang="en-US" sz="900">
                        <a:solidFill>
                          <a:srgbClr val="0D0D0D"/>
                        </a:solidFill>
                        <a:effectLst/>
                        <a:latin typeface="Arial"/>
                        <a:ea typeface="Calibri"/>
                        <a:cs typeface="Arial"/>
                      </a:endParaRPr>
                    </a:p>
                    <a:p>
                      <a:pPr marL="0" marR="0">
                        <a:lnSpc>
                          <a:spcPct val="107000"/>
                        </a:lnSpc>
                        <a:spcBef>
                          <a:spcPts val="0"/>
                        </a:spcBef>
                        <a:spcAft>
                          <a:spcPts val="1000"/>
                        </a:spcAft>
                      </a:pPr>
                      <a:r>
                        <a:rPr lang="en-US" sz="800">
                          <a:solidFill>
                            <a:srgbClr val="0D0D0D"/>
                          </a:solidFill>
                          <a:effectLst/>
                          <a:latin typeface="Arial"/>
                          <a:ea typeface="Calibri"/>
                          <a:cs typeface="Arial"/>
                        </a:rPr>
                        <a:t> </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4 Weeks</a:t>
                      </a:r>
                      <a:endParaRPr lang="en-US" sz="900">
                        <a:solidFill>
                          <a:srgbClr val="0D0D0D"/>
                        </a:solidFill>
                        <a:effectLst/>
                        <a:latin typeface="Arial"/>
                        <a:ea typeface="Calibri"/>
                        <a:cs typeface="Arial"/>
                      </a:endParaRPr>
                    </a:p>
                    <a:p>
                      <a:pPr marL="0" marR="0">
                        <a:lnSpc>
                          <a:spcPct val="115000"/>
                        </a:lnSpc>
                        <a:spcBef>
                          <a:spcPts val="0"/>
                        </a:spcBef>
                        <a:spcAft>
                          <a:spcPts val="1000"/>
                        </a:spcAft>
                      </a:pPr>
                      <a:r>
                        <a:rPr lang="en-US" sz="800">
                          <a:solidFill>
                            <a:srgbClr val="0D0D0D"/>
                          </a:solidFill>
                          <a:effectLst/>
                          <a:latin typeface="Arial"/>
                          <a:ea typeface="Calibri"/>
                          <a:cs typeface="Arial"/>
                        </a:rPr>
                        <a:t> </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436418">
                <a:tc>
                  <a:txBody>
                    <a:bodyPr/>
                    <a:lstStyle/>
                    <a:p>
                      <a:pPr marL="0" marR="0">
                        <a:lnSpc>
                          <a:spcPct val="115000"/>
                        </a:lnSpc>
                        <a:spcBef>
                          <a:spcPts val="0"/>
                        </a:spcBef>
                        <a:spcAft>
                          <a:spcPts val="1000"/>
                        </a:spcAft>
                      </a:pPr>
                      <a:r>
                        <a:rPr lang="en-US" sz="800" b="1">
                          <a:solidFill>
                            <a:srgbClr val="0D0D0D"/>
                          </a:solidFill>
                          <a:effectLst/>
                          <a:latin typeface="Arial"/>
                          <a:ea typeface="Calibri"/>
                          <a:cs typeface="Arial"/>
                        </a:rPr>
                        <a:t>5</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1.3.1</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Building Database</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1000"/>
                        </a:spcAft>
                      </a:pPr>
                      <a:r>
                        <a:rPr lang="en-US" sz="800">
                          <a:solidFill>
                            <a:srgbClr val="0D0D0D"/>
                          </a:solidFill>
                          <a:effectLst/>
                          <a:latin typeface="Arial"/>
                          <a:ea typeface="Calibri"/>
                          <a:cs typeface="Arial"/>
                        </a:rPr>
                        <a:t>50,000$</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4 Weeks</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436418">
                <a:tc>
                  <a:txBody>
                    <a:bodyPr/>
                    <a:lstStyle/>
                    <a:p>
                      <a:pPr marL="0" marR="0">
                        <a:lnSpc>
                          <a:spcPct val="115000"/>
                        </a:lnSpc>
                        <a:spcBef>
                          <a:spcPts val="0"/>
                        </a:spcBef>
                        <a:spcAft>
                          <a:spcPts val="1000"/>
                        </a:spcAft>
                      </a:pPr>
                      <a:r>
                        <a:rPr lang="en-US" sz="800" b="1">
                          <a:solidFill>
                            <a:srgbClr val="0D0D0D"/>
                          </a:solidFill>
                          <a:effectLst/>
                          <a:latin typeface="Arial"/>
                          <a:ea typeface="Calibri"/>
                          <a:cs typeface="Arial"/>
                        </a:rPr>
                        <a:t>6</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1.3.1.1  </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Create Tables</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1000"/>
                        </a:spcAft>
                      </a:pPr>
                      <a:r>
                        <a:rPr lang="ar-EG" sz="800">
                          <a:solidFill>
                            <a:srgbClr val="0D0D0D"/>
                          </a:solidFill>
                          <a:effectLst/>
                          <a:latin typeface="Arial"/>
                          <a:ea typeface="Calibri"/>
                          <a:cs typeface="Arial"/>
                        </a:rPr>
                        <a:t> </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rtl="0">
                        <a:lnSpc>
                          <a:spcPct val="115000"/>
                        </a:lnSpc>
                        <a:spcBef>
                          <a:spcPts val="0"/>
                        </a:spcBef>
                        <a:spcAft>
                          <a:spcPts val="1000"/>
                        </a:spcAft>
                      </a:pPr>
                      <a:r>
                        <a:rPr lang="en-US" sz="800">
                          <a:solidFill>
                            <a:srgbClr val="0D0D0D"/>
                          </a:solidFill>
                          <a:effectLst/>
                          <a:latin typeface="Arial"/>
                          <a:ea typeface="Calibri"/>
                          <a:cs typeface="Arial"/>
                        </a:rPr>
                        <a:t>2 weeks</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436418">
                <a:tc>
                  <a:txBody>
                    <a:bodyPr/>
                    <a:lstStyle/>
                    <a:p>
                      <a:pPr marL="0" marR="0">
                        <a:lnSpc>
                          <a:spcPct val="115000"/>
                        </a:lnSpc>
                        <a:spcBef>
                          <a:spcPts val="0"/>
                        </a:spcBef>
                        <a:spcAft>
                          <a:spcPts val="1000"/>
                        </a:spcAft>
                      </a:pPr>
                      <a:r>
                        <a:rPr lang="en-US" sz="800" b="1">
                          <a:solidFill>
                            <a:srgbClr val="0D0D0D"/>
                          </a:solidFill>
                          <a:effectLst/>
                          <a:latin typeface="Arial"/>
                          <a:ea typeface="Calibri"/>
                          <a:cs typeface="Arial"/>
                        </a:rPr>
                        <a:t>7</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1.3.1.2</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Create Relations</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1000"/>
                        </a:spcAft>
                      </a:pPr>
                      <a:r>
                        <a:rPr lang="en-US" sz="800">
                          <a:solidFill>
                            <a:srgbClr val="0D0D0D"/>
                          </a:solidFill>
                          <a:effectLst/>
                          <a:latin typeface="Arial"/>
                          <a:ea typeface="Calibri"/>
                          <a:cs typeface="Arial"/>
                        </a:rPr>
                        <a:t> </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1 week </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436418">
                <a:tc>
                  <a:txBody>
                    <a:bodyPr/>
                    <a:lstStyle/>
                    <a:p>
                      <a:pPr marL="0" marR="0">
                        <a:lnSpc>
                          <a:spcPct val="115000"/>
                        </a:lnSpc>
                        <a:spcBef>
                          <a:spcPts val="0"/>
                        </a:spcBef>
                        <a:spcAft>
                          <a:spcPts val="1000"/>
                        </a:spcAft>
                      </a:pPr>
                      <a:r>
                        <a:rPr lang="en-US" sz="800" b="1">
                          <a:solidFill>
                            <a:srgbClr val="0D0D0D"/>
                          </a:solidFill>
                          <a:effectLst/>
                          <a:latin typeface="Arial"/>
                          <a:ea typeface="Calibri"/>
                          <a:cs typeface="Arial"/>
                        </a:rPr>
                        <a:t>8</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1.3.1.3</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Test Database</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1000"/>
                        </a:spcAft>
                      </a:pPr>
                      <a:r>
                        <a:rPr lang="en-US" sz="800">
                          <a:solidFill>
                            <a:srgbClr val="0D0D0D"/>
                          </a:solidFill>
                          <a:effectLst/>
                          <a:latin typeface="Arial"/>
                          <a:ea typeface="Calibri"/>
                          <a:cs typeface="Arial"/>
                        </a:rPr>
                        <a:t> </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1 week</a:t>
                      </a:r>
                      <a:endParaRPr lang="en-US" sz="900">
                        <a:solidFill>
                          <a:srgbClr val="0D0D0D"/>
                        </a:solidFill>
                        <a:effectLst/>
                        <a:latin typeface="Arial"/>
                        <a:ea typeface="Calibri"/>
                        <a:cs typeface="Arial"/>
                      </a:endParaRPr>
                    </a:p>
                    <a:p>
                      <a:pPr marL="0" marR="0">
                        <a:lnSpc>
                          <a:spcPct val="115000"/>
                        </a:lnSpc>
                        <a:spcBef>
                          <a:spcPts val="0"/>
                        </a:spcBef>
                        <a:spcAft>
                          <a:spcPts val="1000"/>
                        </a:spcAft>
                      </a:pPr>
                      <a:r>
                        <a:rPr lang="en-US" sz="800">
                          <a:solidFill>
                            <a:srgbClr val="0D0D0D"/>
                          </a:solidFill>
                          <a:effectLst/>
                          <a:latin typeface="Arial"/>
                          <a:ea typeface="Calibri"/>
                          <a:cs typeface="Arial"/>
                        </a:rPr>
                        <a:t> </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436418">
                <a:tc>
                  <a:txBody>
                    <a:bodyPr/>
                    <a:lstStyle/>
                    <a:p>
                      <a:pPr marL="0" marR="0">
                        <a:lnSpc>
                          <a:spcPct val="115000"/>
                        </a:lnSpc>
                        <a:spcBef>
                          <a:spcPts val="0"/>
                        </a:spcBef>
                        <a:spcAft>
                          <a:spcPts val="1000"/>
                        </a:spcAft>
                      </a:pPr>
                      <a:r>
                        <a:rPr lang="en-US" sz="800" b="1">
                          <a:solidFill>
                            <a:srgbClr val="0D0D0D"/>
                          </a:solidFill>
                          <a:effectLst/>
                          <a:latin typeface="Arial"/>
                          <a:ea typeface="Calibri"/>
                          <a:cs typeface="Arial"/>
                        </a:rPr>
                        <a:t>9</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1.3.2</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Building Front End Interface</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1000"/>
                        </a:spcAft>
                      </a:pPr>
                      <a:r>
                        <a:rPr lang="en-US" sz="800">
                          <a:solidFill>
                            <a:srgbClr val="0D0D0D"/>
                          </a:solidFill>
                          <a:effectLst/>
                          <a:latin typeface="Arial"/>
                          <a:ea typeface="Calibri"/>
                          <a:cs typeface="Arial"/>
                        </a:rPr>
                        <a:t>20,000$</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3 Weeks</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436418">
                <a:tc>
                  <a:txBody>
                    <a:bodyPr/>
                    <a:lstStyle/>
                    <a:p>
                      <a:pPr marL="0" marR="0">
                        <a:lnSpc>
                          <a:spcPct val="115000"/>
                        </a:lnSpc>
                        <a:spcBef>
                          <a:spcPts val="0"/>
                        </a:spcBef>
                        <a:spcAft>
                          <a:spcPts val="1000"/>
                        </a:spcAft>
                      </a:pPr>
                      <a:r>
                        <a:rPr lang="en-US" sz="800" b="1">
                          <a:solidFill>
                            <a:srgbClr val="0D0D0D"/>
                          </a:solidFill>
                          <a:effectLst/>
                          <a:latin typeface="Arial"/>
                          <a:ea typeface="Calibri"/>
                          <a:cs typeface="Arial"/>
                        </a:rPr>
                        <a:t>10</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1.3.3</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a:solidFill>
                            <a:srgbClr val="0D0D0D"/>
                          </a:solidFill>
                          <a:effectLst/>
                          <a:latin typeface="Arial"/>
                          <a:ea typeface="Calibri"/>
                          <a:cs typeface="Arial"/>
                        </a:rPr>
                        <a:t>Building Back End and Dashboard</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1000"/>
                        </a:spcAft>
                      </a:pPr>
                      <a:r>
                        <a:rPr lang="en-US" sz="800">
                          <a:solidFill>
                            <a:srgbClr val="0D0D0D"/>
                          </a:solidFill>
                          <a:effectLst/>
                          <a:latin typeface="Arial"/>
                          <a:ea typeface="Calibri"/>
                          <a:cs typeface="Arial"/>
                        </a:rPr>
                        <a:t>20,000$</a:t>
                      </a:r>
                      <a:endParaRPr lang="en-US" sz="90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800" dirty="0">
                          <a:solidFill>
                            <a:srgbClr val="0D0D0D"/>
                          </a:solidFill>
                          <a:effectLst/>
                          <a:latin typeface="Arial"/>
                          <a:ea typeface="Calibri"/>
                          <a:cs typeface="Arial"/>
                        </a:rPr>
                        <a:t>4 Weeks</a:t>
                      </a:r>
                      <a:endParaRPr lang="en-US" sz="900" dirty="0">
                        <a:solidFill>
                          <a:srgbClr val="0D0D0D"/>
                        </a:solidFill>
                        <a:effectLst/>
                        <a:latin typeface="Arial"/>
                        <a:ea typeface="Calibri"/>
                        <a:cs typeface="Arial"/>
                      </a:endParaRPr>
                    </a:p>
                  </a:txBody>
                  <a:tcPr marL="36035" marR="36035"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39602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WBS Dictionary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4926666"/>
              </p:ext>
            </p:extLst>
          </p:nvPr>
        </p:nvGraphicFramePr>
        <p:xfrm>
          <a:off x="685798" y="1590189"/>
          <a:ext cx="7086601" cy="4800603"/>
        </p:xfrm>
        <a:graphic>
          <a:graphicData uri="http://schemas.openxmlformats.org/drawingml/2006/table">
            <a:tbl>
              <a:tblPr firstRow="1" firstCol="1"/>
              <a:tblGrid>
                <a:gridCol w="400723"/>
                <a:gridCol w="834389"/>
                <a:gridCol w="2407024"/>
                <a:gridCol w="1625749"/>
                <a:gridCol w="1818716"/>
              </a:tblGrid>
              <a:tr h="587895">
                <a:tc>
                  <a:txBody>
                    <a:bodyPr/>
                    <a:lstStyle/>
                    <a:p>
                      <a:pPr marL="0" marR="0">
                        <a:lnSpc>
                          <a:spcPct val="115000"/>
                        </a:lnSpc>
                        <a:spcBef>
                          <a:spcPts val="0"/>
                        </a:spcBef>
                        <a:spcAft>
                          <a:spcPts val="1000"/>
                        </a:spcAft>
                      </a:pPr>
                      <a:r>
                        <a:rPr lang="en-US" sz="1100" b="1">
                          <a:solidFill>
                            <a:srgbClr val="0D0D0D"/>
                          </a:solidFill>
                          <a:effectLst/>
                          <a:latin typeface="Arial"/>
                          <a:ea typeface="Calibri"/>
                          <a:cs typeface="Arial"/>
                        </a:rPr>
                        <a:t>11</a:t>
                      </a:r>
                      <a:endParaRPr lang="en-US" sz="1300">
                        <a:solidFill>
                          <a:srgbClr val="0D0D0D"/>
                        </a:solidFill>
                        <a:effectLst/>
                        <a:latin typeface="Arial"/>
                        <a:ea typeface="Calibri"/>
                        <a:cs typeface="Arial"/>
                      </a:endParaRPr>
                    </a:p>
                  </a:txBody>
                  <a:tcPr marL="48542" marR="48542"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nSpc>
                          <a:spcPct val="115000"/>
                        </a:lnSpc>
                        <a:spcBef>
                          <a:spcPts val="0"/>
                        </a:spcBef>
                        <a:spcAft>
                          <a:spcPts val="1000"/>
                        </a:spcAft>
                      </a:pPr>
                      <a:r>
                        <a:rPr lang="en-US" sz="1100" b="1">
                          <a:solidFill>
                            <a:srgbClr val="0D0D0D"/>
                          </a:solidFill>
                          <a:effectLst/>
                          <a:latin typeface="Arial"/>
                          <a:ea typeface="Calibri"/>
                          <a:cs typeface="Arial"/>
                        </a:rPr>
                        <a:t>1.3.4</a:t>
                      </a:r>
                      <a:endParaRPr lang="en-US" sz="1300">
                        <a:solidFill>
                          <a:srgbClr val="0D0D0D"/>
                        </a:solidFill>
                        <a:effectLst/>
                        <a:latin typeface="Arial"/>
                        <a:ea typeface="Calibri"/>
                        <a:cs typeface="Arial"/>
                      </a:endParaRPr>
                    </a:p>
                  </a:txBody>
                  <a:tcPr marL="48542" marR="48542"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nSpc>
                          <a:spcPct val="115000"/>
                        </a:lnSpc>
                        <a:spcBef>
                          <a:spcPts val="0"/>
                        </a:spcBef>
                        <a:spcAft>
                          <a:spcPts val="1000"/>
                        </a:spcAft>
                      </a:pPr>
                      <a:r>
                        <a:rPr lang="en-US" sz="1100" b="1" dirty="0">
                          <a:solidFill>
                            <a:srgbClr val="0D0D0D"/>
                          </a:solidFill>
                          <a:effectLst/>
                          <a:latin typeface="Arial"/>
                          <a:ea typeface="Calibri"/>
                          <a:cs typeface="Arial"/>
                        </a:rPr>
                        <a:t>Testing Application</a:t>
                      </a:r>
                      <a:endParaRPr lang="en-US" sz="1300" dirty="0">
                        <a:solidFill>
                          <a:srgbClr val="0D0D0D"/>
                        </a:solidFill>
                        <a:effectLst/>
                        <a:latin typeface="Arial"/>
                        <a:ea typeface="Calibri"/>
                        <a:cs typeface="Arial"/>
                      </a:endParaRPr>
                    </a:p>
                  </a:txBody>
                  <a:tcPr marL="48542" marR="48542"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nSpc>
                          <a:spcPct val="107000"/>
                        </a:lnSpc>
                        <a:spcBef>
                          <a:spcPts val="0"/>
                        </a:spcBef>
                        <a:spcAft>
                          <a:spcPts val="1000"/>
                        </a:spcAft>
                      </a:pPr>
                      <a:r>
                        <a:rPr lang="en-US" sz="1100" b="1">
                          <a:solidFill>
                            <a:srgbClr val="0D0D0D"/>
                          </a:solidFill>
                          <a:effectLst/>
                          <a:latin typeface="Arial"/>
                          <a:ea typeface="Calibri"/>
                          <a:cs typeface="Arial"/>
                        </a:rPr>
                        <a:t>10,000$</a:t>
                      </a:r>
                      <a:endParaRPr lang="en-US" sz="1300">
                        <a:solidFill>
                          <a:srgbClr val="0D0D0D"/>
                        </a:solidFill>
                        <a:effectLst/>
                        <a:latin typeface="Arial"/>
                        <a:ea typeface="Calibri"/>
                        <a:cs typeface="Arial"/>
                      </a:endParaRPr>
                    </a:p>
                  </a:txBody>
                  <a:tcPr marL="48542" marR="48542"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nSpc>
                          <a:spcPct val="115000"/>
                        </a:lnSpc>
                        <a:spcBef>
                          <a:spcPts val="0"/>
                        </a:spcBef>
                        <a:spcAft>
                          <a:spcPts val="1000"/>
                        </a:spcAft>
                      </a:pPr>
                      <a:r>
                        <a:rPr lang="en-US" sz="1100" b="1">
                          <a:solidFill>
                            <a:srgbClr val="0D0D0D"/>
                          </a:solidFill>
                          <a:effectLst/>
                          <a:latin typeface="Arial"/>
                          <a:ea typeface="Calibri"/>
                          <a:cs typeface="Arial"/>
                        </a:rPr>
                        <a:t> 2 weeks</a:t>
                      </a:r>
                      <a:endParaRPr lang="en-US" sz="1300">
                        <a:solidFill>
                          <a:srgbClr val="0D0D0D"/>
                        </a:solidFill>
                        <a:effectLst/>
                        <a:latin typeface="Arial"/>
                        <a:ea typeface="Calibri"/>
                        <a:cs typeface="Arial"/>
                      </a:endParaRPr>
                    </a:p>
                  </a:txBody>
                  <a:tcPr marL="48542" marR="48542"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r>
              <a:tr h="587895">
                <a:tc>
                  <a:txBody>
                    <a:bodyPr/>
                    <a:lstStyle/>
                    <a:p>
                      <a:pPr marL="0" marR="0">
                        <a:lnSpc>
                          <a:spcPct val="115000"/>
                        </a:lnSpc>
                        <a:spcBef>
                          <a:spcPts val="0"/>
                        </a:spcBef>
                        <a:spcAft>
                          <a:spcPts val="1000"/>
                        </a:spcAft>
                      </a:pPr>
                      <a:r>
                        <a:rPr lang="en-US" sz="1100" b="1">
                          <a:solidFill>
                            <a:srgbClr val="0D0D0D"/>
                          </a:solidFill>
                          <a:effectLst/>
                          <a:latin typeface="Arial"/>
                          <a:ea typeface="Calibri"/>
                          <a:cs typeface="Arial"/>
                        </a:rPr>
                        <a:t>12</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1.3.5   </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Push the application on the server</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1000"/>
                        </a:spcAft>
                      </a:pPr>
                      <a:r>
                        <a:rPr lang="en-US" sz="1100">
                          <a:solidFill>
                            <a:srgbClr val="0D0D0D"/>
                          </a:solidFill>
                          <a:effectLst/>
                          <a:latin typeface="Arial"/>
                          <a:ea typeface="Calibri"/>
                          <a:cs typeface="Arial"/>
                        </a:rPr>
                        <a:t>30,000$</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4 Weeks</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685338">
                <a:tc>
                  <a:txBody>
                    <a:bodyPr/>
                    <a:lstStyle/>
                    <a:p>
                      <a:pPr marL="0" marR="0">
                        <a:lnSpc>
                          <a:spcPct val="115000"/>
                        </a:lnSpc>
                        <a:spcBef>
                          <a:spcPts val="0"/>
                        </a:spcBef>
                        <a:spcAft>
                          <a:spcPts val="1000"/>
                        </a:spcAft>
                      </a:pPr>
                      <a:r>
                        <a:rPr lang="en-US" sz="1100" b="1">
                          <a:solidFill>
                            <a:srgbClr val="0D0D0D"/>
                          </a:solidFill>
                          <a:effectLst/>
                          <a:latin typeface="Arial"/>
                          <a:ea typeface="Calibri"/>
                          <a:cs typeface="Arial"/>
                        </a:rPr>
                        <a:t>13</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1.4.1</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Resources management</a:t>
                      </a:r>
                      <a:endParaRPr lang="en-US" sz="1300">
                        <a:solidFill>
                          <a:srgbClr val="0D0D0D"/>
                        </a:solidFill>
                        <a:effectLst/>
                        <a:latin typeface="Arial"/>
                        <a:ea typeface="Calibri"/>
                        <a:cs typeface="Arial"/>
                      </a:endParaRPr>
                    </a:p>
                    <a:p>
                      <a:pPr marL="0" marR="0">
                        <a:lnSpc>
                          <a:spcPct val="115000"/>
                        </a:lnSpc>
                        <a:spcBef>
                          <a:spcPts val="0"/>
                        </a:spcBef>
                        <a:spcAft>
                          <a:spcPts val="1000"/>
                        </a:spcAft>
                      </a:pPr>
                      <a:r>
                        <a:rPr lang="en-US" sz="1100">
                          <a:solidFill>
                            <a:srgbClr val="0D0D0D"/>
                          </a:solidFill>
                          <a:effectLst/>
                          <a:latin typeface="Arial"/>
                          <a:ea typeface="Calibri"/>
                          <a:cs typeface="Arial"/>
                        </a:rPr>
                        <a:t> </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1000"/>
                        </a:spcAft>
                      </a:pPr>
                      <a:r>
                        <a:rPr lang="en-US" sz="1100">
                          <a:solidFill>
                            <a:srgbClr val="0D0D0D"/>
                          </a:solidFill>
                          <a:effectLst/>
                          <a:latin typeface="Arial"/>
                          <a:ea typeface="Calibri"/>
                          <a:cs typeface="Arial"/>
                        </a:rPr>
                        <a:t>40,000$</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4 Weeks</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587895">
                <a:tc>
                  <a:txBody>
                    <a:bodyPr/>
                    <a:lstStyle/>
                    <a:p>
                      <a:pPr marL="0" marR="0">
                        <a:lnSpc>
                          <a:spcPct val="115000"/>
                        </a:lnSpc>
                        <a:spcBef>
                          <a:spcPts val="0"/>
                        </a:spcBef>
                        <a:spcAft>
                          <a:spcPts val="1000"/>
                        </a:spcAft>
                      </a:pPr>
                      <a:r>
                        <a:rPr lang="en-US" sz="1100" b="1">
                          <a:solidFill>
                            <a:srgbClr val="0D0D0D"/>
                          </a:solidFill>
                          <a:effectLst/>
                          <a:latin typeface="Arial"/>
                          <a:ea typeface="Calibri"/>
                          <a:cs typeface="Arial"/>
                        </a:rPr>
                        <a:t>14</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1.4.2</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Cost management</a:t>
                      </a:r>
                      <a:endParaRPr lang="en-US" sz="1300">
                        <a:solidFill>
                          <a:srgbClr val="0D0D0D"/>
                        </a:solidFill>
                        <a:effectLst/>
                        <a:latin typeface="Arial"/>
                        <a:ea typeface="Calibri"/>
                        <a:cs typeface="Arial"/>
                      </a:endParaRPr>
                    </a:p>
                    <a:p>
                      <a:pPr marL="0" marR="0">
                        <a:lnSpc>
                          <a:spcPct val="115000"/>
                        </a:lnSpc>
                        <a:spcBef>
                          <a:spcPts val="0"/>
                        </a:spcBef>
                        <a:spcAft>
                          <a:spcPts val="1000"/>
                        </a:spcAft>
                      </a:pPr>
                      <a:r>
                        <a:rPr lang="en-US" sz="1100">
                          <a:solidFill>
                            <a:srgbClr val="0D0D0D"/>
                          </a:solidFill>
                          <a:effectLst/>
                          <a:latin typeface="Arial"/>
                          <a:ea typeface="Calibri"/>
                          <a:cs typeface="Arial"/>
                        </a:rPr>
                        <a:t> </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1000"/>
                        </a:spcAft>
                      </a:pPr>
                      <a:r>
                        <a:rPr lang="en-US" sz="1100">
                          <a:solidFill>
                            <a:srgbClr val="0D0D0D"/>
                          </a:solidFill>
                          <a:effectLst/>
                          <a:latin typeface="Arial"/>
                          <a:ea typeface="Calibri"/>
                          <a:cs typeface="Arial"/>
                        </a:rPr>
                        <a:t>60,000$</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2 Weeks</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587895">
                <a:tc>
                  <a:txBody>
                    <a:bodyPr/>
                    <a:lstStyle/>
                    <a:p>
                      <a:pPr marL="0" marR="0">
                        <a:lnSpc>
                          <a:spcPct val="115000"/>
                        </a:lnSpc>
                        <a:spcBef>
                          <a:spcPts val="0"/>
                        </a:spcBef>
                        <a:spcAft>
                          <a:spcPts val="1000"/>
                        </a:spcAft>
                      </a:pPr>
                      <a:r>
                        <a:rPr lang="en-US" sz="1100" b="1">
                          <a:solidFill>
                            <a:srgbClr val="0D0D0D"/>
                          </a:solidFill>
                          <a:effectLst/>
                          <a:latin typeface="Arial"/>
                          <a:ea typeface="Calibri"/>
                          <a:cs typeface="Arial"/>
                        </a:rPr>
                        <a:t>15</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1.4.3</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Risk management</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1000"/>
                        </a:spcAft>
                      </a:pPr>
                      <a:r>
                        <a:rPr lang="en-US" sz="1100">
                          <a:solidFill>
                            <a:srgbClr val="0D0D0D"/>
                          </a:solidFill>
                          <a:effectLst/>
                          <a:latin typeface="Arial"/>
                          <a:ea typeface="Calibri"/>
                          <a:cs typeface="Arial"/>
                        </a:rPr>
                        <a:t>30,000$</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2 Weeks</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587895">
                <a:tc>
                  <a:txBody>
                    <a:bodyPr/>
                    <a:lstStyle/>
                    <a:p>
                      <a:pPr marL="0" marR="0">
                        <a:lnSpc>
                          <a:spcPct val="115000"/>
                        </a:lnSpc>
                        <a:spcBef>
                          <a:spcPts val="0"/>
                        </a:spcBef>
                        <a:spcAft>
                          <a:spcPts val="1000"/>
                        </a:spcAft>
                      </a:pPr>
                      <a:r>
                        <a:rPr lang="en-US" sz="1100" b="1">
                          <a:solidFill>
                            <a:srgbClr val="0D0D0D"/>
                          </a:solidFill>
                          <a:effectLst/>
                          <a:latin typeface="Arial"/>
                          <a:ea typeface="Calibri"/>
                          <a:cs typeface="Arial"/>
                        </a:rPr>
                        <a:t>16</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1.5.1</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Finalize product</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1000"/>
                        </a:spcAft>
                      </a:pPr>
                      <a:r>
                        <a:rPr lang="en-US" sz="1100">
                          <a:solidFill>
                            <a:srgbClr val="0D0D0D"/>
                          </a:solidFill>
                          <a:effectLst/>
                          <a:latin typeface="Arial"/>
                          <a:ea typeface="Calibri"/>
                          <a:cs typeface="Arial"/>
                        </a:rPr>
                        <a:t> </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4 Weeks</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587895">
                <a:tc>
                  <a:txBody>
                    <a:bodyPr/>
                    <a:lstStyle/>
                    <a:p>
                      <a:pPr marL="0" marR="0">
                        <a:lnSpc>
                          <a:spcPct val="115000"/>
                        </a:lnSpc>
                        <a:spcBef>
                          <a:spcPts val="0"/>
                        </a:spcBef>
                        <a:spcAft>
                          <a:spcPts val="1000"/>
                        </a:spcAft>
                      </a:pPr>
                      <a:r>
                        <a:rPr lang="en-US" sz="1100" b="1">
                          <a:solidFill>
                            <a:srgbClr val="0D0D0D"/>
                          </a:solidFill>
                          <a:effectLst/>
                          <a:latin typeface="Arial"/>
                          <a:ea typeface="Calibri"/>
                          <a:cs typeface="Arial"/>
                        </a:rPr>
                        <a:t>17</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1.5.2</a:t>
                      </a:r>
                      <a:endParaRPr lang="en-US" sz="1300">
                        <a:solidFill>
                          <a:srgbClr val="0D0D0D"/>
                        </a:solidFill>
                        <a:effectLst/>
                        <a:latin typeface="Arial"/>
                        <a:ea typeface="Calibri"/>
                        <a:cs typeface="Arial"/>
                      </a:endParaRPr>
                    </a:p>
                    <a:p>
                      <a:pPr marL="0" marR="0">
                        <a:lnSpc>
                          <a:spcPct val="115000"/>
                        </a:lnSpc>
                        <a:spcBef>
                          <a:spcPts val="0"/>
                        </a:spcBef>
                        <a:spcAft>
                          <a:spcPts val="1000"/>
                        </a:spcAft>
                      </a:pPr>
                      <a:r>
                        <a:rPr lang="en-US" sz="1100">
                          <a:solidFill>
                            <a:srgbClr val="0D0D0D"/>
                          </a:solidFill>
                          <a:effectLst/>
                          <a:latin typeface="Arial"/>
                          <a:ea typeface="Calibri"/>
                          <a:cs typeface="Arial"/>
                        </a:rPr>
                        <a:t> </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Review &amp; Accept</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1000"/>
                        </a:spcAft>
                      </a:pPr>
                      <a:r>
                        <a:rPr lang="en-US" sz="1100">
                          <a:solidFill>
                            <a:srgbClr val="0D0D0D"/>
                          </a:solidFill>
                          <a:effectLst/>
                          <a:latin typeface="Arial"/>
                          <a:ea typeface="Calibri"/>
                          <a:cs typeface="Arial"/>
                        </a:rPr>
                        <a:t> </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3 weeks</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587895">
                <a:tc>
                  <a:txBody>
                    <a:bodyPr/>
                    <a:lstStyle/>
                    <a:p>
                      <a:pPr marL="0" marR="0">
                        <a:lnSpc>
                          <a:spcPct val="115000"/>
                        </a:lnSpc>
                        <a:spcBef>
                          <a:spcPts val="0"/>
                        </a:spcBef>
                        <a:spcAft>
                          <a:spcPts val="1000"/>
                        </a:spcAft>
                      </a:pPr>
                      <a:r>
                        <a:rPr lang="en-US" sz="1100" b="1">
                          <a:solidFill>
                            <a:srgbClr val="0D0D0D"/>
                          </a:solidFill>
                          <a:effectLst/>
                          <a:latin typeface="Arial"/>
                          <a:ea typeface="Calibri"/>
                          <a:cs typeface="Arial"/>
                        </a:rPr>
                        <a:t>18</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1.5.3</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a:solidFill>
                            <a:srgbClr val="0D0D0D"/>
                          </a:solidFill>
                          <a:effectLst/>
                          <a:latin typeface="Arial"/>
                          <a:ea typeface="Calibri"/>
                          <a:cs typeface="Arial"/>
                        </a:rPr>
                        <a:t>Documentation</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07000"/>
                        </a:lnSpc>
                        <a:spcBef>
                          <a:spcPts val="0"/>
                        </a:spcBef>
                        <a:spcAft>
                          <a:spcPts val="1000"/>
                        </a:spcAft>
                      </a:pPr>
                      <a:r>
                        <a:rPr lang="en-US" sz="1100">
                          <a:solidFill>
                            <a:srgbClr val="0D0D0D"/>
                          </a:solidFill>
                          <a:effectLst/>
                          <a:latin typeface="Arial"/>
                          <a:ea typeface="Calibri"/>
                          <a:cs typeface="Arial"/>
                        </a:rPr>
                        <a:t>20,000$</a:t>
                      </a:r>
                      <a:endParaRPr lang="en-US" sz="130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nSpc>
                          <a:spcPct val="115000"/>
                        </a:lnSpc>
                        <a:spcBef>
                          <a:spcPts val="0"/>
                        </a:spcBef>
                        <a:spcAft>
                          <a:spcPts val="1000"/>
                        </a:spcAft>
                      </a:pPr>
                      <a:r>
                        <a:rPr lang="en-US" sz="1100" dirty="0">
                          <a:solidFill>
                            <a:srgbClr val="0D0D0D"/>
                          </a:solidFill>
                          <a:effectLst/>
                          <a:latin typeface="Arial"/>
                          <a:ea typeface="Calibri"/>
                          <a:cs typeface="Arial"/>
                        </a:rPr>
                        <a:t>1 week</a:t>
                      </a:r>
                      <a:endParaRPr lang="en-US" sz="1300" dirty="0">
                        <a:solidFill>
                          <a:srgbClr val="0D0D0D"/>
                        </a:solidFill>
                        <a:effectLst/>
                        <a:latin typeface="Arial"/>
                        <a:ea typeface="Calibri"/>
                        <a:cs typeface="Arial"/>
                      </a:endParaRPr>
                    </a:p>
                  </a:txBody>
                  <a:tcPr marL="48542" marR="48542"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96576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Responsibility Matrix</a:t>
            </a:r>
            <a:endParaRPr lang="en-US" dirty="0"/>
          </a:p>
        </p:txBody>
      </p:sp>
      <p:graphicFrame>
        <p:nvGraphicFramePr>
          <p:cNvPr id="4" name="Content Placeholder 3"/>
          <p:cNvGraphicFramePr>
            <a:graphicFrameLocks noGrp="1"/>
          </p:cNvGraphicFramePr>
          <p:nvPr>
            <p:ph idx="1"/>
          </p:nvPr>
        </p:nvGraphicFramePr>
        <p:xfrm>
          <a:off x="857250" y="2138997"/>
          <a:ext cx="6819900" cy="3723005"/>
        </p:xfrm>
        <a:graphic>
          <a:graphicData uri="http://schemas.openxmlformats.org/drawingml/2006/table">
            <a:tbl>
              <a:tblPr firstRow="1" firstCol="1" bandRow="1"/>
              <a:tblGrid>
                <a:gridCol w="1476788"/>
                <a:gridCol w="910844"/>
                <a:gridCol w="739982"/>
                <a:gridCol w="983890"/>
                <a:gridCol w="921642"/>
                <a:gridCol w="773646"/>
                <a:gridCol w="1013108"/>
              </a:tblGrid>
              <a:tr h="758825">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latin typeface="Arial"/>
                          <a:ea typeface="Times New Roman"/>
                          <a:cs typeface="Arial"/>
                        </a:rPr>
                        <a:t>Project Manager</a:t>
                      </a:r>
                      <a:endParaRPr lang="en-US" sz="2000">
                        <a:solidFill>
                          <a:srgbClr val="000000"/>
                        </a:solidFill>
                        <a:effectLst/>
                        <a:latin typeface="Arial"/>
                        <a:ea typeface="Times New Roman"/>
                        <a:cs typeface="Arial"/>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latin typeface="Arial"/>
                          <a:ea typeface="Times New Roman"/>
                          <a:cs typeface="Arial"/>
                        </a:rPr>
                        <a:t>Leader</a:t>
                      </a:r>
                      <a:endParaRPr lang="en-US" sz="2000">
                        <a:solidFill>
                          <a:srgbClr val="000000"/>
                        </a:solidFill>
                        <a:effectLst/>
                        <a:latin typeface="Arial"/>
                        <a:ea typeface="Times New Roman"/>
                        <a:cs typeface="Arial"/>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latin typeface="Arial"/>
                          <a:ea typeface="Times New Roman"/>
                          <a:cs typeface="Arial"/>
                        </a:rPr>
                        <a:t>sponsor</a:t>
                      </a:r>
                      <a:endParaRPr lang="en-US" sz="2000">
                        <a:solidFill>
                          <a:srgbClr val="000000"/>
                        </a:solidFill>
                        <a:effectLst/>
                        <a:latin typeface="Arial"/>
                        <a:ea typeface="Times New Roman"/>
                        <a:cs typeface="Arial"/>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latin typeface="Arial"/>
                          <a:ea typeface="Times New Roman"/>
                          <a:cs typeface="Arial"/>
                        </a:rPr>
                        <a:t>Developer</a:t>
                      </a:r>
                      <a:endParaRPr lang="en-US" sz="2000">
                        <a:solidFill>
                          <a:srgbClr val="000000"/>
                        </a:solidFill>
                        <a:effectLst/>
                        <a:latin typeface="Arial"/>
                        <a:ea typeface="Times New Roman"/>
                        <a:cs typeface="Arial"/>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latin typeface="Arial"/>
                          <a:ea typeface="Times New Roman"/>
                          <a:cs typeface="Arial"/>
                        </a:rPr>
                        <a:t>Testers</a:t>
                      </a:r>
                      <a:endParaRPr lang="en-US" sz="2000">
                        <a:solidFill>
                          <a:srgbClr val="000000"/>
                        </a:solidFill>
                        <a:effectLst/>
                        <a:latin typeface="Arial"/>
                        <a:ea typeface="Times New Roman"/>
                        <a:cs typeface="Arial"/>
                      </a:endParaRPr>
                    </a:p>
                  </a:txBody>
                  <a:tcPr marL="68580" marR="68580" marT="0"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latin typeface="Arial"/>
                          <a:ea typeface="Times New Roman"/>
                          <a:cs typeface="Arial"/>
                        </a:rPr>
                        <a:t>Marketing</a:t>
                      </a:r>
                      <a:endParaRPr lang="en-US" sz="2000">
                        <a:solidFill>
                          <a:srgbClr val="000000"/>
                        </a:solidFill>
                        <a:effectLst/>
                        <a:latin typeface="Arial"/>
                        <a:ea typeface="Times New Roman"/>
                        <a:cs typeface="Arial"/>
                      </a:endParaRPr>
                    </a:p>
                  </a:txBody>
                  <a:tcPr marL="68580" marR="68580" marT="0"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r>
              <a:tr h="328295">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latin typeface="Arial"/>
                          <a:ea typeface="Times New Roman"/>
                          <a:cs typeface="Arial"/>
                        </a:rPr>
                        <a:t> planning</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A</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A</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r>
              <a:tr h="440055">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latin typeface="Arial"/>
                          <a:ea typeface="Times New Roman"/>
                          <a:cs typeface="Arial"/>
                        </a:rPr>
                        <a:t>User requirement</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A</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C</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r>
              <a:tr h="359410">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latin typeface="Arial"/>
                          <a:ea typeface="Times New Roman"/>
                          <a:cs typeface="Arial"/>
                        </a:rPr>
                        <a:t>Graphic </a:t>
                      </a:r>
                      <a:endParaRPr lang="en-US" sz="2000">
                        <a:solidFill>
                          <a:srgbClr val="000000"/>
                        </a:solidFill>
                        <a:effectLst/>
                        <a:latin typeface="Arial"/>
                        <a:ea typeface="Times New Roman"/>
                        <a:cs typeface="Arial"/>
                      </a:endParaRPr>
                    </a:p>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latin typeface="Arial"/>
                          <a:ea typeface="Times New Roman"/>
                          <a:cs typeface="Arial"/>
                        </a:rPr>
                        <a:t>design</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R</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A</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R</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C</a:t>
                      </a:r>
                      <a:endParaRPr lang="en-US" sz="2000">
                        <a:solidFill>
                          <a:srgbClr val="000000"/>
                        </a:solidFill>
                        <a:effectLst/>
                        <a:latin typeface="Arial"/>
                        <a:ea typeface="Times New Roman"/>
                        <a:cs typeface="Arial"/>
                      </a:endParaRPr>
                    </a:p>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r>
              <a:tr h="345440">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latin typeface="Arial"/>
                          <a:ea typeface="Times New Roman"/>
                          <a:cs typeface="Arial"/>
                        </a:rPr>
                        <a:t>database</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A</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P</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R</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C</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r>
              <a:tr h="359410">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latin typeface="Arial"/>
                          <a:ea typeface="Times New Roman"/>
                          <a:cs typeface="Arial"/>
                        </a:rPr>
                        <a:t>Front end</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A</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A</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R</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C</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r>
              <a:tr h="345440">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latin typeface="Arial"/>
                          <a:ea typeface="Times New Roman"/>
                          <a:cs typeface="Arial"/>
                        </a:rPr>
                        <a:t>Back end</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A</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R</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C</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r>
              <a:tr h="359410">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latin typeface="Arial"/>
                          <a:ea typeface="Times New Roman"/>
                          <a:cs typeface="Arial"/>
                        </a:rPr>
                        <a:t>Testing</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P</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P</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P</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P</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P</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4C6E7"/>
                    </a:solidFill>
                  </a:tcPr>
                </a:tc>
              </a:tr>
              <a:tr h="359410">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a:solidFill>
                            <a:srgbClr val="000000"/>
                          </a:solidFill>
                          <a:effectLst/>
                          <a:latin typeface="Arial"/>
                          <a:ea typeface="Times New Roman"/>
                          <a:cs typeface="Arial"/>
                        </a:rPr>
                        <a:t>Advertisements</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472C4"/>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R</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A</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a:solidFill>
                            <a:srgbClr val="000000"/>
                          </a:solidFill>
                          <a:effectLst/>
                          <a:latin typeface="Arial"/>
                          <a:ea typeface="Times New Roman"/>
                          <a:cs typeface="Arial"/>
                        </a:rPr>
                        <a:t> </a:t>
                      </a:r>
                      <a:endParaRPr lang="en-US" sz="200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c>
                  <a:txBody>
                    <a:bodyPr/>
                    <a:lstStyle/>
                    <a:p>
                      <a:pPr marL="0" marR="0" algn="l">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00"/>
                          </a:solidFill>
                          <a:effectLst/>
                          <a:latin typeface="Arial"/>
                          <a:ea typeface="Times New Roman"/>
                          <a:cs typeface="Arial"/>
                        </a:rPr>
                        <a:t>P</a:t>
                      </a:r>
                      <a:endParaRPr lang="en-US" sz="2000" dirty="0">
                        <a:solidFill>
                          <a:srgbClr val="000000"/>
                        </a:solidFill>
                        <a:effectLst/>
                        <a:latin typeface="Arial"/>
                        <a:ea typeface="Times New Roman"/>
                        <a:cs typeface="Arial"/>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E2F3"/>
                    </a:solidFill>
                  </a:tcPr>
                </a:tc>
              </a:tr>
            </a:tbl>
          </a:graphicData>
        </a:graphic>
      </p:graphicFrame>
    </p:spTree>
    <p:extLst>
      <p:ext uri="{BB962C8B-B14F-4D97-AF65-F5344CB8AC3E}">
        <p14:creationId xmlns:p14="http://schemas.microsoft.com/office/powerpoint/2010/main" val="177633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legend of the previous matrix</a:t>
            </a:r>
            <a:endParaRPr lang="en-US" dirty="0"/>
          </a:p>
        </p:txBody>
      </p:sp>
      <p:sp>
        <p:nvSpPr>
          <p:cNvPr id="3" name="Content Placeholder 2"/>
          <p:cNvSpPr>
            <a:spLocks noGrp="1"/>
          </p:cNvSpPr>
          <p:nvPr>
            <p:ph idx="1"/>
          </p:nvPr>
        </p:nvSpPr>
        <p:spPr/>
        <p:txBody>
          <a:bodyPr/>
          <a:lstStyle/>
          <a:p>
            <a:pPr marL="457200" marR="0">
              <a:lnSpc>
                <a:spcPct val="115000"/>
              </a:lnSpc>
              <a:spcBef>
                <a:spcPts val="0"/>
              </a:spcBef>
              <a:spcAft>
                <a:spcPts val="0"/>
              </a:spcAft>
            </a:pPr>
            <a:r>
              <a:rPr lang="en-US" sz="2400" dirty="0">
                <a:latin typeface="Arial"/>
                <a:ea typeface="Calibri"/>
                <a:cs typeface="Arial"/>
              </a:rPr>
              <a:t>A = Approves</a:t>
            </a:r>
            <a:endParaRPr lang="en-US" sz="2800" dirty="0">
              <a:latin typeface="Arial"/>
              <a:ea typeface="Calibri"/>
              <a:cs typeface="Arial"/>
            </a:endParaRPr>
          </a:p>
          <a:p>
            <a:pPr marL="457200" marR="0">
              <a:lnSpc>
                <a:spcPct val="115000"/>
              </a:lnSpc>
              <a:spcBef>
                <a:spcPts val="0"/>
              </a:spcBef>
              <a:spcAft>
                <a:spcPts val="0"/>
              </a:spcAft>
            </a:pPr>
            <a:r>
              <a:rPr lang="en-US" sz="2400" dirty="0">
                <a:latin typeface="Arial"/>
                <a:ea typeface="Calibri"/>
                <a:cs typeface="Arial"/>
              </a:rPr>
              <a:t>R = Reviews</a:t>
            </a:r>
            <a:endParaRPr lang="en-US" sz="2800" dirty="0">
              <a:latin typeface="Arial"/>
              <a:ea typeface="Calibri"/>
              <a:cs typeface="Arial"/>
            </a:endParaRPr>
          </a:p>
          <a:p>
            <a:pPr marL="457200" marR="0">
              <a:lnSpc>
                <a:spcPct val="115000"/>
              </a:lnSpc>
              <a:spcBef>
                <a:spcPts val="0"/>
              </a:spcBef>
              <a:spcAft>
                <a:spcPts val="0"/>
              </a:spcAft>
            </a:pPr>
            <a:r>
              <a:rPr lang="en-US" sz="2400" dirty="0">
                <a:latin typeface="Arial"/>
                <a:ea typeface="Calibri"/>
                <a:cs typeface="Arial"/>
              </a:rPr>
              <a:t>P = Participant</a:t>
            </a:r>
            <a:endParaRPr lang="en-US" sz="2800" dirty="0">
              <a:latin typeface="Arial"/>
              <a:ea typeface="Calibri"/>
              <a:cs typeface="Arial"/>
            </a:endParaRPr>
          </a:p>
          <a:p>
            <a:pPr marL="457200" marR="0">
              <a:lnSpc>
                <a:spcPct val="115000"/>
              </a:lnSpc>
              <a:spcBef>
                <a:spcPts val="0"/>
              </a:spcBef>
              <a:spcAft>
                <a:spcPts val="1000"/>
              </a:spcAft>
            </a:pPr>
            <a:r>
              <a:rPr lang="en-US" sz="2400" dirty="0">
                <a:latin typeface="Arial"/>
                <a:ea typeface="Calibri"/>
                <a:cs typeface="Arial"/>
              </a:rPr>
              <a:t>C = Create</a:t>
            </a:r>
            <a:endParaRPr lang="en-US" sz="2800" dirty="0">
              <a:latin typeface="Arial"/>
              <a:ea typeface="Calibri"/>
              <a:cs typeface="Arial"/>
            </a:endParaRPr>
          </a:p>
          <a:p>
            <a:endParaRPr lang="en-US" dirty="0"/>
          </a:p>
        </p:txBody>
      </p:sp>
    </p:spTree>
    <p:extLst>
      <p:ext uri="{BB962C8B-B14F-4D97-AF65-F5344CB8AC3E}">
        <p14:creationId xmlns:p14="http://schemas.microsoft.com/office/powerpoint/2010/main" val="2907664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graphicFrame>
        <p:nvGraphicFramePr>
          <p:cNvPr id="4" name="Content Placeholder 3"/>
          <p:cNvGraphicFramePr>
            <a:graphicFrameLocks noGrp="1"/>
          </p:cNvGraphicFramePr>
          <p:nvPr>
            <p:ph idx="1"/>
          </p:nvPr>
        </p:nvGraphicFramePr>
        <p:xfrm>
          <a:off x="1166017" y="1592989"/>
          <a:ext cx="6202365" cy="4815022"/>
        </p:xfrm>
        <a:graphic>
          <a:graphicData uri="http://schemas.openxmlformats.org/drawingml/2006/table">
            <a:tbl>
              <a:tblPr firstRow="1" firstCol="1" bandRow="1"/>
              <a:tblGrid>
                <a:gridCol w="883414"/>
                <a:gridCol w="1662172"/>
                <a:gridCol w="1108115"/>
                <a:gridCol w="2548664"/>
              </a:tblGrid>
              <a:tr h="603307">
                <a:tc>
                  <a:txBody>
                    <a:bodyPr/>
                    <a:lstStyle/>
                    <a:p>
                      <a:pPr marL="0" marR="0" algn="l">
                        <a:lnSpc>
                          <a:spcPct val="115000"/>
                        </a:lnSpc>
                        <a:spcBef>
                          <a:spcPts val="0"/>
                        </a:spcBef>
                        <a:spcAft>
                          <a:spcPts val="1000"/>
                        </a:spcAft>
                      </a:pPr>
                      <a:r>
                        <a:rPr lang="en-US" sz="1400">
                          <a:solidFill>
                            <a:srgbClr val="0D0D0D"/>
                          </a:solidFill>
                          <a:effectLst/>
                          <a:latin typeface="Arial"/>
                          <a:ea typeface="Calibri"/>
                          <a:cs typeface="Arial"/>
                        </a:rPr>
                        <a:t>Activity</a:t>
                      </a:r>
                      <a:endParaRPr lang="en-US" sz="1700">
                        <a:solidFill>
                          <a:srgbClr val="0D0D0D"/>
                        </a:solidFill>
                        <a:effectLst/>
                        <a:latin typeface="Arial"/>
                        <a:ea typeface="Calibri"/>
                        <a:cs typeface="Arial"/>
                      </a:endParaRPr>
                    </a:p>
                  </a:txBody>
                  <a:tcPr marL="66487" marR="66487"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l">
                        <a:lnSpc>
                          <a:spcPct val="115000"/>
                        </a:lnSpc>
                        <a:spcBef>
                          <a:spcPts val="0"/>
                        </a:spcBef>
                        <a:spcAft>
                          <a:spcPts val="1000"/>
                        </a:spcAft>
                      </a:pPr>
                      <a:r>
                        <a:rPr lang="en-US" sz="1400">
                          <a:solidFill>
                            <a:srgbClr val="0D0D0D"/>
                          </a:solidFill>
                          <a:effectLst/>
                          <a:latin typeface="Arial"/>
                          <a:ea typeface="Calibri"/>
                          <a:cs typeface="Arial"/>
                        </a:rPr>
                        <a:t>Description</a:t>
                      </a:r>
                      <a:endParaRPr lang="en-US" sz="1700">
                        <a:solidFill>
                          <a:srgbClr val="0D0D0D"/>
                        </a:solidFill>
                        <a:effectLst/>
                        <a:latin typeface="Arial"/>
                        <a:ea typeface="Calibri"/>
                        <a:cs typeface="Arial"/>
                      </a:endParaRPr>
                    </a:p>
                  </a:txBody>
                  <a:tcPr marL="66487" marR="66487"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l">
                        <a:lnSpc>
                          <a:spcPct val="115000"/>
                        </a:lnSpc>
                        <a:spcBef>
                          <a:spcPts val="0"/>
                        </a:spcBef>
                        <a:spcAft>
                          <a:spcPts val="1000"/>
                        </a:spcAft>
                      </a:pPr>
                      <a:r>
                        <a:rPr lang="en-US" sz="1400">
                          <a:solidFill>
                            <a:srgbClr val="0D0D0D"/>
                          </a:solidFill>
                          <a:effectLst/>
                          <a:latin typeface="Arial"/>
                          <a:ea typeface="Calibri"/>
                          <a:cs typeface="Arial"/>
                        </a:rPr>
                        <a:t>Preceding Activity</a:t>
                      </a:r>
                      <a:endParaRPr lang="en-US" sz="1700">
                        <a:solidFill>
                          <a:srgbClr val="0D0D0D"/>
                        </a:solidFill>
                        <a:effectLst/>
                        <a:latin typeface="Arial"/>
                        <a:ea typeface="Calibri"/>
                        <a:cs typeface="Arial"/>
                      </a:endParaRPr>
                    </a:p>
                  </a:txBody>
                  <a:tcPr marL="66487" marR="66487"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l">
                        <a:lnSpc>
                          <a:spcPct val="115000"/>
                        </a:lnSpc>
                        <a:spcBef>
                          <a:spcPts val="0"/>
                        </a:spcBef>
                        <a:spcAft>
                          <a:spcPts val="1000"/>
                        </a:spcAft>
                      </a:pPr>
                      <a:r>
                        <a:rPr lang="en-US" sz="1400">
                          <a:solidFill>
                            <a:srgbClr val="0D0D0D"/>
                          </a:solidFill>
                          <a:effectLst/>
                          <a:latin typeface="Arial"/>
                          <a:ea typeface="Calibri"/>
                          <a:cs typeface="Arial"/>
                        </a:rPr>
                        <a:t>Activity Time </a:t>
                      </a:r>
                      <a:endParaRPr lang="en-US" sz="1700">
                        <a:solidFill>
                          <a:srgbClr val="0D0D0D"/>
                        </a:solidFill>
                        <a:effectLst/>
                        <a:latin typeface="Arial"/>
                        <a:ea typeface="Calibri"/>
                        <a:cs typeface="Arial"/>
                      </a:endParaRPr>
                    </a:p>
                    <a:p>
                      <a:pPr marL="0" marR="0" algn="l">
                        <a:lnSpc>
                          <a:spcPct val="115000"/>
                        </a:lnSpc>
                        <a:spcBef>
                          <a:spcPts val="0"/>
                        </a:spcBef>
                        <a:spcAft>
                          <a:spcPts val="1000"/>
                        </a:spcAft>
                      </a:pPr>
                      <a:r>
                        <a:rPr lang="en-US" sz="1400">
                          <a:solidFill>
                            <a:srgbClr val="0D0D0D"/>
                          </a:solidFill>
                          <a:effectLst/>
                          <a:latin typeface="Arial"/>
                          <a:ea typeface="Calibri"/>
                          <a:cs typeface="Arial"/>
                        </a:rPr>
                        <a:t>(week)</a:t>
                      </a:r>
                      <a:endParaRPr lang="en-US" sz="1700">
                        <a:solidFill>
                          <a:srgbClr val="0D0D0D"/>
                        </a:solidFill>
                        <a:effectLst/>
                        <a:latin typeface="Arial"/>
                        <a:ea typeface="Calibri"/>
                        <a:cs typeface="Arial"/>
                      </a:endParaRPr>
                    </a:p>
                  </a:txBody>
                  <a:tcPr marL="66487" marR="66487"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r>
              <a:tr h="426009">
                <a:tc>
                  <a:txBody>
                    <a:bodyPr/>
                    <a:lstStyle/>
                    <a:p>
                      <a:pPr marL="0" marR="0" algn="l">
                        <a:lnSpc>
                          <a:spcPct val="115000"/>
                        </a:lnSpc>
                        <a:spcBef>
                          <a:spcPts val="0"/>
                        </a:spcBef>
                        <a:spcAft>
                          <a:spcPts val="1000"/>
                        </a:spcAft>
                      </a:pPr>
                      <a:r>
                        <a:rPr lang="en-US" sz="1400" b="1">
                          <a:solidFill>
                            <a:srgbClr val="0D0D0D"/>
                          </a:solidFill>
                          <a:effectLst/>
                          <a:latin typeface="Arial"/>
                          <a:ea typeface="Calibri"/>
                          <a:cs typeface="Arial"/>
                        </a:rPr>
                        <a:t>A</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Planning</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None</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2</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r>
              <a:tr h="415543">
                <a:tc>
                  <a:txBody>
                    <a:bodyPr/>
                    <a:lstStyle/>
                    <a:p>
                      <a:pPr marL="0" marR="0" algn="l">
                        <a:lnSpc>
                          <a:spcPct val="115000"/>
                        </a:lnSpc>
                        <a:spcBef>
                          <a:spcPts val="0"/>
                        </a:spcBef>
                        <a:spcAft>
                          <a:spcPts val="1000"/>
                        </a:spcAft>
                      </a:pPr>
                      <a:r>
                        <a:rPr lang="en-US" sz="1400" b="1">
                          <a:solidFill>
                            <a:srgbClr val="0D0D0D"/>
                          </a:solidFill>
                          <a:effectLst/>
                          <a:latin typeface="Arial"/>
                          <a:ea typeface="Calibri"/>
                          <a:cs typeface="Arial"/>
                        </a:rPr>
                        <a:t>B</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User Requirement</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A</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1</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415543">
                <a:tc>
                  <a:txBody>
                    <a:bodyPr/>
                    <a:lstStyle/>
                    <a:p>
                      <a:pPr marL="0" marR="0" algn="l">
                        <a:lnSpc>
                          <a:spcPct val="115000"/>
                        </a:lnSpc>
                        <a:spcBef>
                          <a:spcPts val="0"/>
                        </a:spcBef>
                        <a:spcAft>
                          <a:spcPts val="1000"/>
                        </a:spcAft>
                      </a:pPr>
                      <a:r>
                        <a:rPr lang="en-US" sz="1400" b="1">
                          <a:solidFill>
                            <a:srgbClr val="0D0D0D"/>
                          </a:solidFill>
                          <a:effectLst/>
                          <a:latin typeface="Arial"/>
                          <a:ea typeface="Calibri"/>
                          <a:cs typeface="Arial"/>
                        </a:rPr>
                        <a:t>C</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Graphic Design</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A</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4</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r>
              <a:tr h="426009">
                <a:tc>
                  <a:txBody>
                    <a:bodyPr/>
                    <a:lstStyle/>
                    <a:p>
                      <a:pPr marL="0" marR="0" algn="l">
                        <a:lnSpc>
                          <a:spcPct val="115000"/>
                        </a:lnSpc>
                        <a:spcBef>
                          <a:spcPts val="0"/>
                        </a:spcBef>
                        <a:spcAft>
                          <a:spcPts val="1000"/>
                        </a:spcAft>
                      </a:pPr>
                      <a:r>
                        <a:rPr lang="en-US" sz="1400" b="1">
                          <a:solidFill>
                            <a:srgbClr val="0D0D0D"/>
                          </a:solidFill>
                          <a:effectLst/>
                          <a:latin typeface="Arial"/>
                          <a:ea typeface="Calibri"/>
                          <a:cs typeface="Arial"/>
                        </a:rPr>
                        <a:t>D</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Database</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B</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4</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415543">
                <a:tc>
                  <a:txBody>
                    <a:bodyPr/>
                    <a:lstStyle/>
                    <a:p>
                      <a:pPr marL="0" marR="0" algn="l">
                        <a:lnSpc>
                          <a:spcPct val="115000"/>
                        </a:lnSpc>
                        <a:spcBef>
                          <a:spcPts val="0"/>
                        </a:spcBef>
                        <a:spcAft>
                          <a:spcPts val="1000"/>
                        </a:spcAft>
                      </a:pPr>
                      <a:r>
                        <a:rPr lang="en-US" sz="1400" b="1">
                          <a:solidFill>
                            <a:srgbClr val="0D0D0D"/>
                          </a:solidFill>
                          <a:effectLst/>
                          <a:latin typeface="Arial"/>
                          <a:ea typeface="Calibri"/>
                          <a:cs typeface="Arial"/>
                        </a:rPr>
                        <a:t>E</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Front End</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C</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3</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r>
              <a:tr h="426009">
                <a:tc>
                  <a:txBody>
                    <a:bodyPr/>
                    <a:lstStyle/>
                    <a:p>
                      <a:pPr marL="0" marR="0" algn="l">
                        <a:lnSpc>
                          <a:spcPct val="115000"/>
                        </a:lnSpc>
                        <a:spcBef>
                          <a:spcPts val="0"/>
                        </a:spcBef>
                        <a:spcAft>
                          <a:spcPts val="1000"/>
                        </a:spcAft>
                      </a:pPr>
                      <a:r>
                        <a:rPr lang="en-US" sz="1400" b="1">
                          <a:solidFill>
                            <a:srgbClr val="0D0D0D"/>
                          </a:solidFill>
                          <a:effectLst/>
                          <a:latin typeface="Arial"/>
                          <a:ea typeface="Calibri"/>
                          <a:cs typeface="Arial"/>
                        </a:rPr>
                        <a:t>F</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Back End</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D, E</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4</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415543">
                <a:tc>
                  <a:txBody>
                    <a:bodyPr/>
                    <a:lstStyle/>
                    <a:p>
                      <a:pPr marL="0" marR="0" algn="l">
                        <a:lnSpc>
                          <a:spcPct val="115000"/>
                        </a:lnSpc>
                        <a:spcBef>
                          <a:spcPts val="0"/>
                        </a:spcBef>
                        <a:spcAft>
                          <a:spcPts val="1000"/>
                        </a:spcAft>
                      </a:pPr>
                      <a:r>
                        <a:rPr lang="en-US" sz="1400" b="1">
                          <a:solidFill>
                            <a:srgbClr val="0D0D0D"/>
                          </a:solidFill>
                          <a:effectLst/>
                          <a:latin typeface="Arial"/>
                          <a:ea typeface="Calibri"/>
                          <a:cs typeface="Arial"/>
                        </a:rPr>
                        <a:t>G</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Testing</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F</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2</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r>
              <a:tr h="415543">
                <a:tc>
                  <a:txBody>
                    <a:bodyPr/>
                    <a:lstStyle/>
                    <a:p>
                      <a:pPr marL="0" marR="0" algn="l">
                        <a:lnSpc>
                          <a:spcPct val="115000"/>
                        </a:lnSpc>
                        <a:spcBef>
                          <a:spcPts val="0"/>
                        </a:spcBef>
                        <a:spcAft>
                          <a:spcPts val="1000"/>
                        </a:spcAft>
                      </a:pPr>
                      <a:r>
                        <a:rPr lang="en-US" sz="1400" b="1">
                          <a:solidFill>
                            <a:srgbClr val="0D0D0D"/>
                          </a:solidFill>
                          <a:effectLst/>
                          <a:latin typeface="Arial"/>
                          <a:ea typeface="Calibri"/>
                          <a:cs typeface="Arial"/>
                        </a:rPr>
                        <a:t>H</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Push</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G</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4</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426009">
                <a:tc>
                  <a:txBody>
                    <a:bodyPr/>
                    <a:lstStyle/>
                    <a:p>
                      <a:pPr marL="0" marR="0" algn="l">
                        <a:lnSpc>
                          <a:spcPct val="115000"/>
                        </a:lnSpc>
                        <a:spcBef>
                          <a:spcPts val="0"/>
                        </a:spcBef>
                        <a:spcAft>
                          <a:spcPts val="1000"/>
                        </a:spcAft>
                      </a:pPr>
                      <a:r>
                        <a:rPr lang="en-US" sz="1400" b="1">
                          <a:solidFill>
                            <a:srgbClr val="0D0D0D"/>
                          </a:solidFill>
                          <a:effectLst/>
                          <a:latin typeface="Arial"/>
                          <a:ea typeface="Calibri"/>
                          <a:cs typeface="Arial"/>
                        </a:rPr>
                        <a:t>I</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Control</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H</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8</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r>
              <a:tr h="415543">
                <a:tc>
                  <a:txBody>
                    <a:bodyPr/>
                    <a:lstStyle/>
                    <a:p>
                      <a:pPr marL="0" marR="0" algn="l">
                        <a:lnSpc>
                          <a:spcPct val="115000"/>
                        </a:lnSpc>
                        <a:spcBef>
                          <a:spcPts val="0"/>
                        </a:spcBef>
                        <a:spcAft>
                          <a:spcPts val="1000"/>
                        </a:spcAft>
                      </a:pPr>
                      <a:r>
                        <a:rPr lang="en-US" sz="1400" b="1">
                          <a:solidFill>
                            <a:srgbClr val="0D0D0D"/>
                          </a:solidFill>
                          <a:effectLst/>
                          <a:latin typeface="Arial"/>
                          <a:ea typeface="Calibri"/>
                          <a:cs typeface="Arial"/>
                        </a:rPr>
                        <a:t>J</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Closure</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a:solidFill>
                            <a:srgbClr val="0D0D0D"/>
                          </a:solidFill>
                          <a:effectLst/>
                          <a:latin typeface="Arial"/>
                          <a:ea typeface="Calibri"/>
                          <a:cs typeface="Arial"/>
                        </a:rPr>
                        <a:t>I</a:t>
                      </a:r>
                      <a:endParaRPr lang="en-US" sz="170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200" dirty="0">
                          <a:solidFill>
                            <a:srgbClr val="0D0D0D"/>
                          </a:solidFill>
                          <a:effectLst/>
                          <a:latin typeface="Arial"/>
                          <a:ea typeface="Calibri"/>
                          <a:cs typeface="Arial"/>
                        </a:rPr>
                        <a:t>8</a:t>
                      </a:r>
                      <a:endParaRPr lang="en-US" sz="1700" dirty="0">
                        <a:solidFill>
                          <a:srgbClr val="0D0D0D"/>
                        </a:solidFill>
                        <a:effectLst/>
                        <a:latin typeface="Arial"/>
                        <a:ea typeface="Calibri"/>
                        <a:cs typeface="Arial"/>
                      </a:endParaRPr>
                    </a:p>
                  </a:txBody>
                  <a:tcPr marL="66487" marR="6648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31580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071688"/>
            <a:ext cx="7620000" cy="3857624"/>
          </a:xfrm>
          <a:prstGeom prst="rect">
            <a:avLst/>
          </a:prstGeom>
          <a:noFill/>
        </p:spPr>
      </p:pic>
    </p:spTree>
    <p:extLst>
      <p:ext uri="{BB962C8B-B14F-4D97-AF65-F5344CB8AC3E}">
        <p14:creationId xmlns:p14="http://schemas.microsoft.com/office/powerpoint/2010/main" val="1148129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8138334"/>
              </p:ext>
            </p:extLst>
          </p:nvPr>
        </p:nvGraphicFramePr>
        <p:xfrm>
          <a:off x="609600" y="1504428"/>
          <a:ext cx="7162797" cy="4800603"/>
        </p:xfrm>
        <a:graphic>
          <a:graphicData uri="http://schemas.openxmlformats.org/drawingml/2006/table">
            <a:tbl>
              <a:tblPr firstRow="1" firstCol="1" bandRow="1"/>
              <a:tblGrid>
                <a:gridCol w="320902"/>
                <a:gridCol w="762540"/>
                <a:gridCol w="972239"/>
                <a:gridCol w="972239"/>
                <a:gridCol w="972239"/>
                <a:gridCol w="972239"/>
                <a:gridCol w="938561"/>
                <a:gridCol w="619565"/>
                <a:gridCol w="632273"/>
              </a:tblGrid>
              <a:tr h="519141">
                <a:tc>
                  <a:txBody>
                    <a:bodyPr/>
                    <a:lstStyle/>
                    <a:p>
                      <a:pPr marL="0" marR="0" algn="l">
                        <a:lnSpc>
                          <a:spcPct val="115000"/>
                        </a:lnSpc>
                        <a:spcBef>
                          <a:spcPts val="0"/>
                        </a:spcBef>
                        <a:spcAft>
                          <a:spcPts val="1000"/>
                        </a:spcAft>
                      </a:pPr>
                      <a:r>
                        <a:rPr lang="en-US" sz="1300" b="1">
                          <a:solidFill>
                            <a:srgbClr val="000000"/>
                          </a:solidFill>
                          <a:effectLst/>
                          <a:latin typeface="Arial"/>
                          <a:ea typeface="Calibri"/>
                          <a:cs typeface="Arial"/>
                        </a:rPr>
                        <a:t>ID       </a:t>
                      </a:r>
                      <a:endParaRPr lang="en-US" sz="1700">
                        <a:solidFill>
                          <a:srgbClr val="000000"/>
                        </a:solidFill>
                        <a:effectLst/>
                        <a:latin typeface="Arial"/>
                        <a:ea typeface="Calibri"/>
                        <a:cs typeface="Arial"/>
                      </a:endParaRPr>
                    </a:p>
                  </a:txBody>
                  <a:tcPr marL="62997" marR="62997" marT="0" marB="0">
                    <a:lnL w="12700" cap="flat" cmpd="sng" algn="ctr">
                      <a:solidFill>
                        <a:srgbClr val="4472C4"/>
                      </a:solidFill>
                      <a:prstDash val="solid"/>
                      <a:round/>
                      <a:headEnd type="none" w="med" len="med"/>
                      <a:tailEnd type="none" w="med" len="med"/>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l">
                        <a:lnSpc>
                          <a:spcPct val="115000"/>
                        </a:lnSpc>
                        <a:spcBef>
                          <a:spcPts val="0"/>
                        </a:spcBef>
                        <a:spcAft>
                          <a:spcPts val="1000"/>
                        </a:spcAft>
                      </a:pPr>
                      <a:r>
                        <a:rPr lang="en-US" sz="1000" b="1">
                          <a:solidFill>
                            <a:srgbClr val="000000"/>
                          </a:solidFill>
                          <a:effectLst/>
                          <a:latin typeface="Arial"/>
                          <a:ea typeface="Calibri"/>
                          <a:cs typeface="Arial"/>
                        </a:rPr>
                        <a:t>Duration</a:t>
                      </a:r>
                      <a:endParaRPr lang="en-US" sz="1700">
                        <a:solidFill>
                          <a:srgbClr val="000000"/>
                        </a:solidFill>
                        <a:effectLst/>
                        <a:latin typeface="Arial"/>
                        <a:ea typeface="Calibri"/>
                        <a:cs typeface="Arial"/>
                      </a:endParaRPr>
                    </a:p>
                  </a:txBody>
                  <a:tcPr marL="62997" marR="62997"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l">
                        <a:lnSpc>
                          <a:spcPct val="115000"/>
                        </a:lnSpc>
                        <a:spcBef>
                          <a:spcPts val="0"/>
                        </a:spcBef>
                        <a:spcAft>
                          <a:spcPts val="1000"/>
                        </a:spcAft>
                      </a:pPr>
                      <a:r>
                        <a:rPr lang="en-US" sz="1300" b="1">
                          <a:solidFill>
                            <a:srgbClr val="000000"/>
                          </a:solidFill>
                          <a:effectLst/>
                          <a:latin typeface="Arial"/>
                          <a:ea typeface="Calibri"/>
                          <a:cs typeface="Arial"/>
                        </a:rPr>
                        <a:t>Task Name</a:t>
                      </a:r>
                      <a:endParaRPr lang="en-US" sz="1700">
                        <a:solidFill>
                          <a:srgbClr val="000000"/>
                        </a:solidFill>
                        <a:effectLst/>
                        <a:latin typeface="Arial"/>
                        <a:ea typeface="Calibri"/>
                        <a:cs typeface="Arial"/>
                      </a:endParaRPr>
                    </a:p>
                  </a:txBody>
                  <a:tcPr marL="62997" marR="62997"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l">
                        <a:lnSpc>
                          <a:spcPct val="115000"/>
                        </a:lnSpc>
                        <a:spcBef>
                          <a:spcPts val="0"/>
                        </a:spcBef>
                        <a:spcAft>
                          <a:spcPts val="1000"/>
                        </a:spcAft>
                      </a:pPr>
                      <a:r>
                        <a:rPr lang="en-US" sz="1300" b="1">
                          <a:solidFill>
                            <a:srgbClr val="000000"/>
                          </a:solidFill>
                          <a:effectLst/>
                          <a:latin typeface="Arial"/>
                          <a:ea typeface="Calibri"/>
                          <a:cs typeface="Arial"/>
                        </a:rPr>
                        <a:t>Start</a:t>
                      </a:r>
                      <a:endParaRPr lang="en-US" sz="1700">
                        <a:solidFill>
                          <a:srgbClr val="000000"/>
                        </a:solidFill>
                        <a:effectLst/>
                        <a:latin typeface="Arial"/>
                        <a:ea typeface="Calibri"/>
                        <a:cs typeface="Arial"/>
                      </a:endParaRPr>
                    </a:p>
                  </a:txBody>
                  <a:tcPr marL="62997" marR="62997"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l">
                        <a:lnSpc>
                          <a:spcPct val="115000"/>
                        </a:lnSpc>
                        <a:spcBef>
                          <a:spcPts val="0"/>
                        </a:spcBef>
                        <a:spcAft>
                          <a:spcPts val="1000"/>
                        </a:spcAft>
                      </a:pPr>
                      <a:r>
                        <a:rPr lang="en-US" sz="1300" b="1">
                          <a:solidFill>
                            <a:srgbClr val="000000"/>
                          </a:solidFill>
                          <a:effectLst/>
                          <a:latin typeface="Arial"/>
                          <a:ea typeface="Calibri"/>
                          <a:cs typeface="Arial"/>
                        </a:rPr>
                        <a:t>Finish</a:t>
                      </a:r>
                      <a:endParaRPr lang="en-US" sz="1700">
                        <a:solidFill>
                          <a:srgbClr val="000000"/>
                        </a:solidFill>
                        <a:effectLst/>
                        <a:latin typeface="Arial"/>
                        <a:ea typeface="Calibri"/>
                        <a:cs typeface="Arial"/>
                      </a:endParaRPr>
                    </a:p>
                  </a:txBody>
                  <a:tcPr marL="62997" marR="62997"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l">
                        <a:lnSpc>
                          <a:spcPct val="115000"/>
                        </a:lnSpc>
                        <a:spcBef>
                          <a:spcPts val="0"/>
                        </a:spcBef>
                        <a:spcAft>
                          <a:spcPts val="1000"/>
                        </a:spcAft>
                      </a:pPr>
                      <a:r>
                        <a:rPr lang="en-US" sz="1300" b="1">
                          <a:solidFill>
                            <a:srgbClr val="000000"/>
                          </a:solidFill>
                          <a:effectLst/>
                          <a:latin typeface="Arial"/>
                          <a:ea typeface="Calibri"/>
                          <a:cs typeface="Arial"/>
                        </a:rPr>
                        <a:t>Late Start</a:t>
                      </a:r>
                      <a:endParaRPr lang="en-US" sz="1700">
                        <a:solidFill>
                          <a:srgbClr val="000000"/>
                        </a:solidFill>
                        <a:effectLst/>
                        <a:latin typeface="Arial"/>
                        <a:ea typeface="Calibri"/>
                        <a:cs typeface="Arial"/>
                      </a:endParaRPr>
                    </a:p>
                  </a:txBody>
                  <a:tcPr marL="62997" marR="62997"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l">
                        <a:lnSpc>
                          <a:spcPct val="115000"/>
                        </a:lnSpc>
                        <a:spcBef>
                          <a:spcPts val="0"/>
                        </a:spcBef>
                        <a:spcAft>
                          <a:spcPts val="1000"/>
                        </a:spcAft>
                      </a:pPr>
                      <a:r>
                        <a:rPr lang="en-US" sz="1300" b="1">
                          <a:solidFill>
                            <a:srgbClr val="000000"/>
                          </a:solidFill>
                          <a:effectLst/>
                          <a:latin typeface="Arial"/>
                          <a:ea typeface="Calibri"/>
                          <a:cs typeface="Arial"/>
                        </a:rPr>
                        <a:t>Late Finish</a:t>
                      </a:r>
                      <a:endParaRPr lang="en-US" sz="1700">
                        <a:solidFill>
                          <a:srgbClr val="000000"/>
                        </a:solidFill>
                        <a:effectLst/>
                        <a:latin typeface="Arial"/>
                        <a:ea typeface="Calibri"/>
                        <a:cs typeface="Arial"/>
                      </a:endParaRPr>
                    </a:p>
                  </a:txBody>
                  <a:tcPr marL="62997" marR="62997"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l">
                        <a:lnSpc>
                          <a:spcPct val="115000"/>
                        </a:lnSpc>
                        <a:spcBef>
                          <a:spcPts val="0"/>
                        </a:spcBef>
                        <a:spcAft>
                          <a:spcPts val="1000"/>
                        </a:spcAft>
                      </a:pPr>
                      <a:r>
                        <a:rPr lang="en-US" sz="1300" b="1">
                          <a:solidFill>
                            <a:srgbClr val="000000"/>
                          </a:solidFill>
                          <a:effectLst/>
                          <a:latin typeface="Arial"/>
                          <a:ea typeface="Calibri"/>
                          <a:cs typeface="Arial"/>
                        </a:rPr>
                        <a:t>Free Slack</a:t>
                      </a:r>
                      <a:endParaRPr lang="en-US" sz="1700">
                        <a:solidFill>
                          <a:srgbClr val="000000"/>
                        </a:solidFill>
                        <a:effectLst/>
                        <a:latin typeface="Arial"/>
                        <a:ea typeface="Calibri"/>
                        <a:cs typeface="Arial"/>
                      </a:endParaRPr>
                    </a:p>
                  </a:txBody>
                  <a:tcPr marL="62997" marR="62997" marT="0" marB="0">
                    <a:lnL>
                      <a:noFill/>
                    </a:lnL>
                    <a:lnR>
                      <a:noFill/>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a:txBody>
                    <a:bodyPr/>
                    <a:lstStyle/>
                    <a:p>
                      <a:pPr marL="0" marR="0" algn="l">
                        <a:lnSpc>
                          <a:spcPct val="115000"/>
                        </a:lnSpc>
                        <a:spcBef>
                          <a:spcPts val="0"/>
                        </a:spcBef>
                        <a:spcAft>
                          <a:spcPts val="1000"/>
                        </a:spcAft>
                      </a:pPr>
                      <a:r>
                        <a:rPr lang="en-US" sz="1300" b="1">
                          <a:solidFill>
                            <a:srgbClr val="000000"/>
                          </a:solidFill>
                          <a:effectLst/>
                          <a:latin typeface="Arial"/>
                          <a:ea typeface="Calibri"/>
                          <a:cs typeface="Arial"/>
                        </a:rPr>
                        <a:t>Total Slack</a:t>
                      </a:r>
                      <a:endParaRPr lang="en-US" sz="1700">
                        <a:solidFill>
                          <a:srgbClr val="000000"/>
                        </a:solidFill>
                        <a:effectLst/>
                        <a:latin typeface="Arial"/>
                        <a:ea typeface="Calibri"/>
                        <a:cs typeface="Arial"/>
                      </a:endParaRPr>
                    </a:p>
                  </a:txBody>
                  <a:tcPr marL="62997" marR="62997" marT="0" marB="0">
                    <a:lnL>
                      <a:noFill/>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r>
              <a:tr h="431646">
                <a:tc>
                  <a:txBody>
                    <a:bodyPr/>
                    <a:lstStyle/>
                    <a:p>
                      <a:pPr marL="0" marR="0" algn="l">
                        <a:lnSpc>
                          <a:spcPct val="115000"/>
                        </a:lnSpc>
                        <a:spcBef>
                          <a:spcPts val="0"/>
                        </a:spcBef>
                        <a:spcAft>
                          <a:spcPts val="1000"/>
                        </a:spcAft>
                      </a:pPr>
                      <a:r>
                        <a:rPr lang="en-US" sz="1100" b="1">
                          <a:solidFill>
                            <a:srgbClr val="000000"/>
                          </a:solidFill>
                          <a:effectLst/>
                          <a:latin typeface="Arial"/>
                          <a:ea typeface="Calibri"/>
                          <a:cs typeface="Arial"/>
                        </a:rPr>
                        <a:t>A</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 2 weeks</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Planning</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1/1/2022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14/1/2022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1/1/2022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14/1/2022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0</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0</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r>
              <a:tr h="425813">
                <a:tc>
                  <a:txBody>
                    <a:bodyPr/>
                    <a:lstStyle/>
                    <a:p>
                      <a:pPr marL="0" marR="0" algn="l">
                        <a:lnSpc>
                          <a:spcPct val="115000"/>
                        </a:lnSpc>
                        <a:spcBef>
                          <a:spcPts val="0"/>
                        </a:spcBef>
                        <a:spcAft>
                          <a:spcPts val="1000"/>
                        </a:spcAft>
                      </a:pPr>
                      <a:r>
                        <a:rPr lang="en-US" sz="1100" b="1">
                          <a:solidFill>
                            <a:srgbClr val="000000"/>
                          </a:solidFill>
                          <a:effectLst/>
                          <a:latin typeface="Arial"/>
                          <a:ea typeface="Calibri"/>
                          <a:cs typeface="Arial"/>
                        </a:rPr>
                        <a:t>B</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 1 week</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User requirement</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15/1/2022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21/1/2022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28/1/2022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3/2/2022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2 </a:t>
                      </a:r>
                      <a:r>
                        <a:rPr lang="en-US" sz="1100">
                          <a:solidFill>
                            <a:srgbClr val="000000"/>
                          </a:solidFill>
                          <a:effectLst/>
                          <a:latin typeface="Arial"/>
                          <a:ea typeface="Calibri"/>
                          <a:cs typeface="Arial"/>
                        </a:rPr>
                        <a:t>weeks</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2 </a:t>
                      </a:r>
                      <a:r>
                        <a:rPr lang="en-US" sz="1100">
                          <a:solidFill>
                            <a:srgbClr val="000000"/>
                          </a:solidFill>
                          <a:effectLst/>
                          <a:latin typeface="Arial"/>
                          <a:ea typeface="Calibri"/>
                          <a:cs typeface="Arial"/>
                        </a:rPr>
                        <a:t>weeks</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431646">
                <a:tc>
                  <a:txBody>
                    <a:bodyPr/>
                    <a:lstStyle/>
                    <a:p>
                      <a:pPr marL="0" marR="0" algn="l">
                        <a:lnSpc>
                          <a:spcPct val="115000"/>
                        </a:lnSpc>
                        <a:spcBef>
                          <a:spcPts val="0"/>
                        </a:spcBef>
                        <a:spcAft>
                          <a:spcPts val="1000"/>
                        </a:spcAft>
                      </a:pPr>
                      <a:r>
                        <a:rPr lang="en-US" sz="1100" b="1">
                          <a:solidFill>
                            <a:srgbClr val="000000"/>
                          </a:solidFill>
                          <a:effectLst/>
                          <a:latin typeface="Arial"/>
                          <a:ea typeface="Calibri"/>
                          <a:cs typeface="Arial"/>
                        </a:rPr>
                        <a:t>C</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 4 weeks</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Graphic Design</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22/1/2022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18/2/2022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22/1/2022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18/2/2022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0</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0</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r>
              <a:tr h="431646">
                <a:tc>
                  <a:txBody>
                    <a:bodyPr/>
                    <a:lstStyle/>
                    <a:p>
                      <a:pPr marL="0" marR="0" algn="l">
                        <a:lnSpc>
                          <a:spcPct val="115000"/>
                        </a:lnSpc>
                        <a:spcBef>
                          <a:spcPts val="0"/>
                        </a:spcBef>
                        <a:spcAft>
                          <a:spcPts val="1000"/>
                        </a:spcAft>
                      </a:pPr>
                      <a:r>
                        <a:rPr lang="en-US" sz="1100" b="1">
                          <a:solidFill>
                            <a:srgbClr val="000000"/>
                          </a:solidFill>
                          <a:effectLst/>
                          <a:latin typeface="Arial"/>
                          <a:ea typeface="Calibri"/>
                          <a:cs typeface="Arial"/>
                        </a:rPr>
                        <a:t>D</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4 weeks</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Database</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19/2/2022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18/3/2022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4/3/2022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31/3/2022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2 </a:t>
                      </a:r>
                      <a:r>
                        <a:rPr lang="en-US" sz="1100">
                          <a:solidFill>
                            <a:srgbClr val="000000"/>
                          </a:solidFill>
                          <a:effectLst/>
                          <a:latin typeface="Arial"/>
                          <a:ea typeface="Calibri"/>
                          <a:cs typeface="Arial"/>
                        </a:rPr>
                        <a:t>weeks</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2 </a:t>
                      </a:r>
                      <a:r>
                        <a:rPr lang="en-US" sz="1100">
                          <a:solidFill>
                            <a:srgbClr val="000000"/>
                          </a:solidFill>
                          <a:effectLst/>
                          <a:latin typeface="Arial"/>
                          <a:ea typeface="Calibri"/>
                          <a:cs typeface="Arial"/>
                        </a:rPr>
                        <a:t>weeks</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425813">
                <a:tc>
                  <a:txBody>
                    <a:bodyPr/>
                    <a:lstStyle/>
                    <a:p>
                      <a:pPr marL="0" marR="0" algn="l">
                        <a:lnSpc>
                          <a:spcPct val="115000"/>
                        </a:lnSpc>
                        <a:spcBef>
                          <a:spcPts val="0"/>
                        </a:spcBef>
                        <a:spcAft>
                          <a:spcPts val="1000"/>
                        </a:spcAft>
                      </a:pPr>
                      <a:r>
                        <a:rPr lang="en-US" sz="1100" b="1">
                          <a:solidFill>
                            <a:srgbClr val="000000"/>
                          </a:solidFill>
                          <a:effectLst/>
                          <a:latin typeface="Arial"/>
                          <a:ea typeface="Calibri"/>
                          <a:cs typeface="Arial"/>
                        </a:rPr>
                        <a:t>E</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3 weeks</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Front End</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19/3/2022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8/4/2022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19/3/2022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8/4/2022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0</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0</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r>
              <a:tr h="431646">
                <a:tc>
                  <a:txBody>
                    <a:bodyPr/>
                    <a:lstStyle/>
                    <a:p>
                      <a:pPr marL="0" marR="0" algn="l">
                        <a:lnSpc>
                          <a:spcPct val="115000"/>
                        </a:lnSpc>
                        <a:spcBef>
                          <a:spcPts val="0"/>
                        </a:spcBef>
                        <a:spcAft>
                          <a:spcPts val="1000"/>
                        </a:spcAft>
                      </a:pPr>
                      <a:r>
                        <a:rPr lang="en-US" sz="1100" b="1">
                          <a:solidFill>
                            <a:srgbClr val="000000"/>
                          </a:solidFill>
                          <a:effectLst/>
                          <a:latin typeface="Arial"/>
                          <a:ea typeface="Calibri"/>
                          <a:cs typeface="Arial"/>
                        </a:rPr>
                        <a:t>F</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4 weeks</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Back End</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9/4/2022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6/5/2022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9/4/2022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6/5/2022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0</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0</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425813">
                <a:tc>
                  <a:txBody>
                    <a:bodyPr/>
                    <a:lstStyle/>
                    <a:p>
                      <a:pPr marL="0" marR="0" algn="l">
                        <a:lnSpc>
                          <a:spcPct val="115000"/>
                        </a:lnSpc>
                        <a:spcBef>
                          <a:spcPts val="0"/>
                        </a:spcBef>
                        <a:spcAft>
                          <a:spcPts val="1000"/>
                        </a:spcAft>
                      </a:pPr>
                      <a:r>
                        <a:rPr lang="en-US" sz="1100" b="1">
                          <a:solidFill>
                            <a:srgbClr val="000000"/>
                          </a:solidFill>
                          <a:effectLst/>
                          <a:latin typeface="Arial"/>
                          <a:ea typeface="Calibri"/>
                          <a:cs typeface="Arial"/>
                        </a:rPr>
                        <a:t>G</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2 weeks</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Testing</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7/5/2022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20/5/2022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7/5/2022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20/5/2022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0</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0</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r>
              <a:tr h="425813">
                <a:tc>
                  <a:txBody>
                    <a:bodyPr/>
                    <a:lstStyle/>
                    <a:p>
                      <a:pPr marL="0" marR="0" algn="l">
                        <a:lnSpc>
                          <a:spcPct val="115000"/>
                        </a:lnSpc>
                        <a:spcBef>
                          <a:spcPts val="0"/>
                        </a:spcBef>
                        <a:spcAft>
                          <a:spcPts val="1000"/>
                        </a:spcAft>
                      </a:pPr>
                      <a:r>
                        <a:rPr lang="en-US" sz="1100" b="1">
                          <a:solidFill>
                            <a:srgbClr val="000000"/>
                          </a:solidFill>
                          <a:effectLst/>
                          <a:latin typeface="Arial"/>
                          <a:ea typeface="Calibri"/>
                          <a:cs typeface="Arial"/>
                        </a:rPr>
                        <a:t>H</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4 weeks</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Push</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21/5/2022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17/6/2022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21/5/2022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17/6/2022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0</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0</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r h="425813">
                <a:tc>
                  <a:txBody>
                    <a:bodyPr/>
                    <a:lstStyle/>
                    <a:p>
                      <a:pPr marL="0" marR="0" algn="l">
                        <a:lnSpc>
                          <a:spcPct val="115000"/>
                        </a:lnSpc>
                        <a:spcBef>
                          <a:spcPts val="0"/>
                        </a:spcBef>
                        <a:spcAft>
                          <a:spcPts val="1000"/>
                        </a:spcAft>
                      </a:pPr>
                      <a:r>
                        <a:rPr lang="en-US" sz="1100" b="1">
                          <a:solidFill>
                            <a:srgbClr val="000000"/>
                          </a:solidFill>
                          <a:effectLst/>
                          <a:latin typeface="Arial"/>
                          <a:ea typeface="Calibri"/>
                          <a:cs typeface="Arial"/>
                        </a:rPr>
                        <a:t>I</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8 weeks</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Control</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18/6/2022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12/8/2022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18/6/2022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12/8/2022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0</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0</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solidFill>
                      <a:srgbClr val="D9E2F3"/>
                    </a:solidFill>
                  </a:tcPr>
                </a:tc>
              </a:tr>
              <a:tr h="425813">
                <a:tc>
                  <a:txBody>
                    <a:bodyPr/>
                    <a:lstStyle/>
                    <a:p>
                      <a:pPr marL="0" marR="0" algn="l">
                        <a:lnSpc>
                          <a:spcPct val="115000"/>
                        </a:lnSpc>
                        <a:spcBef>
                          <a:spcPts val="0"/>
                        </a:spcBef>
                        <a:spcAft>
                          <a:spcPts val="1000"/>
                        </a:spcAft>
                      </a:pPr>
                      <a:r>
                        <a:rPr lang="en-US" sz="1100" b="1">
                          <a:solidFill>
                            <a:srgbClr val="000000"/>
                          </a:solidFill>
                          <a:effectLst/>
                          <a:latin typeface="Arial"/>
                          <a:ea typeface="Calibri"/>
                          <a:cs typeface="Arial"/>
                        </a:rPr>
                        <a:t>J</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8 weeks</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100">
                          <a:solidFill>
                            <a:srgbClr val="000000"/>
                          </a:solidFill>
                          <a:effectLst/>
                          <a:latin typeface="Arial"/>
                          <a:ea typeface="Calibri"/>
                          <a:cs typeface="Arial"/>
                        </a:rPr>
                        <a:t>Closure</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13/8/2022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7/10/2022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13/8/2022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7/10/2022</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a:solidFill>
                            <a:srgbClr val="000000"/>
                          </a:solidFill>
                          <a:effectLst/>
                          <a:latin typeface="Arial"/>
                          <a:ea typeface="Calibri"/>
                          <a:cs typeface="Arial"/>
                        </a:rPr>
                        <a:t>0</a:t>
                      </a:r>
                      <a:endParaRPr lang="en-US" sz="170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300" dirty="0">
                          <a:solidFill>
                            <a:srgbClr val="000000"/>
                          </a:solidFill>
                          <a:effectLst/>
                          <a:latin typeface="Arial"/>
                          <a:ea typeface="Calibri"/>
                          <a:cs typeface="Arial"/>
                        </a:rPr>
                        <a:t>0</a:t>
                      </a:r>
                      <a:endParaRPr lang="en-US" sz="1700" dirty="0">
                        <a:solidFill>
                          <a:srgbClr val="000000"/>
                        </a:solidFill>
                        <a:effectLst/>
                        <a:latin typeface="Arial"/>
                        <a:ea typeface="Calibri"/>
                        <a:cs typeface="Arial"/>
                      </a:endParaRPr>
                    </a:p>
                  </a:txBody>
                  <a:tcPr marL="62997" marR="62997" marT="0" marB="0">
                    <a:lnL w="12700" cap="flat" cmpd="sng" algn="ctr">
                      <a:solidFill>
                        <a:srgbClr val="8EAADB"/>
                      </a:solidFill>
                      <a:prstDash val="solid"/>
                      <a:round/>
                      <a:headEnd type="none" w="med" len="med"/>
                      <a:tailEnd type="none" w="med" len="med"/>
                    </a:lnL>
                    <a:lnR w="12700" cap="flat" cmpd="sng" algn="ctr">
                      <a:solidFill>
                        <a:srgbClr val="8EAADB"/>
                      </a:solidFill>
                      <a:prstDash val="solid"/>
                      <a:round/>
                      <a:headEnd type="none" w="med" len="med"/>
                      <a:tailEnd type="none" w="med" len="med"/>
                    </a:lnR>
                    <a:lnT w="12700" cap="flat" cmpd="sng" algn="ctr">
                      <a:solidFill>
                        <a:srgbClr val="8EAADB"/>
                      </a:solidFill>
                      <a:prstDash val="solid"/>
                      <a:round/>
                      <a:headEnd type="none" w="med" len="med"/>
                      <a:tailEnd type="none" w="med" len="med"/>
                    </a:lnT>
                    <a:lnB w="12700" cap="flat" cmpd="sng" algn="ctr">
                      <a:solidFill>
                        <a:srgbClr val="8EAADB"/>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6622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41</a:t>
            </a:r>
            <a:endParaRPr lang="en-US" dirty="0"/>
          </a:p>
        </p:txBody>
      </p:sp>
      <p:sp>
        <p:nvSpPr>
          <p:cNvPr id="3" name="Content Placeholder 2"/>
          <p:cNvSpPr>
            <a:spLocks noGrp="1"/>
          </p:cNvSpPr>
          <p:nvPr>
            <p:ph idx="1"/>
          </p:nvPr>
        </p:nvSpPr>
        <p:spPr/>
        <p:txBody>
          <a:bodyPr/>
          <a:lstStyle/>
          <a:p>
            <a:pPr marL="114300" indent="0" algn="r">
              <a:buNone/>
            </a:pPr>
            <a:r>
              <a:rPr lang="ar-EG" dirty="0" smtClean="0"/>
              <a:t>ريموندا وجيه رسمي نبيه</a:t>
            </a:r>
          </a:p>
          <a:p>
            <a:pPr marL="114300" indent="0" algn="r">
              <a:buNone/>
            </a:pPr>
            <a:r>
              <a:rPr lang="ar-EG" dirty="0" smtClean="0"/>
              <a:t>سارة رؤف شاكر حنا</a:t>
            </a:r>
          </a:p>
          <a:p>
            <a:pPr marL="114300" indent="0" algn="r">
              <a:buNone/>
            </a:pPr>
            <a:r>
              <a:rPr lang="ar-EG" dirty="0" smtClean="0"/>
              <a:t>رنا أسامة محمد فهمي</a:t>
            </a:r>
          </a:p>
          <a:p>
            <a:pPr marL="114300" indent="0" algn="r">
              <a:buNone/>
            </a:pPr>
            <a:r>
              <a:rPr lang="ar-EG" dirty="0" smtClean="0"/>
              <a:t>رولا نشأت نصحي رياض</a:t>
            </a:r>
          </a:p>
          <a:p>
            <a:pPr marL="114300" indent="0" algn="r">
              <a:buNone/>
            </a:pPr>
            <a:r>
              <a:rPr lang="ar-EG" dirty="0" smtClean="0"/>
              <a:t>عبدالعزيز عبدالرحمن عبدالعزيز عبدالرحمن</a:t>
            </a:r>
            <a:endParaRPr lang="en-US" dirty="0" smtClean="0"/>
          </a:p>
          <a:p>
            <a:pPr marL="114300" indent="0">
              <a:buNone/>
            </a:pPr>
            <a:r>
              <a:rPr lang="en-US" dirty="0" smtClean="0"/>
              <a:t>Remonda Wageh</a:t>
            </a:r>
          </a:p>
          <a:p>
            <a:pPr marL="114300" indent="0">
              <a:buNone/>
            </a:pPr>
            <a:r>
              <a:rPr lang="en-US" dirty="0" smtClean="0"/>
              <a:t>Sarah Raouf </a:t>
            </a:r>
          </a:p>
          <a:p>
            <a:pPr marL="114300" indent="0">
              <a:buNone/>
            </a:pPr>
            <a:r>
              <a:rPr lang="en-US" dirty="0" smtClean="0"/>
              <a:t>Rana Osama</a:t>
            </a:r>
          </a:p>
          <a:p>
            <a:pPr marL="114300" indent="0">
              <a:buNone/>
            </a:pPr>
            <a:r>
              <a:rPr lang="en-US" dirty="0" smtClean="0"/>
              <a:t>Rola Nashaat</a:t>
            </a:r>
          </a:p>
          <a:p>
            <a:pPr marL="114300" indent="0">
              <a:buNone/>
            </a:pPr>
            <a:r>
              <a:rPr lang="en-US" dirty="0" smtClean="0"/>
              <a:t>Abd El Aziz Abd El Rahman</a:t>
            </a:r>
            <a:endParaRPr lang="en-US" dirty="0"/>
          </a:p>
        </p:txBody>
      </p:sp>
    </p:spTree>
    <p:extLst>
      <p:ext uri="{BB962C8B-B14F-4D97-AF65-F5344CB8AC3E}">
        <p14:creationId xmlns:p14="http://schemas.microsoft.com/office/powerpoint/2010/main" val="1242843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501780"/>
            <a:ext cx="7620000" cy="299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843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Constrained</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620000" cy="3340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8553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Constrained</a:t>
            </a:r>
            <a:endParaRPr lang="en-US" dirty="0"/>
          </a:p>
        </p:txBody>
      </p:sp>
      <p:pic>
        <p:nvPicPr>
          <p:cNvPr id="1741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7620000" cy="1726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3646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Matrix of Activity with Cost</a:t>
            </a:r>
            <a:endParaRPr lang="en-US" dirty="0"/>
          </a:p>
        </p:txBody>
      </p:sp>
      <p:pic>
        <p:nvPicPr>
          <p:cNvPr id="1945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7620000" cy="3739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82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Budget</a:t>
            </a:r>
            <a:endParaRPr lang="en-US" dirty="0"/>
          </a:p>
        </p:txBody>
      </p:sp>
      <p:pic>
        <p:nvPicPr>
          <p:cNvPr id="1843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7620000" cy="304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0945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Budget</a:t>
            </a:r>
            <a:endParaRPr lang="en-US" dirty="0"/>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7620000" cy="2077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3378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Baseline Budget</a:t>
            </a:r>
            <a:endParaRPr lang="en-US" dirty="0"/>
          </a:p>
        </p:txBody>
      </p:sp>
      <p:pic>
        <p:nvPicPr>
          <p:cNvPr id="2253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581400"/>
            <a:ext cx="7620000" cy="1553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7620000"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6319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&amp; Monitoring</a:t>
            </a:r>
            <a:endParaRPr lang="en-US" dirty="0"/>
          </a:p>
        </p:txBody>
      </p:sp>
      <p:sp>
        <p:nvSpPr>
          <p:cNvPr id="3" name="Content Placeholder 2"/>
          <p:cNvSpPr>
            <a:spLocks noGrp="1"/>
          </p:cNvSpPr>
          <p:nvPr>
            <p:ph idx="1"/>
          </p:nvPr>
        </p:nvSpPr>
        <p:spPr/>
        <p:txBody>
          <a:bodyPr/>
          <a:lstStyle/>
          <a:p>
            <a:pPr marL="114300" indent="0">
              <a:buNone/>
            </a:pPr>
            <a:r>
              <a:rPr lang="en-US" b="1" dirty="0"/>
              <a:t>Risks: </a:t>
            </a:r>
            <a:r>
              <a:rPr lang="en-US" b="1" dirty="0" smtClean="0"/>
              <a:t>-</a:t>
            </a:r>
          </a:p>
          <a:p>
            <a:pPr marL="114300" indent="0">
              <a:buNone/>
            </a:pPr>
            <a:endParaRPr lang="en-US" b="1" u="sng" dirty="0"/>
          </a:p>
          <a:p>
            <a:r>
              <a:rPr lang="en-US" dirty="0" smtClean="0"/>
              <a:t>Untimely </a:t>
            </a:r>
            <a:r>
              <a:rPr lang="en-US" dirty="0"/>
              <a:t>and inaccurate delivery</a:t>
            </a:r>
          </a:p>
          <a:p>
            <a:r>
              <a:rPr lang="en-US" dirty="0" smtClean="0"/>
              <a:t>Damaged </a:t>
            </a:r>
            <a:r>
              <a:rPr lang="en-US" dirty="0"/>
              <a:t>merchandise</a:t>
            </a:r>
          </a:p>
          <a:p>
            <a:r>
              <a:rPr lang="en-US" dirty="0" smtClean="0"/>
              <a:t>Misrouted </a:t>
            </a:r>
            <a:r>
              <a:rPr lang="en-US" dirty="0"/>
              <a:t>goods</a:t>
            </a:r>
          </a:p>
          <a:p>
            <a:r>
              <a:rPr lang="en-US" dirty="0" smtClean="0"/>
              <a:t>Insufficient </a:t>
            </a:r>
            <a:r>
              <a:rPr lang="en-US" dirty="0"/>
              <a:t>protection against cargo theft</a:t>
            </a:r>
          </a:p>
          <a:p>
            <a:r>
              <a:rPr lang="en-US" dirty="0" smtClean="0"/>
              <a:t>Weather </a:t>
            </a:r>
            <a:r>
              <a:rPr lang="en-US" dirty="0"/>
              <a:t>Delay</a:t>
            </a:r>
          </a:p>
          <a:p>
            <a:endParaRPr lang="en-US" dirty="0"/>
          </a:p>
        </p:txBody>
      </p:sp>
    </p:spTree>
    <p:extLst>
      <p:ext uri="{BB962C8B-B14F-4D97-AF65-F5344CB8AC3E}">
        <p14:creationId xmlns:p14="http://schemas.microsoft.com/office/powerpoint/2010/main" val="3809815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&amp; Monitoring</a:t>
            </a:r>
          </a:p>
        </p:txBody>
      </p:sp>
      <p:sp>
        <p:nvSpPr>
          <p:cNvPr id="3" name="Content Placeholder 2"/>
          <p:cNvSpPr>
            <a:spLocks noGrp="1"/>
          </p:cNvSpPr>
          <p:nvPr>
            <p:ph idx="1"/>
          </p:nvPr>
        </p:nvSpPr>
        <p:spPr/>
        <p:txBody>
          <a:bodyPr>
            <a:normAutofit fontScale="92500" lnSpcReduction="10000"/>
          </a:bodyPr>
          <a:lstStyle/>
          <a:p>
            <a:pPr marL="114300" indent="0">
              <a:buNone/>
            </a:pPr>
            <a:r>
              <a:rPr lang="en-US" b="1" dirty="0"/>
              <a:t>How to deal with them: -</a:t>
            </a:r>
          </a:p>
          <a:p>
            <a:pPr marL="114300" indent="0">
              <a:buNone/>
            </a:pPr>
            <a:r>
              <a:rPr lang="en-US" dirty="0"/>
              <a:t>We will try to gather as much information as possible about the package or the product we are shipping or delivering and make sure to provide the proper environment to keep the package in a good condition.</a:t>
            </a:r>
          </a:p>
          <a:p>
            <a:pPr marL="114300" indent="0">
              <a:buNone/>
            </a:pPr>
            <a:r>
              <a:rPr lang="en-US" dirty="0"/>
              <a:t>We will ask the customer for detailed information about the destination and the receiver to avoid misrouting.</a:t>
            </a:r>
          </a:p>
          <a:p>
            <a:pPr marL="114300" indent="0">
              <a:buNone/>
            </a:pPr>
            <a:r>
              <a:rPr lang="en-US" dirty="0"/>
              <a:t>We will try our best to keep everything safe with the responsibility of everyone working, and deliver everything from one place to another safely.</a:t>
            </a:r>
          </a:p>
          <a:p>
            <a:pPr marL="114300" indent="0">
              <a:buNone/>
            </a:pPr>
            <a:r>
              <a:rPr lang="en-US" dirty="0"/>
              <a:t>Delays because of many reasons happen and all we can do is to deliver it as fast as possible after solving all the problems or waiting for an appropriate time to keep our workers safe and avoid accidents.</a:t>
            </a:r>
          </a:p>
          <a:p>
            <a:pPr marL="114300" indent="0">
              <a:buNone/>
            </a:pPr>
            <a:r>
              <a:rPr lang="en-US" dirty="0"/>
              <a:t>Mistakes happen but we have to provide our employees with the right training to realize them and solve all the problems fast with minimal losses</a:t>
            </a:r>
            <a:r>
              <a:rPr lang="en-US" dirty="0" smtClean="0"/>
              <a:t>.</a:t>
            </a:r>
            <a:endParaRPr lang="en-US" dirty="0"/>
          </a:p>
        </p:txBody>
      </p:sp>
    </p:spTree>
    <p:extLst>
      <p:ext uri="{BB962C8B-B14F-4D97-AF65-F5344CB8AC3E}">
        <p14:creationId xmlns:p14="http://schemas.microsoft.com/office/powerpoint/2010/main" val="1165753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&amp; Monitoring</a:t>
            </a:r>
          </a:p>
        </p:txBody>
      </p:sp>
      <p:sp>
        <p:nvSpPr>
          <p:cNvPr id="3" name="Content Placeholder 2"/>
          <p:cNvSpPr>
            <a:spLocks noGrp="1"/>
          </p:cNvSpPr>
          <p:nvPr>
            <p:ph idx="1"/>
          </p:nvPr>
        </p:nvSpPr>
        <p:spPr/>
        <p:txBody>
          <a:bodyPr/>
          <a:lstStyle/>
          <a:p>
            <a:pPr marL="114300" indent="0">
              <a:buNone/>
            </a:pPr>
            <a:r>
              <a:rPr lang="en-US" b="1" dirty="0"/>
              <a:t>This is how we will monitor our project: -</a:t>
            </a:r>
          </a:p>
          <a:p>
            <a:pPr marL="114300" indent="0">
              <a:buNone/>
            </a:pPr>
            <a:r>
              <a:rPr lang="en-US" dirty="0"/>
              <a:t>We will make a plan and set goals and expectations and we have to keep tracking the process from time to time. Everyone has to know their job and roles. Decide on any appropriate steps to make sure the project stays within its expected scope. Make sure that team members, management and stakeholders all know the current status of the project and the work </a:t>
            </a:r>
            <a:r>
              <a:rPr lang="en-US" dirty="0" smtClean="0"/>
              <a:t>completed.</a:t>
            </a:r>
            <a:endParaRPr lang="en-US" dirty="0"/>
          </a:p>
          <a:p>
            <a:endParaRPr lang="en-US" dirty="0"/>
          </a:p>
        </p:txBody>
      </p:sp>
    </p:spTree>
    <p:extLst>
      <p:ext uri="{BB962C8B-B14F-4D97-AF65-F5344CB8AC3E}">
        <p14:creationId xmlns:p14="http://schemas.microsoft.com/office/powerpoint/2010/main" val="46286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description</a:t>
            </a:r>
            <a:endParaRPr lang="en-US" dirty="0"/>
          </a:p>
        </p:txBody>
      </p:sp>
      <p:sp>
        <p:nvSpPr>
          <p:cNvPr id="3" name="Content Placeholder 2"/>
          <p:cNvSpPr>
            <a:spLocks noGrp="1"/>
          </p:cNvSpPr>
          <p:nvPr>
            <p:ph idx="1"/>
          </p:nvPr>
        </p:nvSpPr>
        <p:spPr/>
        <p:txBody>
          <a:bodyPr/>
          <a:lstStyle/>
          <a:p>
            <a:pPr marL="114300" indent="0">
              <a:buNone/>
            </a:pPr>
            <a:r>
              <a:rPr lang="en-US" dirty="0"/>
              <a:t>A service that finds the best delivery option in your local area based on the type, location, size and weight of the product to be delivered with an affordable </a:t>
            </a:r>
            <a:r>
              <a:rPr lang="en-US" dirty="0" smtClean="0"/>
              <a:t>price.</a:t>
            </a:r>
          </a:p>
          <a:p>
            <a:pPr marL="114300" indent="0">
              <a:buNone/>
            </a:pPr>
            <a:r>
              <a:rPr lang="en-US" dirty="0"/>
              <a:t>There is a team in each city that is responsible for delivering parcels within the city and there is another team that delivers mail outside the city to anywhere in Egypt.</a:t>
            </a:r>
          </a:p>
          <a:p>
            <a:pPr marL="114300" indent="0">
              <a:buNone/>
            </a:pPr>
            <a:r>
              <a:rPr lang="en-US" dirty="0"/>
              <a:t>The application sends a notification to the sender the moment the parcel is delivered to the destination.</a:t>
            </a:r>
          </a:p>
          <a:p>
            <a:pPr marL="114300" indent="0">
              <a:buNone/>
            </a:pPr>
            <a:endParaRPr lang="en-US" dirty="0"/>
          </a:p>
        </p:txBody>
      </p:sp>
    </p:spTree>
    <p:extLst>
      <p:ext uri="{BB962C8B-B14F-4D97-AF65-F5344CB8AC3E}">
        <p14:creationId xmlns:p14="http://schemas.microsoft.com/office/powerpoint/2010/main" val="263196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Case</a:t>
            </a:r>
            <a:endParaRPr lang="en-US" dirty="0"/>
          </a:p>
        </p:txBody>
      </p:sp>
      <p:sp>
        <p:nvSpPr>
          <p:cNvPr id="3" name="Content Placeholder 2"/>
          <p:cNvSpPr>
            <a:spLocks noGrp="1"/>
          </p:cNvSpPr>
          <p:nvPr>
            <p:ph idx="1"/>
          </p:nvPr>
        </p:nvSpPr>
        <p:spPr/>
        <p:txBody>
          <a:bodyPr/>
          <a:lstStyle/>
          <a:p>
            <a:pPr marL="114300" indent="0">
              <a:buNone/>
            </a:pPr>
            <a:r>
              <a:rPr lang="en-US" dirty="0"/>
              <a:t>People are looking for an easy and fast way to send and receive parcels without getting lost or being sent to the wrong place, so this application delivers the package to the right destination at an affordable price from your place to your destination.</a:t>
            </a:r>
          </a:p>
        </p:txBody>
      </p:sp>
    </p:spTree>
    <p:extLst>
      <p:ext uri="{BB962C8B-B14F-4D97-AF65-F5344CB8AC3E}">
        <p14:creationId xmlns:p14="http://schemas.microsoft.com/office/powerpoint/2010/main" val="2255119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Resources</a:t>
            </a:r>
            <a:endParaRPr lang="en-US" dirty="0"/>
          </a:p>
        </p:txBody>
      </p:sp>
      <p:sp>
        <p:nvSpPr>
          <p:cNvPr id="3" name="Content Placeholder 2"/>
          <p:cNvSpPr>
            <a:spLocks noGrp="1"/>
          </p:cNvSpPr>
          <p:nvPr>
            <p:ph idx="1"/>
          </p:nvPr>
        </p:nvSpPr>
        <p:spPr/>
        <p:txBody>
          <a:bodyPr/>
          <a:lstStyle/>
          <a:p>
            <a:r>
              <a:rPr lang="en-US" b="1" dirty="0" smtClean="0"/>
              <a:t>Budget</a:t>
            </a:r>
          </a:p>
          <a:p>
            <a:pPr marL="114300" indent="0">
              <a:buNone/>
            </a:pPr>
            <a:r>
              <a:rPr lang="en-US" dirty="0" smtClean="0"/>
              <a:t>Budget allocated for this project is 305,000$.</a:t>
            </a:r>
          </a:p>
          <a:p>
            <a:r>
              <a:rPr lang="en-US" b="1" dirty="0" smtClean="0"/>
              <a:t>Software</a:t>
            </a:r>
          </a:p>
          <a:p>
            <a:pPr marL="114300" indent="0">
              <a:buNone/>
            </a:pPr>
            <a:r>
              <a:rPr lang="en-US" dirty="0"/>
              <a:t>Software licenses for android apps.</a:t>
            </a:r>
            <a:endParaRPr lang="en-US" b="1" dirty="0"/>
          </a:p>
        </p:txBody>
      </p:sp>
    </p:spTree>
    <p:extLst>
      <p:ext uri="{BB962C8B-B14F-4D97-AF65-F5344CB8AC3E}">
        <p14:creationId xmlns:p14="http://schemas.microsoft.com/office/powerpoint/2010/main" val="424252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Timeline</a:t>
            </a:r>
            <a:endParaRPr lang="en-US" dirty="0"/>
          </a:p>
        </p:txBody>
      </p:sp>
      <p:sp>
        <p:nvSpPr>
          <p:cNvPr id="3" name="Content Placeholder 2"/>
          <p:cNvSpPr>
            <a:spLocks noGrp="1"/>
          </p:cNvSpPr>
          <p:nvPr>
            <p:ph idx="1"/>
          </p:nvPr>
        </p:nvSpPr>
        <p:spPr/>
        <p:txBody>
          <a:bodyPr/>
          <a:lstStyle/>
          <a:p>
            <a:r>
              <a:rPr lang="en-US" dirty="0"/>
              <a:t>Jan 2022: project start.</a:t>
            </a:r>
          </a:p>
          <a:p>
            <a:r>
              <a:rPr lang="en-US" dirty="0"/>
              <a:t>After 2 months: check point 1.</a:t>
            </a:r>
          </a:p>
          <a:p>
            <a:r>
              <a:rPr lang="en-US" dirty="0"/>
              <a:t>After 6 months: check point 2.</a:t>
            </a:r>
          </a:p>
          <a:p>
            <a:r>
              <a:rPr lang="en-US" dirty="0"/>
              <a:t>After 8 months: check point 3.</a:t>
            </a:r>
          </a:p>
          <a:p>
            <a:r>
              <a:rPr lang="en-US" dirty="0"/>
              <a:t>After 8 months and 2 weeks (35 Weeks): launch the application.</a:t>
            </a:r>
          </a:p>
          <a:p>
            <a:endParaRPr lang="en-US" dirty="0"/>
          </a:p>
        </p:txBody>
      </p:sp>
    </p:spTree>
    <p:extLst>
      <p:ext uri="{BB962C8B-B14F-4D97-AF65-F5344CB8AC3E}">
        <p14:creationId xmlns:p14="http://schemas.microsoft.com/office/powerpoint/2010/main" val="1800619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Acceptance </a:t>
            </a:r>
            <a:r>
              <a:rPr lang="en-US" dirty="0" smtClean="0"/>
              <a:t>Criteria</a:t>
            </a:r>
            <a:endParaRPr lang="en-US" dirty="0"/>
          </a:p>
        </p:txBody>
      </p:sp>
      <p:sp>
        <p:nvSpPr>
          <p:cNvPr id="3" name="Content Placeholder 2"/>
          <p:cNvSpPr>
            <a:spLocks noGrp="1"/>
          </p:cNvSpPr>
          <p:nvPr>
            <p:ph idx="1"/>
          </p:nvPr>
        </p:nvSpPr>
        <p:spPr/>
        <p:txBody>
          <a:bodyPr/>
          <a:lstStyle/>
          <a:p>
            <a:r>
              <a:rPr lang="en-US" dirty="0" smtClean="0"/>
              <a:t>Ease </a:t>
            </a:r>
            <a:r>
              <a:rPr lang="en-US" dirty="0"/>
              <a:t>of use as the user can use it from </a:t>
            </a:r>
            <a:r>
              <a:rPr lang="en-US" dirty="0" smtClean="0"/>
              <a:t>home.</a:t>
            </a:r>
          </a:p>
          <a:p>
            <a:r>
              <a:rPr lang="en-US" dirty="0" smtClean="0"/>
              <a:t>The </a:t>
            </a:r>
            <a:r>
              <a:rPr lang="en-US" dirty="0"/>
              <a:t>user does not need to do anything other than fill in the parcel information and specify its location and </a:t>
            </a:r>
            <a:r>
              <a:rPr lang="en-US" dirty="0" smtClean="0"/>
              <a:t>destination.</a:t>
            </a:r>
          </a:p>
          <a:p>
            <a:r>
              <a:rPr lang="en-US" dirty="0"/>
              <a:t>Express </a:t>
            </a:r>
            <a:r>
              <a:rPr lang="en-US" dirty="0" smtClean="0"/>
              <a:t>delivery.</a:t>
            </a:r>
          </a:p>
          <a:p>
            <a:r>
              <a:rPr lang="en-US" dirty="0"/>
              <a:t>Timely </a:t>
            </a:r>
            <a:r>
              <a:rPr lang="en-US" dirty="0" smtClean="0"/>
              <a:t>delivery.</a:t>
            </a:r>
          </a:p>
          <a:p>
            <a:pPr lvl="0"/>
            <a:r>
              <a:rPr lang="en-US" dirty="0"/>
              <a:t>Affordable </a:t>
            </a:r>
            <a:r>
              <a:rPr lang="en-US" dirty="0" smtClean="0"/>
              <a:t>price.</a:t>
            </a:r>
          </a:p>
          <a:p>
            <a:pPr marL="114300" lvl="0" indent="0">
              <a:buNone/>
            </a:pPr>
            <a:endParaRPr lang="en-US" dirty="0"/>
          </a:p>
          <a:p>
            <a:endParaRPr lang="en-US" dirty="0"/>
          </a:p>
        </p:txBody>
      </p:sp>
    </p:spTree>
    <p:extLst>
      <p:ext uri="{BB962C8B-B14F-4D97-AF65-F5344CB8AC3E}">
        <p14:creationId xmlns:p14="http://schemas.microsoft.com/office/powerpoint/2010/main" val="411859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Deliverables</a:t>
            </a:r>
          </a:p>
        </p:txBody>
      </p:sp>
      <p:sp>
        <p:nvSpPr>
          <p:cNvPr id="3" name="Content Placeholder 2"/>
          <p:cNvSpPr>
            <a:spLocks noGrp="1"/>
          </p:cNvSpPr>
          <p:nvPr>
            <p:ph idx="1"/>
          </p:nvPr>
        </p:nvSpPr>
        <p:spPr/>
        <p:txBody>
          <a:bodyPr/>
          <a:lstStyle/>
          <a:p>
            <a:pPr marL="114300" lvl="0" indent="0">
              <a:buNone/>
            </a:pPr>
            <a:r>
              <a:rPr lang="en-US" dirty="0"/>
              <a:t>A shipping and delivering company and an android </a:t>
            </a:r>
            <a:r>
              <a:rPr lang="en-US" dirty="0" smtClean="0"/>
              <a:t>application</a:t>
            </a:r>
          </a:p>
          <a:p>
            <a:pPr marL="114300" lvl="0" indent="0">
              <a:buNone/>
            </a:pPr>
            <a:r>
              <a:rPr lang="en-US" dirty="0" smtClean="0"/>
              <a:t>that helps people to deliver their package to their destination with an affordable price.</a:t>
            </a:r>
            <a:endParaRPr lang="en-US" dirty="0"/>
          </a:p>
        </p:txBody>
      </p:sp>
    </p:spTree>
    <p:extLst>
      <p:ext uri="{BB962C8B-B14F-4D97-AF65-F5344CB8AC3E}">
        <p14:creationId xmlns:p14="http://schemas.microsoft.com/office/powerpoint/2010/main" val="130840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Exclusions</a:t>
            </a:r>
          </a:p>
        </p:txBody>
      </p:sp>
      <p:sp>
        <p:nvSpPr>
          <p:cNvPr id="3" name="Content Placeholder 2"/>
          <p:cNvSpPr>
            <a:spLocks noGrp="1"/>
          </p:cNvSpPr>
          <p:nvPr>
            <p:ph idx="1"/>
          </p:nvPr>
        </p:nvSpPr>
        <p:spPr/>
        <p:txBody>
          <a:bodyPr/>
          <a:lstStyle/>
          <a:p>
            <a:pPr lvl="0"/>
            <a:r>
              <a:rPr lang="en-US" dirty="0"/>
              <a:t>This application is not responsible for the lack of credibility of the parcel, and it is an application </a:t>
            </a:r>
            <a:r>
              <a:rPr lang="en-US" dirty="0" smtClean="0"/>
              <a:t>its purpose is to deliver </a:t>
            </a:r>
            <a:r>
              <a:rPr lang="en-US" dirty="0"/>
              <a:t>only.</a:t>
            </a:r>
          </a:p>
          <a:p>
            <a:pPr lvl="0"/>
            <a:r>
              <a:rPr lang="en-US" dirty="0"/>
              <a:t>This application does not allow the transfer of parcels until after checking them and making sure of their safety (does not contain any </a:t>
            </a:r>
            <a:r>
              <a:rPr lang="en-US" dirty="0" smtClean="0"/>
              <a:t>prohibitions).</a:t>
            </a:r>
            <a:endParaRPr lang="en-US" dirty="0"/>
          </a:p>
          <a:p>
            <a:pPr lvl="0"/>
            <a:r>
              <a:rPr lang="en-US" dirty="0"/>
              <a:t>This application works only inside Egypt.</a:t>
            </a:r>
          </a:p>
          <a:p>
            <a:endParaRPr lang="en-US" dirty="0"/>
          </a:p>
        </p:txBody>
      </p:sp>
    </p:spTree>
    <p:extLst>
      <p:ext uri="{BB962C8B-B14F-4D97-AF65-F5344CB8AC3E}">
        <p14:creationId xmlns:p14="http://schemas.microsoft.com/office/powerpoint/2010/main" val="3490732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331</TotalTime>
  <Words>1137</Words>
  <Application>Microsoft Office PowerPoint</Application>
  <PresentationFormat>On-screen Show (4:3)</PresentationFormat>
  <Paragraphs>426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Adjacency</vt:lpstr>
      <vt:lpstr>Project Management</vt:lpstr>
      <vt:lpstr>Project team 41</vt:lpstr>
      <vt:lpstr>Project description</vt:lpstr>
      <vt:lpstr>Business Case</vt:lpstr>
      <vt:lpstr>Available Resources</vt:lpstr>
      <vt:lpstr>Milestone Timeline</vt:lpstr>
      <vt:lpstr>Product Acceptance Criteria</vt:lpstr>
      <vt:lpstr>Project Deliverables</vt:lpstr>
      <vt:lpstr>Project Exclusions</vt:lpstr>
      <vt:lpstr>Project Constraints</vt:lpstr>
      <vt:lpstr>Project Assumptions</vt:lpstr>
      <vt:lpstr>WBS</vt:lpstr>
      <vt:lpstr>WBS Dictionary</vt:lpstr>
      <vt:lpstr>WBS Dictionary</vt:lpstr>
      <vt:lpstr>Responsibility Matrix</vt:lpstr>
      <vt:lpstr>The legend of the previous matrix</vt:lpstr>
      <vt:lpstr>Network</vt:lpstr>
      <vt:lpstr>Network</vt:lpstr>
      <vt:lpstr>Gantt Chart</vt:lpstr>
      <vt:lpstr>Gantt Chart</vt:lpstr>
      <vt:lpstr>Resource Constrained</vt:lpstr>
      <vt:lpstr>Resource Constrained</vt:lpstr>
      <vt:lpstr>Matrix of Activity with Cost</vt:lpstr>
      <vt:lpstr>Baseline Budget</vt:lpstr>
      <vt:lpstr>Baseline Budget</vt:lpstr>
      <vt:lpstr>Baseline Budget</vt:lpstr>
      <vt:lpstr>Risk Management &amp; Monitoring</vt:lpstr>
      <vt:lpstr>Risk Management &amp; Monitoring</vt:lpstr>
      <vt:lpstr>Risk Management &amp; Monitoring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Developer</dc:creator>
  <cp:lastModifiedBy>Developer</cp:lastModifiedBy>
  <cp:revision>19</cp:revision>
  <dcterms:created xsi:type="dcterms:W3CDTF">2022-01-03T08:01:46Z</dcterms:created>
  <dcterms:modified xsi:type="dcterms:W3CDTF">2022-01-05T00:39:37Z</dcterms:modified>
</cp:coreProperties>
</file>