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orkfront.com/project-management/knowledge-areas/scope-management#6-control-your-scope" TargetMode="External"/><Relationship Id="rId3" Type="http://schemas.openxmlformats.org/officeDocument/2006/relationships/hyperlink" Target="https://www.workfront.com/project-management/knowledge-areas/scope-management#1-plan-your-scope" TargetMode="External"/><Relationship Id="rId7" Type="http://schemas.openxmlformats.org/officeDocument/2006/relationships/hyperlink" Target="https://www.workfront.com/project-management/knowledge-areas/scope-management#5-validate-your-scope" TargetMode="External"/><Relationship Id="rId2" Type="http://schemas.openxmlformats.org/officeDocument/2006/relationships/hyperlink" Target="https://www.workfront.com/project-management/knowledge-areas/scope-management#steps-of-project-scope-manage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orkfront.com/project-management/knowledge-areas/scope-management#4-create-a-work-breakdown-structure-wbs" TargetMode="External"/><Relationship Id="rId5" Type="http://schemas.openxmlformats.org/officeDocument/2006/relationships/hyperlink" Target="https://www.workfront.com/project-management/knowledge-areas/scope-management#3-define-your-scope" TargetMode="External"/><Relationship Id="rId4" Type="http://schemas.openxmlformats.org/officeDocument/2006/relationships/hyperlink" Target="https://www.workfront.com/project-management/knowledge-areas/scope-management#2-collect-requiremen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pvizer.co.uk/magazine/operations/project-management/what-is-a-gantt-chart-and-why-is-it-importa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2F9E-17CC-41D5-8301-86B956CCF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430" y="0"/>
            <a:ext cx="9966960" cy="3813449"/>
          </a:xfrm>
        </p:spPr>
        <p:txBody>
          <a:bodyPr>
            <a:normAutofit/>
          </a:bodyPr>
          <a:lstStyle/>
          <a:p>
            <a:r>
              <a:rPr lang="en-US" sz="4800" b="0" dirty="0">
                <a:solidFill>
                  <a:srgbClr val="7030A0"/>
                </a:solidFill>
              </a:rPr>
              <a:t>The role and advantages of using project management in building the correct rules and principles .</a:t>
            </a:r>
          </a:p>
        </p:txBody>
      </p:sp>
    </p:spTree>
    <p:extLst>
      <p:ext uri="{BB962C8B-B14F-4D97-AF65-F5344CB8AC3E}">
        <p14:creationId xmlns:p14="http://schemas.microsoft.com/office/powerpoint/2010/main" val="8061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7B9C-C96A-41EC-B024-527276EF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57175"/>
            <a:ext cx="11696700" cy="6343650"/>
          </a:xfrm>
        </p:spPr>
        <p:txBody>
          <a:bodyPr>
            <a:normAutofit fontScale="90000"/>
          </a:bodyPr>
          <a:lstStyle/>
          <a:p>
            <a:pPr algn="l"/>
            <a:br>
              <a:rPr lang="ar-EG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br>
              <a:rPr lang="ar-EG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br>
              <a:rPr lang="ar-EG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br>
              <a:rPr lang="ar-EG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br>
              <a:rPr lang="ar-EG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Project Selection</a:t>
            </a:r>
            <a:br>
              <a:rPr lang="ar-EG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Can select projects from a holistic perspective (focused on improving the system’s constraint)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  <a:t>Knows how to balance given market, research and development and finance issues and risk appropriately</a:t>
            </a:r>
            <a:br>
              <a:rPr lang="en-US" b="0" i="0" dirty="0">
                <a:solidFill>
                  <a:srgbClr val="333333"/>
                </a:solidFill>
                <a:effectLst/>
                <a:latin typeface="Open Sans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3164-6249-44AA-85BD-A79C4C7A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314325"/>
            <a:ext cx="10730121" cy="5962650"/>
          </a:xfrm>
        </p:spPr>
        <p:txBody>
          <a:bodyPr>
            <a:normAutofit lnSpcReduction="10000"/>
          </a:bodyPr>
          <a:lstStyle/>
          <a:p>
            <a:pPr marL="45720" indent="0" algn="l">
              <a:buNone/>
            </a:pPr>
            <a:endParaRPr lang="ar-EG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45720" indent="0" algn="l"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Project Management and the logistical solutions</a:t>
            </a:r>
            <a:r>
              <a:rPr lang="en-US" sz="3200" b="1" dirty="0">
                <a:solidFill>
                  <a:srgbClr val="333333"/>
                </a:solidFill>
                <a:latin typeface="Open Sans" panose="020B0606030504020204" pitchFamily="34" charset="0"/>
              </a:rPr>
              <a:t>.</a:t>
            </a:r>
            <a:endParaRPr lang="ar-EG" sz="4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45720" indent="0" algn="l">
              <a:buNone/>
            </a:pPr>
            <a:endParaRPr lang="ar-EG" sz="4000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45720" indent="0" algn="l">
              <a:buNone/>
            </a:pPr>
            <a:r>
              <a:rPr lang="en-US" sz="40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Project Management and POOGI</a:t>
            </a:r>
            <a:endParaRPr lang="ar-EG" sz="40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45720" indent="0" algn="l">
              <a:buNone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Knows the goals of the project function, and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Knows how failure to meet its goals impacts the other entities in the system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Understands the use of measures to align all levels of the organization with long term corporate goals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973D-ED52-4005-8414-DE47533B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66700"/>
            <a:ext cx="11515725" cy="61531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Project types</a:t>
            </a:r>
          </a:p>
          <a:p>
            <a:r>
              <a:rPr lang="en-US" sz="3600" dirty="0"/>
              <a:t>Expansion Project Expansion of existing operations or undertakings..</a:t>
            </a:r>
          </a:p>
          <a:p>
            <a:r>
              <a:rPr lang="en-US" sz="3600" dirty="0"/>
              <a:t>Giant project - is a very large-scale investment project.</a:t>
            </a:r>
          </a:p>
          <a:p>
            <a:r>
              <a:rPr lang="en-US" sz="3600" dirty="0"/>
              <a:t>strategic project</a:t>
            </a:r>
          </a:p>
          <a:p>
            <a:r>
              <a:rPr lang="en-US" sz="3600" dirty="0"/>
              <a:t>Research and development project</a:t>
            </a:r>
          </a:p>
          <a:p>
            <a:r>
              <a:rPr lang="en-US" sz="3600" dirty="0"/>
              <a:t>customer project</a:t>
            </a:r>
          </a:p>
          <a:p>
            <a:r>
              <a:rPr lang="en-US" sz="3600" dirty="0"/>
              <a:t>continuity project</a:t>
            </a:r>
          </a:p>
          <a:p>
            <a:r>
              <a:rPr lang="en-US" sz="3600" dirty="0"/>
              <a:t>improvement project</a:t>
            </a:r>
          </a:p>
        </p:txBody>
      </p:sp>
    </p:spTree>
    <p:extLst>
      <p:ext uri="{BB962C8B-B14F-4D97-AF65-F5344CB8AC3E}">
        <p14:creationId xmlns:p14="http://schemas.microsoft.com/office/powerpoint/2010/main" val="68726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B6D40-AEAA-455D-A0B4-16AA1DAB9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57175"/>
            <a:ext cx="10234613" cy="6362700"/>
          </a:xfrm>
        </p:spPr>
        <p:txBody>
          <a:bodyPr>
            <a:normAutofit fontScale="62500" lnSpcReduction="20000"/>
          </a:bodyPr>
          <a:lstStyle/>
          <a:p>
            <a:r>
              <a:rPr lang="en-US" sz="5100" b="0" i="0" dirty="0">
                <a:solidFill>
                  <a:srgbClr val="2C2C2C"/>
                </a:solidFill>
                <a:effectLst/>
                <a:latin typeface="adobe-clean"/>
              </a:rPr>
              <a:t>Project scope management :</a:t>
            </a:r>
          </a:p>
          <a:p>
            <a:pPr algn="l"/>
            <a:r>
              <a:rPr lang="en-US" sz="3600" dirty="0">
                <a:solidFill>
                  <a:srgbClr val="2C2C2C"/>
                </a:solidFill>
                <a:latin typeface="adobe-clean"/>
              </a:rPr>
              <a:t>R</a:t>
            </a:r>
            <a:r>
              <a:rPr lang="en-US" sz="3600" b="0" i="0" dirty="0">
                <a:solidFill>
                  <a:srgbClr val="2C2C2C"/>
                </a:solidFill>
                <a:effectLst/>
                <a:latin typeface="adobe-clean"/>
              </a:rPr>
              <a:t>efers to the total amount of work that must be done in order to deliver a product, service, or result with specified functions and features. It includes everything that must go into a project, as well as what defines its success.</a:t>
            </a:r>
          </a:p>
          <a:p>
            <a:pPr algn="l"/>
            <a:r>
              <a:rPr lang="en-US" sz="3600" b="0" i="0" dirty="0">
                <a:solidFill>
                  <a:srgbClr val="2C2C2C"/>
                </a:solidFill>
                <a:effectLst/>
                <a:latin typeface="adobe-clean"/>
              </a:rPr>
              <a:t>Scope indicates The activities that need to be done in order to achieve the Requirements .</a:t>
            </a:r>
          </a:p>
          <a:p>
            <a:pPr marL="45720" indent="0" algn="l">
              <a:buNone/>
            </a:pPr>
            <a:endParaRPr lang="en-US" sz="30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/>
            <a:endParaRPr lang="en-US" sz="24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200" b="0" i="0" u="none" strike="noStrike" dirty="0">
                <a:solidFill>
                  <a:srgbClr val="EB1000"/>
                </a:solidFill>
                <a:effectLst/>
                <a:latin typeface="adobe-clean"/>
                <a:hlinkClick r:id="rId2"/>
              </a:rPr>
              <a:t>Steps of project scope management</a:t>
            </a:r>
            <a:endParaRPr lang="en-US" sz="42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2C2C2C"/>
                </a:solidFill>
                <a:effectLst/>
                <a:latin typeface="adobe-clean"/>
                <a:hlinkClick r:id="rId3"/>
              </a:rPr>
              <a:t>1. Plan Your Scope</a:t>
            </a:r>
            <a:endParaRPr lang="en-US" sz="32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2C2C2C"/>
                </a:solidFill>
                <a:effectLst/>
                <a:latin typeface="adobe-clean"/>
                <a:hlinkClick r:id="rId4"/>
              </a:rPr>
              <a:t>2. Collect Requirements</a:t>
            </a:r>
            <a:endParaRPr lang="en-US" sz="32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2C2C2C"/>
                </a:solidFill>
                <a:effectLst/>
                <a:latin typeface="adobe-clean"/>
                <a:hlinkClick r:id="rId5"/>
              </a:rPr>
              <a:t>3. Define Your Scope</a:t>
            </a:r>
            <a:endParaRPr lang="en-US" sz="32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2C2C2C"/>
                </a:solidFill>
                <a:effectLst/>
                <a:latin typeface="adobe-clean"/>
                <a:hlinkClick r:id="rId6"/>
              </a:rPr>
              <a:t>4. Create a Work Breakdown Structure (WBS)</a:t>
            </a:r>
            <a:endParaRPr lang="en-US" sz="32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2C2C2C"/>
                </a:solidFill>
                <a:effectLst/>
                <a:latin typeface="adobe-clean"/>
                <a:hlinkClick r:id="rId7"/>
              </a:rPr>
              <a:t>5. Validate Your Scope</a:t>
            </a:r>
            <a:endParaRPr lang="en-US" sz="3200" b="0" i="0" dirty="0">
              <a:solidFill>
                <a:srgbClr val="2C2C2C"/>
              </a:solidFill>
              <a:effectLst/>
              <a:latin typeface="adobe-clean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2C2C2C"/>
                </a:solidFill>
                <a:effectLst/>
                <a:latin typeface="adobe-clean"/>
                <a:hlinkClick r:id="rId8"/>
              </a:rPr>
              <a:t>6. Control Your Scope</a:t>
            </a:r>
            <a:br>
              <a:rPr lang="en-US" sz="3000" dirty="0"/>
            </a:br>
            <a:br>
              <a:rPr lang="en-US" sz="32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6099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6B31-BBAB-4CDC-8705-651504F5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85750"/>
            <a:ext cx="10751820" cy="6286500"/>
          </a:xfrm>
        </p:spPr>
        <p:txBody>
          <a:bodyPr>
            <a:normAutofit fontScale="90000"/>
          </a:bodyPr>
          <a:lstStyle/>
          <a:p>
            <a:pPr marL="45720" indent="0"/>
            <a:br>
              <a:rPr lang="en-US" sz="4800" dirty="0">
                <a:solidFill>
                  <a:srgbClr val="2C2C2C"/>
                </a:solidFill>
                <a:latin typeface="adobe-clean"/>
              </a:rPr>
            </a:br>
            <a:br>
              <a:rPr lang="en-US" sz="4800" dirty="0">
                <a:solidFill>
                  <a:srgbClr val="2C2C2C"/>
                </a:solidFill>
                <a:latin typeface="adobe-clean"/>
              </a:rPr>
            </a:br>
            <a:br>
              <a:rPr lang="en-US" sz="4800" dirty="0">
                <a:solidFill>
                  <a:srgbClr val="2C2C2C"/>
                </a:solidFill>
                <a:latin typeface="adobe-clean"/>
              </a:rPr>
            </a:br>
            <a:br>
              <a:rPr lang="en-US" sz="4800" dirty="0">
                <a:solidFill>
                  <a:srgbClr val="2C2C2C"/>
                </a:solidFill>
                <a:latin typeface="adobe-clean"/>
              </a:rPr>
            </a:br>
            <a:br>
              <a:rPr lang="en-US" sz="4800" dirty="0">
                <a:solidFill>
                  <a:srgbClr val="2C2C2C"/>
                </a:solidFill>
                <a:latin typeface="adobe-clean"/>
              </a:rPr>
            </a:br>
            <a:r>
              <a:rPr lang="en-US" sz="4800" dirty="0">
                <a:solidFill>
                  <a:srgbClr val="2C2C2C"/>
                </a:solidFill>
                <a:latin typeface="adobe-clean"/>
              </a:rPr>
              <a:t>Requirements :</a:t>
            </a:r>
            <a:br>
              <a:rPr lang="en-US" sz="4800" dirty="0">
                <a:solidFill>
                  <a:srgbClr val="2C2C2C"/>
                </a:solidFill>
                <a:latin typeface="adobe-clean"/>
              </a:rPr>
            </a:br>
            <a:r>
              <a:rPr lang="en-US" sz="3600" dirty="0">
                <a:solidFill>
                  <a:srgbClr val="2C2C2C"/>
                </a:solidFill>
                <a:latin typeface="adobe-clean"/>
              </a:rPr>
              <a:t>Define The Product behavior , They indicate What Is That users Want  From The Product.</a:t>
            </a:r>
            <a:br>
              <a:rPr lang="en-US" sz="36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r>
              <a:rPr lang="en-US" sz="3100" dirty="0">
                <a:solidFill>
                  <a:srgbClr val="2C2C2C"/>
                </a:solidFill>
                <a:latin typeface="adobe-clean"/>
              </a:rPr>
              <a:t>Are capabilities that are required to be Present in the product , Service or Result that project is Supposed to produce ,in order to satisfy a formal agreement . </a:t>
            </a:r>
            <a:br>
              <a:rPr lang="en-US" sz="3100" dirty="0">
                <a:solidFill>
                  <a:srgbClr val="2C2C2C"/>
                </a:solidFill>
                <a:latin typeface="adobe-clean"/>
              </a:rPr>
            </a:br>
            <a:br>
              <a:rPr lang="en-US" sz="3100" dirty="0">
                <a:solidFill>
                  <a:srgbClr val="2C2C2C"/>
                </a:solidFill>
                <a:latin typeface="adobe-clean"/>
              </a:rPr>
            </a:br>
            <a:r>
              <a:rPr lang="en-US" sz="3600" dirty="0">
                <a:solidFill>
                  <a:srgbClr val="2C2C2C"/>
                </a:solidFill>
                <a:latin typeface="adobe-clean"/>
              </a:rPr>
              <a:t>The project manager understands customers business requirements and then turns them into project scope .</a:t>
            </a: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br>
              <a:rPr lang="en-US" sz="4400" dirty="0">
                <a:solidFill>
                  <a:srgbClr val="2C2C2C"/>
                </a:solidFill>
                <a:latin typeface="adobe-clea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6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D3C1-638F-42BD-9D97-65784FFF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47651"/>
            <a:ext cx="10780395" cy="6353174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  <a:t>A </a:t>
            </a:r>
            <a:r>
              <a:rPr lang="en-US" b="1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  <a:t>resource</a:t>
            </a:r>
            <a: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  <a:t> : </a:t>
            </a: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  <a:t>is a material or immaterial entity exploited for the </a:t>
            </a:r>
            <a:r>
              <a:rPr lang="en-US" dirty="0">
                <a:solidFill>
                  <a:srgbClr val="122959"/>
                </a:solidFill>
                <a:latin typeface="Source Sans Pro" panose="020B0604020202020204" pitchFamily="34" charset="0"/>
              </a:rPr>
              <a:t>performance </a:t>
            </a:r>
            <a: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  <a:t>of a task .</a:t>
            </a: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The different types of resources</a:t>
            </a:r>
            <a:b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human resources </a:t>
            </a:r>
            <a: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– team members</a:t>
            </a: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,</a:t>
            </a:r>
            <a:b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material resources</a:t>
            </a:r>
            <a: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 – raw materials and machines, tools, equipment, resource management software</a:t>
            </a: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,</a:t>
            </a:r>
            <a:b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financial resources </a:t>
            </a:r>
            <a: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– project budgets</a:t>
            </a: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,</a:t>
            </a:r>
            <a:b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time resources </a:t>
            </a:r>
            <a:r>
              <a:rPr lang="en-US" sz="31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– project plan, project schedule, time invested</a:t>
            </a: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.</a:t>
            </a: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br>
              <a:rPr lang="en-US" b="0" i="0" dirty="0">
                <a:solidFill>
                  <a:srgbClr val="122959"/>
                </a:solidFill>
                <a:effectLst/>
                <a:latin typeface="Source Sans Pro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31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2E15-E5A4-49DD-A6A1-5B76B89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285751"/>
            <a:ext cx="11687175" cy="6315074"/>
          </a:xfrm>
        </p:spPr>
        <p:txBody>
          <a:bodyPr>
            <a:normAutofit fontScale="90000"/>
          </a:bodyPr>
          <a:lstStyle/>
          <a:p>
            <a:pPr algn="l"/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manage project resources effectively</a:t>
            </a:r>
            <a:br>
              <a:rPr lang="en-US" sz="3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8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1-</a:t>
            </a:r>
            <a:r>
              <a:rPr lang="en-US" sz="24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Resource planning</a:t>
            </a:r>
            <a:br>
              <a:rPr lang="en-US" sz="24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b="1" dirty="0">
                <a:solidFill>
                  <a:srgbClr val="122959"/>
                </a:solidFill>
                <a:latin typeface="Source Sans Pro" panose="020B0503030403020204" pitchFamily="34" charset="0"/>
              </a:rPr>
              <a:t>i</a:t>
            </a: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drawing up the provisional budget</a:t>
            </a:r>
            <a:b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dirty="0">
                <a:solidFill>
                  <a:srgbClr val="122959"/>
                </a:solidFill>
                <a:latin typeface="Source Sans Pro" panose="020B0503030403020204" pitchFamily="34" charset="0"/>
              </a:rPr>
              <a:t>ii</a:t>
            </a: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 the planning of the various tasks and their total duration</a:t>
            </a:r>
            <a:br>
              <a:rPr lang="en-US" sz="20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20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8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2-</a:t>
            </a:r>
            <a:r>
              <a:rPr lang="en-US" sz="28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Estimate the necessary resources</a:t>
            </a:r>
            <a:br>
              <a:rPr lang="en-US" sz="28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I  resource typology</a:t>
            </a:r>
            <a:b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ii internal or external</a:t>
            </a:r>
            <a:br>
              <a:rPr lang="en-US" sz="20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20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3-Create a resource plan</a:t>
            </a:r>
            <a:b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31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I </a:t>
            </a:r>
            <a:r>
              <a:rPr lang="en-US" sz="8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resource requirements</a:t>
            </a:r>
            <a:b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ii human, material or financial</a:t>
            </a:r>
            <a:r>
              <a:rPr lang="en-US" sz="2200" dirty="0">
                <a:solidFill>
                  <a:srgbClr val="122959"/>
                </a:solidFill>
                <a:latin typeface="Source Sans Pro" panose="020B0503030403020204" pitchFamily="34" charset="0"/>
              </a:rPr>
              <a:t> </a:t>
            </a:r>
            <a:br>
              <a:rPr lang="en-US" sz="2200" dirty="0">
                <a:solidFill>
                  <a:srgbClr val="122959"/>
                </a:solidFill>
                <a:latin typeface="Source Sans Pro" panose="020B0503030403020204" pitchFamily="34" charset="0"/>
              </a:rPr>
            </a:br>
            <a:br>
              <a:rPr lang="en-US" sz="2200" dirty="0">
                <a:solidFill>
                  <a:srgbClr val="122959"/>
                </a:solidFill>
                <a:latin typeface="Source Sans Pro" panose="020B0503030403020204" pitchFamily="34" charset="0"/>
              </a:rPr>
            </a:b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For example, you can use the </a:t>
            </a:r>
            <a:r>
              <a:rPr lang="en-US" sz="2200" b="1" i="0" u="none" strike="noStrike" dirty="0">
                <a:solidFill>
                  <a:srgbClr val="F0005A"/>
                </a:solidFill>
                <a:effectLst/>
                <a:latin typeface="Source Sans Pro" panose="020B0503030403020204" pitchFamily="34" charset="0"/>
                <a:hlinkClick r:id="rId2"/>
              </a:rPr>
              <a:t>Gantt chart</a:t>
            </a: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 to plan your project:</a:t>
            </a:r>
            <a:b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you see how resources are </a:t>
            </a: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allocated</a:t>
            </a: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 according to tasks and time,</a:t>
            </a:r>
            <a:b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r>
              <a:rPr lang="en-US" sz="22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and whether there are any conflicts in </a:t>
            </a:r>
            <a:r>
              <a:rPr lang="en-US" sz="22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  <a:t>resource allocation</a:t>
            </a:r>
            <a:br>
              <a:rPr lang="en-US" sz="8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10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20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1000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20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sz="2000" b="0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br>
              <a:rPr lang="en-US" b="1" i="0" dirty="0">
                <a:solidFill>
                  <a:srgbClr val="122959"/>
                </a:solidFill>
                <a:effectLst/>
                <a:latin typeface="Source Sans Pro" panose="020B0503030403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2150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110</TotalTime>
  <Words>534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adobe-clean</vt:lpstr>
      <vt:lpstr>Arial</vt:lpstr>
      <vt:lpstr>Corbel</vt:lpstr>
      <vt:lpstr>Open Sans</vt:lpstr>
      <vt:lpstr>Source Sans Pro</vt:lpstr>
      <vt:lpstr>Basis</vt:lpstr>
      <vt:lpstr>The role and advantages of using project management in building the correct rules and principles .</vt:lpstr>
      <vt:lpstr>     Project Selection  Can select projects from a holistic perspective (focused on improving the system’s constraint) Knows how to balance given market, research and development and finance issues and risk appropriately     </vt:lpstr>
      <vt:lpstr>PowerPoint Presentation</vt:lpstr>
      <vt:lpstr>PowerPoint Presentation</vt:lpstr>
      <vt:lpstr>PowerPoint Presentation</vt:lpstr>
      <vt:lpstr>     Requirements : Define The Product behavior , They indicate What Is That users Want  From The Product.  Are capabilities that are required to be Present in the product , Service or Result that project is Supposed to produce ,in order to satisfy a formal agreement .   The project manager understands customers business requirements and then turns them into project scope .       </vt:lpstr>
      <vt:lpstr>        A resource :   is a material or immaterial entity exploited for the performance of a task . The different types of resources human resources – team members, material resources – raw materials and machines, tools, equipment, resource management software, financial resources – project budgets, time resources – project plan, project schedule, time invested.          </vt:lpstr>
      <vt:lpstr>       manage project resources effectively  1-Resource planning i drawing up the provisional budget ii the planning of the various tasks and their total duration  2-Estimate the necessary resources I  resource typology ii internal or external  3-Create a resource plan I  resource requirements ii human, material or financial   For example, you can use the Gantt chart to plan your project: you see how resources are allocated according to tasks and time, and whether there are any conflicts in resource allocation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and advantages of using project management in building the correct rules and principles .</dc:title>
  <dc:creator>Abdel Azeez Abdulrahman</dc:creator>
  <cp:lastModifiedBy>Abdel Azeez Abdulrahman</cp:lastModifiedBy>
  <cp:revision>1</cp:revision>
  <dcterms:created xsi:type="dcterms:W3CDTF">2022-01-05T12:33:16Z</dcterms:created>
  <dcterms:modified xsi:type="dcterms:W3CDTF">2022-01-05T14:23:47Z</dcterms:modified>
</cp:coreProperties>
</file>