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7" r:id="rId2"/>
    <p:sldId id="258" r:id="rId3"/>
    <p:sldId id="256" r:id="rId4"/>
    <p:sldId id="260" r:id="rId5"/>
    <p:sldId id="262" r:id="rId6"/>
    <p:sldId id="261" r:id="rId7"/>
    <p:sldId id="263" r:id="rId8"/>
    <p:sldId id="265"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8" d="100"/>
          <a:sy n="128" d="100"/>
        </p:scale>
        <p:origin x="91" y="110"/>
      </p:cViewPr>
      <p:guideLst>
        <p:guide orient="horz" pos="1152"/>
        <p:guide pos="2880"/>
        <p:guide orient="horz" pos="34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59"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8" Type="http://schemas.openxmlformats.org/officeDocument/2006/relationships/viewProps" Target="viewProps.xml"/><Relationship Id="rId5" Type="http://schemas.openxmlformats.org/officeDocument/2006/relationships/slide" Target="slides/slide4.xml"/><Relationship Id="rId57" Type="http://schemas.openxmlformats.org/officeDocument/2006/relationships/presProps" Target="presProps.xml"/><Relationship Id="rId10" Type="http://schemas.openxmlformats.org/officeDocument/2006/relationships/notesMaster" Target="notesMasters/notesMaster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4325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dirty="0"/>
              <a:t>Department of Computer Science and Engineering</a:t>
            </a:r>
            <a:endParaRPr dirty="0"/>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dirty="0"/>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dirty="0"/>
              <a:t>Department of Computer Science and Engineering</a:t>
            </a:r>
            <a:endParaRPr dirty="0"/>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dirty="0"/>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dirty="0"/>
              <a:t>Department of Computer Science and Engineering</a:t>
            </a:r>
            <a:endParaRPr dirty="0"/>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dirty="0"/>
          </a:p>
          <a:p>
            <a:pPr marL="457200" lvl="0" indent="501650" algn="l" rtl="0">
              <a:lnSpc>
                <a:spcPct val="100000"/>
              </a:lnSpc>
              <a:spcBef>
                <a:spcPts val="3020"/>
              </a:spcBef>
              <a:spcAft>
                <a:spcPts val="0"/>
              </a:spcAft>
              <a:buSzPts val="15100"/>
              <a:buNone/>
            </a:pPr>
            <a:endParaRPr dirty="0"/>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0" y="454212"/>
            <a:ext cx="8367824" cy="1097424"/>
          </a:xfrm>
        </p:spPr>
        <p:txBody>
          <a:bodyPr/>
          <a:lstStyle/>
          <a:p>
            <a:r>
              <a:rPr lang="en-US" sz="2800" dirty="0">
                <a:latin typeface="Bookman Old Style" panose="02050604050505020204" pitchFamily="18" charset="0"/>
              </a:rPr>
              <a:t>TITLE</a:t>
            </a:r>
            <a:br>
              <a:rPr lang="en-US" sz="2800" dirty="0">
                <a:latin typeface="Bookman Old Style" panose="02050604050505020204" pitchFamily="18" charset="0"/>
              </a:rPr>
            </a:br>
            <a:br>
              <a:rPr lang="en-US" sz="2800" dirty="0">
                <a:latin typeface="Bookman Old Style" panose="02050604050505020204" pitchFamily="18" charset="0"/>
              </a:rPr>
            </a:br>
            <a:r>
              <a:rPr lang="en-US" sz="2400" dirty="0">
                <a:latin typeface="Times New Roman" panose="02020603050405020304" pitchFamily="18" charset="0"/>
                <a:cs typeface="Times New Roman" panose="02020603050405020304" pitchFamily="18" charset="0"/>
              </a:rPr>
              <a:t>BLOCKCERTIFY</a:t>
            </a:r>
            <a:br>
              <a:rPr lang="en-US" sz="3600" dirty="0">
                <a:latin typeface="Bookman Old Style" panose="02050604050505020204" pitchFamily="18" charset="0"/>
              </a:rPr>
            </a:br>
            <a:r>
              <a:rPr lang="en-US" sz="1400" dirty="0">
                <a:latin typeface="Times New Roman" panose="02020603050405020304" pitchFamily="18" charset="0"/>
                <a:cs typeface="Times New Roman" panose="02020603050405020304" pitchFamily="18" charset="0"/>
              </a:rPr>
              <a:t>A SECURE VERIFICATION AND VALIDATION OF EDUCATIONAL CERTIFICATES USING BLOCKCHAIN TECHNOLOGY</a:t>
            </a:r>
          </a:p>
        </p:txBody>
      </p:sp>
      <p:sp>
        <p:nvSpPr>
          <p:cNvPr id="3" name="TextBox 2"/>
          <p:cNvSpPr txBox="1"/>
          <p:nvPr/>
        </p:nvSpPr>
        <p:spPr>
          <a:xfrm>
            <a:off x="810208" y="2455101"/>
            <a:ext cx="2133600" cy="149271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Team Details </a:t>
            </a:r>
          </a:p>
          <a:p>
            <a:endParaRPr lang="en-US" sz="11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100" dirty="0">
                <a:latin typeface="Times New Roman" panose="02020603050405020304" pitchFamily="18" charset="0"/>
                <a:cs typeface="Times New Roman" panose="02020603050405020304" pitchFamily="18" charset="0"/>
              </a:rPr>
              <a:t>BANDEWAR SAI SHASHANK(20EG105641)</a:t>
            </a:r>
          </a:p>
          <a:p>
            <a:pPr marL="342900" indent="-342900">
              <a:buFont typeface="+mj-lt"/>
              <a:buAutoNum type="arabicPeriod"/>
            </a:pPr>
            <a:r>
              <a:rPr lang="en-US" sz="1100" dirty="0">
                <a:latin typeface="Times New Roman" panose="02020603050405020304" pitchFamily="18" charset="0"/>
                <a:cs typeface="Times New Roman" panose="02020603050405020304" pitchFamily="18" charset="0"/>
              </a:rPr>
              <a:t>ROLAKANTI NIKHITHA REDDY(20EG105656)</a:t>
            </a:r>
          </a:p>
          <a:p>
            <a:pPr marL="342900" indent="-342900">
              <a:buFont typeface="+mj-lt"/>
              <a:buAutoNum type="arabicPeriod"/>
            </a:pPr>
            <a:r>
              <a:rPr lang="en-US" sz="1100" dirty="0">
                <a:latin typeface="Times New Roman" panose="02020603050405020304" pitchFamily="18" charset="0"/>
                <a:cs typeface="Times New Roman" panose="02020603050405020304" pitchFamily="18" charset="0"/>
              </a:rPr>
              <a:t>KUSUMBA ANVITHA RAO(20EG105709</a:t>
            </a:r>
            <a:r>
              <a:rPr lang="en-US" sz="1050" dirty="0">
                <a:latin typeface="Times New Roman" panose="02020603050405020304" pitchFamily="18" charset="0"/>
                <a:cs typeface="Times New Roman" panose="02020603050405020304" pitchFamily="18" charset="0"/>
              </a:rPr>
              <a:t>)</a:t>
            </a:r>
          </a:p>
        </p:txBody>
      </p:sp>
      <p:sp>
        <p:nvSpPr>
          <p:cNvPr id="8" name="TextBox 7"/>
          <p:cNvSpPr txBox="1"/>
          <p:nvPr/>
        </p:nvSpPr>
        <p:spPr>
          <a:xfrm>
            <a:off x="5164894" y="2940846"/>
            <a:ext cx="2070599" cy="73866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Project Supervisor </a:t>
            </a:r>
          </a:p>
          <a:p>
            <a:r>
              <a:rPr lang="en-US" b="1" dirty="0">
                <a:latin typeface="Times New Roman" panose="02020603050405020304" pitchFamily="18" charset="0"/>
                <a:cs typeface="Times New Roman" panose="02020603050405020304" pitchFamily="18" charset="0"/>
              </a:rPr>
              <a:t>Name</a:t>
            </a:r>
          </a:p>
          <a:p>
            <a:r>
              <a:rPr lang="en-US" dirty="0" err="1">
                <a:latin typeface="Times New Roman" panose="02020603050405020304" pitchFamily="18" charset="0"/>
                <a:cs typeface="Times New Roman" panose="02020603050405020304" pitchFamily="18" charset="0"/>
              </a:rPr>
              <a:t>Mr.K.Sadanandam</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idx="10"/>
          </p:nvPr>
        </p:nvSpPr>
        <p:spPr>
          <a:xfrm>
            <a:off x="457200" y="4767264"/>
            <a:ext cx="2133600" cy="273900"/>
          </a:xfrm>
        </p:spPr>
        <p:txBody>
          <a:bodyPr/>
          <a:lstStyle/>
          <a:p>
            <a:endParaRPr lang="en-US" dirty="0"/>
          </a:p>
        </p:txBody>
      </p:sp>
      <p:sp>
        <p:nvSpPr>
          <p:cNvPr id="5" name="Footer Placeholder 4"/>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503123" y="450937"/>
            <a:ext cx="5050077" cy="176384"/>
          </a:xfrm>
        </p:spPr>
        <p:txBody>
          <a:bodyPr/>
          <a:lstStyle/>
          <a:p>
            <a:r>
              <a:rPr lang="en-US" sz="3600" dirty="0">
                <a:latin typeface="Bookman Old Style" panose="02050604050505020204" pitchFamily="18" charset="0"/>
              </a:rPr>
              <a:t>Introduction</a:t>
            </a:r>
          </a:p>
        </p:txBody>
      </p:sp>
      <p:sp>
        <p:nvSpPr>
          <p:cNvPr id="5" name="TextBox 4"/>
          <p:cNvSpPr txBox="1"/>
          <p:nvPr/>
        </p:nvSpPr>
        <p:spPr>
          <a:xfrm>
            <a:off x="990600" y="965200"/>
            <a:ext cx="6996403" cy="3624069"/>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Educational documents or any certificates are meant to be a standing proof of the purpose they are created for. A degree or a diploma certificate is used to prove a person's abilities and educational qualifications. At the same time, it is very important for people to verify the authenticity of these documents. When fake documents circulate in the society, there is no distinguishable identification of such fake documents from legitimate ones. The verification mechanisms used today are very old, time consuming and for most part is not universally applicable. We propose an open-to-use application that can be used by Educational Institutions, Students and Verifiers (Employers) to generate NFT based certificates against existing and new educational documents that serve as a digital certificate that can be verified remotely and easily. This makes the whole process of the credit evaluation and document verification very simple and hassle-free.</a:t>
            </a:r>
          </a:p>
          <a:p>
            <a:r>
              <a:rPr lang="en-US" sz="1350" dirty="0">
                <a:latin typeface="Times New Roman" panose="02020603050405020304" pitchFamily="18" charset="0"/>
                <a:cs typeface="Times New Roman" panose="02020603050405020304" pitchFamily="18" charset="0"/>
              </a:rPr>
              <a:t> </a:t>
            </a:r>
          </a:p>
          <a:p>
            <a:r>
              <a:rPr lang="en-US" sz="1350" dirty="0">
                <a:latin typeface="Times New Roman" panose="02020603050405020304" pitchFamily="18" charset="0"/>
                <a:cs typeface="Times New Roman" panose="02020603050405020304" pitchFamily="18" charset="0"/>
              </a:rPr>
              <a:t>In this project we are developing a cross-platform web application that is capable of generation and verification of educational document’s. This application aims to make the experience of certificate generation and verification very easy and fool - proof. Whenever an employer or an institution wants to verify a candidate’s credentials and scores in their degrees or certificate’s, they can simply use this application to verify the file given by the student , and find out whether it is legitimate.</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3</a:t>
            </a:fld>
            <a:endParaRPr dirty="0">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828800" y="304800"/>
            <a:ext cx="4724400" cy="322521"/>
          </a:xfrm>
        </p:spPr>
        <p:txBody>
          <a:bodyPr/>
          <a:lstStyle/>
          <a:p>
            <a:r>
              <a:rPr lang="en-US" sz="2800" dirty="0">
                <a:latin typeface="Bookman Old Style" panose="02050604050505020204" pitchFamily="18" charset="0"/>
              </a:rPr>
              <a:t>Problem Statement</a:t>
            </a:r>
          </a:p>
        </p:txBody>
      </p:sp>
      <p:sp>
        <p:nvSpPr>
          <p:cNvPr id="5" name="TextBox 4"/>
          <p:cNvSpPr txBox="1"/>
          <p:nvPr/>
        </p:nvSpPr>
        <p:spPr>
          <a:xfrm>
            <a:off x="869950" y="2410822"/>
            <a:ext cx="6771315" cy="2246769"/>
          </a:xfrm>
          <a:prstGeom prst="rect">
            <a:avLst/>
          </a:prstGeom>
          <a:noFill/>
        </p:spPr>
        <p:txBody>
          <a:bodyPr wrap="square" rtlCol="0">
            <a:spAutoFit/>
          </a:bodyPr>
          <a:lstStyle/>
          <a:p>
            <a:r>
              <a:rPr lang="en-US" sz="1350" dirty="0">
                <a:latin typeface="Times New Roman" panose="02020603050405020304" pitchFamily="18" charset="0"/>
                <a:cs typeface="Times New Roman" panose="02020603050405020304" pitchFamily="18" charset="0"/>
              </a:rPr>
              <a:t>The objective of your project is to create a cross-platform web application that serves the following purposes:</a:t>
            </a:r>
          </a:p>
          <a:p>
            <a:endParaRPr lang="en-US" sz="135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Efficient Document Generation: Develop a system that allows educational institutions and students to generate NFT (Non-Fungible Token) based digital certificates for educational achievements easily.</a:t>
            </a:r>
          </a:p>
          <a:p>
            <a:pPr marL="285750" indent="-285750">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Universal Applicability: Design the application to be open-to-use, ensuring that it can be adopted by a wide range of educational institutions, students, and verifiers.</a:t>
            </a:r>
          </a:p>
          <a:p>
            <a:pPr marL="285750" indent="-285750">
              <a:buFont typeface="Arial" panose="020B0604020202020204" pitchFamily="34" charset="0"/>
              <a:buChar char="•"/>
            </a:pPr>
            <a:r>
              <a:rPr lang="en-US" sz="1350" dirty="0">
                <a:latin typeface="Times New Roman" panose="02020603050405020304" pitchFamily="18" charset="0"/>
                <a:cs typeface="Times New Roman" panose="02020603050405020304" pitchFamily="18" charset="0"/>
              </a:rPr>
              <a:t>User-Friendly Experience: Create a user-friendly interface that simplifies the process of certificate generation and verification, making it easy for all stakeholders</a:t>
            </a:r>
            <a:r>
              <a:rPr lang="en-US" sz="1350" dirty="0">
                <a:latin typeface="Bookman Old Style" panose="02050604050505020204" pitchFamily="18" charset="0"/>
              </a:rPr>
              <a:t>.</a:t>
            </a:r>
          </a:p>
        </p:txBody>
      </p:sp>
      <p:sp>
        <p:nvSpPr>
          <p:cNvPr id="13" name="Title 1"/>
          <p:cNvSpPr txBox="1">
            <a:spLocks/>
          </p:cNvSpPr>
          <p:nvPr/>
        </p:nvSpPr>
        <p:spPr>
          <a:xfrm>
            <a:off x="1524000" y="1534718"/>
            <a:ext cx="5073650" cy="817218"/>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800" dirty="0">
                <a:latin typeface="Bookman Old Style" panose="02050604050505020204" pitchFamily="18" charset="0"/>
              </a:rPr>
              <a:t>Objective</a:t>
            </a:r>
          </a:p>
        </p:txBody>
      </p:sp>
      <p:sp>
        <p:nvSpPr>
          <p:cNvPr id="9" name="Date Placeholder 8"/>
          <p:cNvSpPr>
            <a:spLocks noGrp="1"/>
          </p:cNvSpPr>
          <p:nvPr>
            <p:ph type="dt" idx="10"/>
          </p:nvPr>
        </p:nvSpPr>
        <p:spPr/>
        <p:txBody>
          <a:bodyPr/>
          <a:lstStyle/>
          <a:p>
            <a:endParaRPr lang="en-US" dirty="0"/>
          </a:p>
        </p:txBody>
      </p:sp>
      <p:sp>
        <p:nvSpPr>
          <p:cNvPr id="10" name="Footer Placeholder 9"/>
          <p:cNvSpPr>
            <a:spLocks noGrp="1"/>
          </p:cNvSpPr>
          <p:nvPr>
            <p:ph type="ftr" idx="11"/>
          </p:nvPr>
        </p:nvSpPr>
        <p:spPr/>
        <p:txBody>
          <a:bodyPr/>
          <a:lstStyle/>
          <a:p>
            <a:r>
              <a:rPr lang="en-US" dirty="0"/>
              <a:t>Department of Computer Science and Engineering</a:t>
            </a:r>
          </a:p>
        </p:txBody>
      </p:sp>
      <p:sp>
        <p:nvSpPr>
          <p:cNvPr id="4" name="TextBox 3">
            <a:extLst>
              <a:ext uri="{FF2B5EF4-FFF2-40B4-BE49-F238E27FC236}">
                <a16:creationId xmlns:a16="http://schemas.microsoft.com/office/drawing/2014/main" id="{EAA01FD8-926A-267E-BD2E-3ED07753A250}"/>
              </a:ext>
            </a:extLst>
          </p:cNvPr>
          <p:cNvSpPr txBox="1"/>
          <p:nvPr/>
        </p:nvSpPr>
        <p:spPr>
          <a:xfrm>
            <a:off x="933450" y="768350"/>
            <a:ext cx="6896100" cy="715581"/>
          </a:xfrm>
          <a:prstGeom prst="rect">
            <a:avLst/>
          </a:prstGeom>
          <a:noFill/>
        </p:spPr>
        <p:txBody>
          <a:bodyPr wrap="square">
            <a:spAutoFit/>
          </a:bodyPr>
          <a:lstStyle/>
          <a:p>
            <a:r>
              <a:rPr lang="en-IN" sz="1350" dirty="0">
                <a:latin typeface="Times New Roman" panose="02020603050405020304" pitchFamily="18" charset="0"/>
                <a:cs typeface="Times New Roman" panose="02020603050405020304" pitchFamily="18" charset="0"/>
              </a:rPr>
              <a:t>How can we create an efficient and secure blockchain-based document verification system that simplifies the verification process, provides a tamper-proof record of document history, and allows verifiers to confirm document authenticity quickly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706880" y="457200"/>
            <a:ext cx="4846320" cy="365760"/>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6" name="TextBox 5">
            <a:extLst>
              <a:ext uri="{FF2B5EF4-FFF2-40B4-BE49-F238E27FC236}">
                <a16:creationId xmlns:a16="http://schemas.microsoft.com/office/drawing/2014/main" id="{1E1883ED-3FA4-6F22-199B-5FA645F7F19D}"/>
              </a:ext>
            </a:extLst>
          </p:cNvPr>
          <p:cNvSpPr txBox="1"/>
          <p:nvPr/>
        </p:nvSpPr>
        <p:spPr>
          <a:xfrm>
            <a:off x="1168934" y="1604114"/>
            <a:ext cx="6998208" cy="1815882"/>
          </a:xfrm>
          <a:prstGeom prst="rect">
            <a:avLst/>
          </a:prstGeom>
          <a:noFill/>
        </p:spPr>
        <p:txBody>
          <a:bodyPr wrap="square">
            <a:spAutoFit/>
          </a:bodyPr>
          <a:lstStyle/>
          <a:p>
            <a:r>
              <a:rPr lang="en-US" sz="1350" dirty="0">
                <a:latin typeface="Times New Roman" panose="02020603050405020304" pitchFamily="18" charset="0"/>
                <a:cs typeface="Times New Roman" panose="02020603050405020304" pitchFamily="18" charset="0"/>
              </a:rPr>
              <a:t>The proposed approach is to develop a cross-platform web application that runs on a server and performs the blockchain transactions pertaining to certificate generation on the Ethereum Blockchain. For demonstration purposes, The Ripstein Test Network has been utilized. The proposed system has some prerequisites that need to be fulfilled before the whole workflow can be assumed to be complete. Initially, the Certifying Institutions, or Authorities, like Schools and Colleges need to have their Ethereum Account Address (Public Wallet Address/ID) declared publicly on their websites for the verifiers to verify. This has to be specified on their respective website.</a:t>
            </a:r>
            <a:endParaRPr lang="en-IN"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8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993392" y="408432"/>
            <a:ext cx="4559808" cy="218889"/>
          </a:xfrm>
        </p:spPr>
        <p:txBody>
          <a:bodyPr/>
          <a:lstStyle/>
          <a:p>
            <a:r>
              <a:rPr lang="en-US" sz="3600" dirty="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6" name="TextBox 5">
            <a:extLst>
              <a:ext uri="{FF2B5EF4-FFF2-40B4-BE49-F238E27FC236}">
                <a16:creationId xmlns:a16="http://schemas.microsoft.com/office/drawing/2014/main" id="{13594F50-A776-D354-E5DA-6BC4B1CBD5A3}"/>
              </a:ext>
            </a:extLst>
          </p:cNvPr>
          <p:cNvSpPr txBox="1"/>
          <p:nvPr/>
        </p:nvSpPr>
        <p:spPr>
          <a:xfrm>
            <a:off x="1042416" y="944880"/>
            <a:ext cx="6541008" cy="2677656"/>
          </a:xfrm>
          <a:prstGeom prst="rect">
            <a:avLst/>
          </a:prstGeom>
          <a:noFill/>
        </p:spPr>
        <p:txBody>
          <a:bodyPr wrap="square">
            <a:spAutoFit/>
          </a:bodyPr>
          <a:lstStyle/>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ADVANTAGES OF PROPOSED SYSTEM:</a:t>
            </a:r>
          </a:p>
          <a:p>
            <a:endParaRPr lang="en-US" b="1" dirty="0">
              <a:latin typeface="Times New Roman" panose="02020603050405020304" pitchFamily="18" charset="0"/>
              <a:cs typeface="Times New Roman" panose="02020603050405020304" pitchFamily="18" charset="0"/>
            </a:endParaRPr>
          </a:p>
          <a:p>
            <a:r>
              <a:rPr lang="en-US" sz="1350" dirty="0">
                <a:latin typeface="Times New Roman" panose="02020603050405020304" pitchFamily="18" charset="0"/>
                <a:cs typeface="Times New Roman" panose="02020603050405020304" pitchFamily="18" charset="0"/>
              </a:rPr>
              <a:t>The proposed system has the following advantages: </a:t>
            </a:r>
          </a:p>
          <a:p>
            <a:r>
              <a:rPr lang="en-US" sz="1350" dirty="0">
                <a:latin typeface="Times New Roman" panose="02020603050405020304" pitchFamily="18" charset="0"/>
                <a:cs typeface="Times New Roman" panose="02020603050405020304" pitchFamily="18" charset="0"/>
              </a:rPr>
              <a:t>• Globally verifiable certificates/documents </a:t>
            </a:r>
          </a:p>
          <a:p>
            <a:r>
              <a:rPr lang="en-US" sz="1350" dirty="0">
                <a:latin typeface="Times New Roman" panose="02020603050405020304" pitchFamily="18" charset="0"/>
                <a:cs typeface="Times New Roman" panose="02020603050405020304" pitchFamily="18" charset="0"/>
              </a:rPr>
              <a:t>• Accessed with a Transaction ID only </a:t>
            </a:r>
          </a:p>
          <a:p>
            <a:r>
              <a:rPr lang="en-US" sz="1350" dirty="0">
                <a:latin typeface="Times New Roman" panose="02020603050405020304" pitchFamily="18" charset="0"/>
                <a:cs typeface="Times New Roman" panose="02020603050405020304" pitchFamily="18" charset="0"/>
              </a:rPr>
              <a:t>• Blockchain Transaction ensures data can not be modified once committed. </a:t>
            </a:r>
          </a:p>
          <a:p>
            <a:r>
              <a:rPr lang="en-US" sz="1350" dirty="0">
                <a:latin typeface="Times New Roman" panose="02020603050405020304" pitchFamily="18" charset="0"/>
                <a:cs typeface="Times New Roman" panose="02020603050405020304" pitchFamily="18" charset="0"/>
              </a:rPr>
              <a:t>• Secure documents storage on Institution Servers.</a:t>
            </a:r>
          </a:p>
          <a:p>
            <a:r>
              <a:rPr lang="en-US" sz="1350" dirty="0">
                <a:latin typeface="Times New Roman" panose="02020603050405020304" pitchFamily="18" charset="0"/>
                <a:cs typeface="Times New Roman" panose="02020603050405020304" pitchFamily="18" charset="0"/>
              </a:rPr>
              <a:t>• Close-to-zero time delay for verification of certificates. </a:t>
            </a:r>
          </a:p>
          <a:p>
            <a:r>
              <a:rPr lang="en-US" sz="1350" dirty="0">
                <a:latin typeface="Times New Roman" panose="02020603050405020304" pitchFamily="18" charset="0"/>
                <a:cs typeface="Times New Roman" panose="02020603050405020304" pitchFamily="18" charset="0"/>
              </a:rPr>
              <a:t>• Effective Identification of Modified/Photoshopped documents.</a:t>
            </a:r>
          </a:p>
          <a:p>
            <a:r>
              <a:rPr lang="en-US" sz="1350" dirty="0">
                <a:latin typeface="Times New Roman" panose="02020603050405020304" pitchFamily="18" charset="0"/>
                <a:cs typeface="Times New Roman" panose="02020603050405020304" pitchFamily="18" charset="0"/>
              </a:rPr>
              <a:t>• Easy transfer of documents from person to person in the form of NFTs.</a:t>
            </a:r>
            <a:endParaRPr lang="en-IN"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4419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dirty="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3817397151"/>
              </p:ext>
            </p:extLst>
          </p:nvPr>
        </p:nvGraphicFramePr>
        <p:xfrm>
          <a:off x="1123308" y="1279490"/>
          <a:ext cx="6626347" cy="2123440"/>
        </p:xfrm>
        <a:graphic>
          <a:graphicData uri="http://schemas.openxmlformats.org/drawingml/2006/table">
            <a:tbl>
              <a:tblPr firstRow="1" bandRow="1">
                <a:tableStyleId>{1D3205E1-8B83-452B-8570-0B3C4014EAE2}</a:tableStyleId>
              </a:tblPr>
              <a:tblGrid>
                <a:gridCol w="627380">
                  <a:extLst>
                    <a:ext uri="{9D8B030D-6E8A-4147-A177-3AD203B41FA5}">
                      <a16:colId xmlns:a16="http://schemas.microsoft.com/office/drawing/2014/main" val="20000"/>
                    </a:ext>
                  </a:extLst>
                </a:gridCol>
                <a:gridCol w="4098247">
                  <a:extLst>
                    <a:ext uri="{9D8B030D-6E8A-4147-A177-3AD203B41FA5}">
                      <a16:colId xmlns:a16="http://schemas.microsoft.com/office/drawing/2014/main" val="20001"/>
                    </a:ext>
                  </a:extLst>
                </a:gridCol>
                <a:gridCol w="1900720">
                  <a:extLst>
                    <a:ext uri="{9D8B030D-6E8A-4147-A177-3AD203B41FA5}">
                      <a16:colId xmlns:a16="http://schemas.microsoft.com/office/drawing/2014/main" val="20002"/>
                    </a:ext>
                  </a:extLst>
                </a:gridCol>
              </a:tblGrid>
              <a:tr h="370840">
                <a:tc>
                  <a:txBody>
                    <a:bodyPr/>
                    <a:lstStyle/>
                    <a:p>
                      <a:r>
                        <a:rPr lang="en-US" dirty="0" err="1"/>
                        <a:t>S.No</a:t>
                      </a:r>
                      <a:endParaRPr lang="en-US" dirty="0"/>
                    </a:p>
                  </a:txBody>
                  <a:tcPr/>
                </a:tc>
                <a:tc>
                  <a:txBody>
                    <a:bodyPr/>
                    <a:lstStyle/>
                    <a:p>
                      <a:r>
                        <a:rPr lang="en-US" sz="1600" dirty="0">
                          <a:latin typeface="Times New Roman" panose="02020603050405020304" pitchFamily="18" charset="0"/>
                          <a:cs typeface="Times New Roman" panose="02020603050405020304" pitchFamily="18" charset="0"/>
                        </a:rPr>
                        <a:t>Functionality</a:t>
                      </a:r>
                    </a:p>
                  </a:txBody>
                  <a:tcPr/>
                </a:tc>
                <a:tc>
                  <a:txBody>
                    <a:bodyPr/>
                    <a:lstStyle/>
                    <a:p>
                      <a:r>
                        <a:rPr lang="en-US" sz="1600" dirty="0">
                          <a:latin typeface="Times New Roman" panose="02020603050405020304" pitchFamily="18" charset="0"/>
                          <a:cs typeface="Times New Roman" panose="02020603050405020304" pitchFamily="18" charset="0"/>
                        </a:rPr>
                        <a:t>Status</a:t>
                      </a:r>
                    </a:p>
                    <a:p>
                      <a:r>
                        <a:rPr lang="en-US" sz="1000" dirty="0"/>
                        <a:t>(Completed /in-progress/Not</a:t>
                      </a:r>
                      <a:r>
                        <a:rPr lang="en-US" sz="1000" baseline="0" dirty="0"/>
                        <a:t> started)</a:t>
                      </a:r>
                      <a:endParaRPr lang="en-US" sz="1000"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sz="1600" dirty="0">
                          <a:latin typeface="Times New Roman" panose="02020603050405020304" pitchFamily="18" charset="0"/>
                          <a:cs typeface="Times New Roman" panose="02020603050405020304" pitchFamily="18" charset="0"/>
                        </a:rPr>
                        <a:t>Requirements</a:t>
                      </a:r>
                    </a:p>
                  </a:txBody>
                  <a:tcPr/>
                </a:tc>
                <a:tc>
                  <a:txBody>
                    <a:bodyPr/>
                    <a:lstStyle/>
                    <a:p>
                      <a:r>
                        <a:rPr lang="en-US" sz="1600" dirty="0">
                          <a:latin typeface="Times New Roman" panose="02020603050405020304" pitchFamily="18" charset="0"/>
                          <a:cs typeface="Times New Roman" panose="02020603050405020304" pitchFamily="18" charset="0"/>
                        </a:rPr>
                        <a:t>completed</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sz="1600" dirty="0">
                          <a:latin typeface="Times New Roman" panose="02020603050405020304" pitchFamily="18" charset="0"/>
                          <a:cs typeface="Times New Roman" panose="02020603050405020304" pitchFamily="18" charset="0"/>
                        </a:rPr>
                        <a:t>Methodology and implementation</a:t>
                      </a:r>
                    </a:p>
                  </a:txBody>
                  <a:tcPr/>
                </a:tc>
                <a:tc>
                  <a:txBody>
                    <a:bodyPr/>
                    <a:lstStyle/>
                    <a:p>
                      <a:r>
                        <a:rPr lang="en-US" sz="1600" dirty="0">
                          <a:latin typeface="Times New Roman" panose="02020603050405020304" pitchFamily="18" charset="0"/>
                          <a:cs typeface="Times New Roman" panose="02020603050405020304" pitchFamily="18" charset="0"/>
                        </a:rPr>
                        <a:t>In progress</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sz="1600" dirty="0">
                          <a:latin typeface="Times New Roman" panose="02020603050405020304" pitchFamily="18" charset="0"/>
                          <a:cs typeface="Times New Roman" panose="02020603050405020304" pitchFamily="18" charset="0"/>
                        </a:rPr>
                        <a:t>Creating website</a:t>
                      </a:r>
                    </a:p>
                  </a:txBody>
                  <a:tcPr/>
                </a:tc>
                <a:tc>
                  <a:txBody>
                    <a:bodyPr/>
                    <a:lstStyle/>
                    <a:p>
                      <a:r>
                        <a:rPr lang="en-US" sz="1600" dirty="0">
                          <a:latin typeface="Times New Roman" panose="02020603050405020304" pitchFamily="18" charset="0"/>
                          <a:cs typeface="Times New Roman" panose="02020603050405020304" pitchFamily="18" charset="0"/>
                        </a:rPr>
                        <a:t>In progress</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sz="1600" b="0" dirty="0">
                          <a:latin typeface="Times New Roman" panose="02020603050405020304" pitchFamily="18" charset="0"/>
                          <a:cs typeface="Times New Roman" panose="02020603050405020304" pitchFamily="18" charset="0"/>
                        </a:rPr>
                        <a:t>Testing</a:t>
                      </a:r>
                    </a:p>
                  </a:txBody>
                  <a:tcPr/>
                </a:tc>
                <a:tc>
                  <a:txBody>
                    <a:bodyPr/>
                    <a:lstStyle/>
                    <a:p>
                      <a:r>
                        <a:rPr lang="en-US" sz="1600" dirty="0">
                          <a:latin typeface="Times New Roman" panose="02020603050405020304" pitchFamily="18" charset="0"/>
                          <a:cs typeface="Times New Roman" panose="02020603050405020304" pitchFamily="18" charset="0"/>
                        </a:rPr>
                        <a:t>Not started</a:t>
                      </a:r>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1212351" y="3956528"/>
            <a:ext cx="3020602" cy="307777"/>
          </a:xfrm>
          <a:prstGeom prst="rect">
            <a:avLst/>
          </a:prstGeom>
          <a:noFill/>
        </p:spPr>
        <p:txBody>
          <a:bodyPr wrap="square" rtlCol="0">
            <a:spAutoFit/>
          </a:bodyPr>
          <a:lstStyle/>
          <a:p>
            <a:r>
              <a:rPr lang="en-US" dirty="0">
                <a:solidFill>
                  <a:srgbClr val="FF0000"/>
                </a:solidFill>
              </a:rPr>
              <a:t> </a:t>
            </a:r>
          </a:p>
        </p:txBody>
      </p:sp>
      <p:sp>
        <p:nvSpPr>
          <p:cNvPr id="6" name="Date Placeholder 5"/>
          <p:cNvSpPr>
            <a:spLocks noGrp="1"/>
          </p:cNvSpPr>
          <p:nvPr>
            <p:ph type="dt" idx="10"/>
          </p:nvPr>
        </p:nvSpPr>
        <p:spPr/>
        <p:txBody>
          <a:bodyPr/>
          <a:lstStyle/>
          <a:p>
            <a:endParaRPr lang="en-US" dirty="0"/>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633415" y="102337"/>
            <a:ext cx="4992937" cy="616992"/>
          </a:xfrm>
        </p:spPr>
        <p:txBody>
          <a:bodyPr/>
          <a:lstStyle/>
          <a:p>
            <a:r>
              <a:rPr lang="en-US" sz="2800" dirty="0">
                <a:latin typeface="Bookman Old Style" panose="02050604050505020204" pitchFamily="18" charset="0"/>
              </a:rPr>
              <a:t>References</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8" name="TextBox 7">
            <a:extLst>
              <a:ext uri="{FF2B5EF4-FFF2-40B4-BE49-F238E27FC236}">
                <a16:creationId xmlns:a16="http://schemas.microsoft.com/office/drawing/2014/main" id="{C2029383-4C27-7EB8-9F1F-E3310C69F9BE}"/>
              </a:ext>
            </a:extLst>
          </p:cNvPr>
          <p:cNvSpPr txBox="1"/>
          <p:nvPr/>
        </p:nvSpPr>
        <p:spPr>
          <a:xfrm>
            <a:off x="1445846" y="820615"/>
            <a:ext cx="6064739" cy="3759200"/>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a:t>
            </a:r>
            <a:r>
              <a:rPr lang="en-IN" sz="1250" dirty="0">
                <a:latin typeface="Times New Roman" panose="02020603050405020304" pitchFamily="18" charset="0"/>
                <a:cs typeface="Times New Roman" panose="02020603050405020304" pitchFamily="18" charset="0"/>
              </a:rPr>
              <a:t>1]. </a:t>
            </a:r>
            <a:r>
              <a:rPr lang="en-IN" sz="1200" dirty="0">
                <a:latin typeface="Times New Roman" panose="02020603050405020304" pitchFamily="18" charset="0"/>
                <a:cs typeface="Times New Roman" panose="02020603050405020304" pitchFamily="18" charset="0"/>
              </a:rPr>
              <a:t>GEETHA S K </a:t>
            </a:r>
            <a:r>
              <a:rPr lang="en-IN" sz="1250" dirty="0">
                <a:latin typeface="Times New Roman" panose="02020603050405020304" pitchFamily="18" charset="0"/>
                <a:cs typeface="Times New Roman" panose="02020603050405020304" pitchFamily="18" charset="0"/>
              </a:rPr>
              <a:t>et al., "Educational Certificate Verification Using Blockchain Based Framework" in Turkish Journal of Physiotherapy and Rehabilitation, May 2020</a:t>
            </a:r>
          </a:p>
          <a:p>
            <a:r>
              <a:rPr lang="en-IN" sz="1250" dirty="0">
                <a:latin typeface="Times New Roman" panose="02020603050405020304" pitchFamily="18" charset="0"/>
                <a:cs typeface="Times New Roman" panose="02020603050405020304" pitchFamily="18" charset="0"/>
              </a:rPr>
              <a:t> [2]. Shanmugam Priya R et al., "Online Certificate Validation Using Blockchain" in Special Issue Published in Int. Jno. Of Advanced Networking &amp; Applications (IJANA), 2019</a:t>
            </a:r>
          </a:p>
          <a:p>
            <a:r>
              <a:rPr lang="en-IN" sz="1250" dirty="0">
                <a:latin typeface="Times New Roman" panose="02020603050405020304" pitchFamily="18" charset="0"/>
                <a:cs typeface="Times New Roman" panose="02020603050405020304" pitchFamily="18" charset="0"/>
              </a:rPr>
              <a:t>[3]. Ravi Singh Lam Koti et al., "Certificate Verification using Blockchain and Generation of Transcript" in International Journal of Engineering Research &amp; Technology (DERT), March 2021</a:t>
            </a:r>
          </a:p>
          <a:p>
            <a:r>
              <a:rPr lang="en-IN" sz="1250" dirty="0">
                <a:latin typeface="Times New Roman" panose="02020603050405020304" pitchFamily="18" charset="0"/>
                <a:cs typeface="Times New Roman" panose="02020603050405020304" pitchFamily="18" charset="0"/>
              </a:rPr>
              <a:t>[4]. Maharshi Shah et al., "Tamper Proof Birth Certificate Using Blockchain Technology" in International Journal of Recent Technology and Engineering (IJRTE), February 2019</a:t>
            </a:r>
          </a:p>
          <a:p>
            <a:r>
              <a:rPr lang="en-IN" sz="1250" dirty="0">
                <a:latin typeface="Times New Roman" panose="02020603050405020304" pitchFamily="18" charset="0"/>
                <a:cs typeface="Times New Roman" panose="02020603050405020304" pitchFamily="18" charset="0"/>
              </a:rPr>
              <a:t>[5]. Gayathri et al., "Certificate validation using blockchain" in IEEE 7th International Conference on Smart Structures and Systems ICSSS 2020, July 2020 </a:t>
            </a:r>
          </a:p>
          <a:p>
            <a:r>
              <a:rPr lang="en-IN" sz="1250" dirty="0">
                <a:latin typeface="Times New Roman" panose="02020603050405020304" pitchFamily="18" charset="0"/>
                <a:cs typeface="Times New Roman" panose="02020603050405020304" pitchFamily="18" charset="0"/>
              </a:rPr>
              <a:t>[6]. Rosati MH Thamrin et al.. "Blockchain-based Land Certificate Management in Indonesia" in ADI Journal on Recent Innovation (AJRI), February 2021</a:t>
            </a:r>
          </a:p>
          <a:p>
            <a:r>
              <a:rPr lang="en-IN" sz="1250" dirty="0">
                <a:latin typeface="Times New Roman" panose="02020603050405020304" pitchFamily="18" charset="0"/>
                <a:cs typeface="Times New Roman" panose="02020603050405020304" pitchFamily="18" charset="0"/>
              </a:rPr>
              <a:t>[7]. Neethu Gopal et al., "Survey on Blockchain Based Digital Certificate System" in International Research Journal of Engineering and Technology (IRJET), Nov 2018</a:t>
            </a:r>
          </a:p>
          <a:p>
            <a:r>
              <a:rPr lang="en-IN" sz="1250" dirty="0">
                <a:latin typeface="Times New Roman" panose="02020603050405020304" pitchFamily="18" charset="0"/>
                <a:cs typeface="Times New Roman" panose="02020603050405020304" pitchFamily="18" charset="0"/>
              </a:rPr>
              <a:t>[8]. Marco Baldy et al., "Certificate Validation through Public Ledgers and Blockchains" in First Italian Conference on Cybersecurity (ITASEC17), 2017</a:t>
            </a:r>
          </a:p>
          <a:p>
            <a:r>
              <a:rPr lang="en-IN" sz="1250" dirty="0">
                <a:latin typeface="Times New Roman" panose="02020603050405020304" pitchFamily="18" charset="0"/>
                <a:cs typeface="Times New Roman" panose="02020603050405020304" pitchFamily="18" charset="0"/>
              </a:rPr>
              <a:t>[9]. Ze Wang et al., "Blockchain-Based Certificate Transparency and Revocation Transparency in IEEE Transactions on Dependable and Secure Computing</a:t>
            </a:r>
          </a:p>
        </p:txBody>
      </p:sp>
    </p:spTree>
    <p:extLst>
      <p:ext uri="{BB962C8B-B14F-4D97-AF65-F5344CB8AC3E}">
        <p14:creationId xmlns:p14="http://schemas.microsoft.com/office/powerpoint/2010/main" val="190410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dirty="0"/>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dirty="0">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981200" y="329184"/>
            <a:ext cx="4572000" cy="298137"/>
          </a:xfrm>
        </p:spPr>
        <p:txBody>
          <a:bodyPr/>
          <a:lstStyle/>
          <a:p>
            <a:r>
              <a:rPr lang="en-US" sz="2800" dirty="0">
                <a:latin typeface="Times New Roman" panose="02020603050405020304" pitchFamily="18" charset="0"/>
                <a:cs typeface="Times New Roman" panose="02020603050405020304" pitchFamily="18" charset="0"/>
              </a:rPr>
              <a:t>References</a:t>
            </a:r>
          </a:p>
        </p:txBody>
      </p:sp>
      <p:sp>
        <p:nvSpPr>
          <p:cNvPr id="3" name="Date Placeholder 2"/>
          <p:cNvSpPr>
            <a:spLocks noGrp="1"/>
          </p:cNvSpPr>
          <p:nvPr>
            <p:ph type="dt" idx="10"/>
          </p:nvPr>
        </p:nvSpPr>
        <p:spPr/>
        <p:txBody>
          <a:bodyPr/>
          <a:lstStyle/>
          <a:p>
            <a:endParaRPr lang="en-US" dirty="0"/>
          </a:p>
        </p:txBody>
      </p:sp>
      <p:sp>
        <p:nvSpPr>
          <p:cNvPr id="4" name="Footer Placeholder 3"/>
          <p:cNvSpPr>
            <a:spLocks noGrp="1"/>
          </p:cNvSpPr>
          <p:nvPr>
            <p:ph type="ftr" idx="11"/>
          </p:nvPr>
        </p:nvSpPr>
        <p:spPr/>
        <p:txBody>
          <a:bodyPr/>
          <a:lstStyle/>
          <a:p>
            <a:r>
              <a:rPr lang="en-US" dirty="0"/>
              <a:t>Department of Computer Science and Engineering</a:t>
            </a:r>
          </a:p>
        </p:txBody>
      </p:sp>
      <p:sp>
        <p:nvSpPr>
          <p:cNvPr id="6" name="TextBox 5">
            <a:extLst>
              <a:ext uri="{FF2B5EF4-FFF2-40B4-BE49-F238E27FC236}">
                <a16:creationId xmlns:a16="http://schemas.microsoft.com/office/drawing/2014/main" id="{13594F50-A776-D354-E5DA-6BC4B1CBD5A3}"/>
              </a:ext>
            </a:extLst>
          </p:cNvPr>
          <p:cNvSpPr txBox="1"/>
          <p:nvPr/>
        </p:nvSpPr>
        <p:spPr>
          <a:xfrm>
            <a:off x="1298448" y="926592"/>
            <a:ext cx="6245352" cy="3554819"/>
          </a:xfrm>
          <a:prstGeom prst="rect">
            <a:avLst/>
          </a:prstGeom>
          <a:noFill/>
        </p:spPr>
        <p:txBody>
          <a:bodyPr wrap="square">
            <a:spAutoFit/>
          </a:bodyPr>
          <a:lstStyle/>
          <a:p>
            <a:r>
              <a:rPr lang="en-US" sz="1250" dirty="0">
                <a:latin typeface="Times New Roman" panose="02020603050405020304" pitchFamily="18" charset="0"/>
                <a:cs typeface="Times New Roman" panose="02020603050405020304" pitchFamily="18" charset="0"/>
              </a:rPr>
              <a:t>[10]. Nitin Kumawat et al., "Certificate Verification System using Blockchain" in International Journal for Research in Applied Science and Engineering Technology (UJRASET), April 2019</a:t>
            </a:r>
          </a:p>
          <a:p>
            <a:r>
              <a:rPr lang="en-US" sz="1250" dirty="0">
                <a:latin typeface="Times New Roman" panose="02020603050405020304" pitchFamily="18" charset="0"/>
                <a:cs typeface="Times New Roman" panose="02020603050405020304" pitchFamily="18" charset="0"/>
              </a:rPr>
              <a:t>[11]. Trong Thua Huynh al., "Issuing and Verifying Digital Certificates with Blockchain" in 2018 International Conference on Advanced Technologies for Communications(ATC)- IEEE, October 2018</a:t>
            </a:r>
          </a:p>
          <a:p>
            <a:r>
              <a:rPr lang="en-US" sz="1250" dirty="0">
                <a:latin typeface="Times New Roman" panose="02020603050405020304" pitchFamily="18" charset="0"/>
                <a:cs typeface="Times New Roman" panose="02020603050405020304" pitchFamily="18" charset="0"/>
              </a:rPr>
              <a:t>[12]. Junichiro Cheng et al., "Blockchain and smart contract for digital certificate" in 2018IEEE International Conference on Applied System Invention (ICASI), April 2018</a:t>
            </a:r>
          </a:p>
          <a:p>
            <a:r>
              <a:rPr lang="en-US" sz="1250" dirty="0">
                <a:latin typeface="Times New Roman" panose="02020603050405020304" pitchFamily="18" charset="0"/>
                <a:cs typeface="Times New Roman" panose="02020603050405020304" pitchFamily="18" charset="0"/>
              </a:rPr>
              <a:t>[13].G. Ziskind et al., "Decentralizing Privacy: Using Blockchain to Protect Personal Data" in 2015 IEEE Security and Privacy Workshops, May 2015</a:t>
            </a:r>
          </a:p>
          <a:p>
            <a:r>
              <a:rPr lang="en-US" sz="1250" dirty="0">
                <a:latin typeface="Times New Roman" panose="02020603050405020304" pitchFamily="18" charset="0"/>
                <a:cs typeface="Times New Roman" panose="02020603050405020304" pitchFamily="18" charset="0"/>
              </a:rPr>
              <a:t> [14]. Haidar A. M. Deen Mahomed et al.. "The future of university education: Examination, transcript, and certificate system using blockchain" in Computer Applications in Engineering Education, 2021</a:t>
            </a:r>
          </a:p>
          <a:p>
            <a:r>
              <a:rPr lang="en-US" sz="1250" dirty="0">
                <a:latin typeface="Times New Roman" panose="02020603050405020304" pitchFamily="18" charset="0"/>
                <a:cs typeface="Times New Roman" panose="02020603050405020304" pitchFamily="18" charset="0"/>
              </a:rPr>
              <a:t>[15]. Neethu Gopal et al., "Smart Contract for Digital Certificate using Blockchain Technology" in International Journal for Research in Applied Science and Engineering Technology (LRASET), May 2019</a:t>
            </a:r>
          </a:p>
          <a:p>
            <a:r>
              <a:rPr lang="en-US" sz="1250" dirty="0">
                <a:latin typeface="Times New Roman" panose="02020603050405020304" pitchFamily="18" charset="0"/>
                <a:cs typeface="Times New Roman" panose="02020603050405020304" pitchFamily="18" charset="0"/>
              </a:rPr>
              <a:t>[16]. Blockchain Technology, Blockchain Technology, V. Praveen. Rajkumari, Rajkumari, (2019) "Blockchain Technology: A Step Towards Sustainable Development" International Journal of Innovative Technology and Exploring Engineering (LJITEE), Volume-9 Issue-282</a:t>
            </a:r>
          </a:p>
        </p:txBody>
      </p:sp>
    </p:spTree>
    <p:extLst>
      <p:ext uri="{BB962C8B-B14F-4D97-AF65-F5344CB8AC3E}">
        <p14:creationId xmlns:p14="http://schemas.microsoft.com/office/powerpoint/2010/main" val="4130509343"/>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1216</Words>
  <Application>Microsoft Office PowerPoint</Application>
  <PresentationFormat>On-screen Show (16:9)</PresentationFormat>
  <Paragraphs>88</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Trebuchet MS</vt:lpstr>
      <vt:lpstr>Bookman Old Style</vt:lpstr>
      <vt:lpstr>Calibri</vt:lpstr>
      <vt:lpstr>Noto Sans Symbols</vt:lpstr>
      <vt:lpstr>Arial</vt:lpstr>
      <vt:lpstr>Times New Roman</vt:lpstr>
      <vt:lpstr>1_Office Theme</vt:lpstr>
      <vt:lpstr>TITLE  BLOCKCERTIFY A SECURE VERIFICATION AND VALIDATION OF EDUCATIONAL CERTIFICATES USING BLOCKCHAIN TECHNOLOGY</vt:lpstr>
      <vt:lpstr>Introduction</vt:lpstr>
      <vt:lpstr>Problem Statement</vt:lpstr>
      <vt:lpstr>Proposed Method</vt:lpstr>
      <vt:lpstr>Proposed Method</vt:lpstr>
      <vt:lpstr>Project status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lastModifiedBy>Rolakanti Sai Shivani</cp:lastModifiedBy>
  <cp:revision>12</cp:revision>
  <dcterms:modified xsi:type="dcterms:W3CDTF">2023-09-01T03:20:04Z</dcterms:modified>
</cp:coreProperties>
</file>