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7" r:id="rId2"/>
    <p:sldId id="258" r:id="rId3"/>
    <p:sldId id="261" r:id="rId4"/>
    <p:sldId id="265" r:id="rId5"/>
    <p:sldId id="262" r:id="rId6"/>
    <p:sldId id="263" r:id="rId7"/>
    <p:sldId id="264" r:id="rId8"/>
    <p:sldId id="266" r:id="rId9"/>
    <p:sldId id="267" r:id="rId10"/>
    <p:sldId id="268" r:id="rId11"/>
    <p:sldId id="269" r:id="rId12"/>
    <p:sldId id="270" r:id="rId13"/>
    <p:sldId id="271" r:id="rId14"/>
    <p:sldId id="272" r:id="rId15"/>
    <p:sldId id="273" r:id="rId16"/>
    <p:sldId id="274" r:id="rId17"/>
    <p:sldId id="275"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00816F-5D41-4AFA-98AC-3AD073B0ECD2}" v="2" dt="2024-01-01T18:44:27.4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da Fatima Khan" userId="51851ed5158e4528" providerId="LiveId" clId="{F700816F-5D41-4AFA-98AC-3AD073B0ECD2}"/>
    <pc:docChg chg="undo custSel modSld">
      <pc:chgData name="Rida Fatima Khan" userId="51851ed5158e4528" providerId="LiveId" clId="{F700816F-5D41-4AFA-98AC-3AD073B0ECD2}" dt="2024-01-01T19:08:10.301" v="63" actId="113"/>
      <pc:docMkLst>
        <pc:docMk/>
      </pc:docMkLst>
      <pc:sldChg chg="modSp mod">
        <pc:chgData name="Rida Fatima Khan" userId="51851ed5158e4528" providerId="LiveId" clId="{F700816F-5D41-4AFA-98AC-3AD073B0ECD2}" dt="2024-01-01T19:07:24.799" v="61" actId="255"/>
        <pc:sldMkLst>
          <pc:docMk/>
          <pc:sldMk cId="1178112999" sldId="256"/>
        </pc:sldMkLst>
        <pc:spChg chg="mod">
          <ac:chgData name="Rida Fatima Khan" userId="51851ed5158e4528" providerId="LiveId" clId="{F700816F-5D41-4AFA-98AC-3AD073B0ECD2}" dt="2024-01-01T19:07:24.799" v="61" actId="255"/>
          <ac:spMkLst>
            <pc:docMk/>
            <pc:sldMk cId="1178112999" sldId="256"/>
            <ac:spMk id="2" creationId="{46493AE6-F71A-F010-EDA1-3A5ED9A2719A}"/>
          </ac:spMkLst>
        </pc:spChg>
      </pc:sldChg>
      <pc:sldChg chg="modSp mod">
        <pc:chgData name="Rida Fatima Khan" userId="51851ed5158e4528" providerId="LiveId" clId="{F700816F-5D41-4AFA-98AC-3AD073B0ECD2}" dt="2024-01-01T19:04:23.432" v="38" actId="255"/>
        <pc:sldMkLst>
          <pc:docMk/>
          <pc:sldMk cId="3895113241" sldId="257"/>
        </pc:sldMkLst>
        <pc:spChg chg="mod">
          <ac:chgData name="Rida Fatima Khan" userId="51851ed5158e4528" providerId="LiveId" clId="{F700816F-5D41-4AFA-98AC-3AD073B0ECD2}" dt="2024-01-01T19:04:23.432" v="38" actId="255"/>
          <ac:spMkLst>
            <pc:docMk/>
            <pc:sldMk cId="3895113241" sldId="257"/>
            <ac:spMk id="2" creationId="{894C666B-B2F8-5C6C-7867-758E9D2AB904}"/>
          </ac:spMkLst>
        </pc:spChg>
      </pc:sldChg>
      <pc:sldChg chg="modSp mod">
        <pc:chgData name="Rida Fatima Khan" userId="51851ed5158e4528" providerId="LiveId" clId="{F700816F-5D41-4AFA-98AC-3AD073B0ECD2}" dt="2024-01-01T19:04:36.771" v="40" actId="113"/>
        <pc:sldMkLst>
          <pc:docMk/>
          <pc:sldMk cId="1735068305" sldId="258"/>
        </pc:sldMkLst>
        <pc:spChg chg="mod">
          <ac:chgData name="Rida Fatima Khan" userId="51851ed5158e4528" providerId="LiveId" clId="{F700816F-5D41-4AFA-98AC-3AD073B0ECD2}" dt="2024-01-01T19:04:36.771" v="40" actId="113"/>
          <ac:spMkLst>
            <pc:docMk/>
            <pc:sldMk cId="1735068305" sldId="258"/>
            <ac:spMk id="2" creationId="{5D5B19EF-55DD-AB8F-5541-8C8518E3F6E6}"/>
          </ac:spMkLst>
        </pc:spChg>
      </pc:sldChg>
      <pc:sldChg chg="modSp mod">
        <pc:chgData name="Rida Fatima Khan" userId="51851ed5158e4528" providerId="LiveId" clId="{F700816F-5D41-4AFA-98AC-3AD073B0ECD2}" dt="2024-01-01T19:04:49.671" v="42" actId="113"/>
        <pc:sldMkLst>
          <pc:docMk/>
          <pc:sldMk cId="3797445644" sldId="261"/>
        </pc:sldMkLst>
        <pc:spChg chg="mod">
          <ac:chgData name="Rida Fatima Khan" userId="51851ed5158e4528" providerId="LiveId" clId="{F700816F-5D41-4AFA-98AC-3AD073B0ECD2}" dt="2024-01-01T19:04:49.671" v="42" actId="113"/>
          <ac:spMkLst>
            <pc:docMk/>
            <pc:sldMk cId="3797445644" sldId="261"/>
            <ac:spMk id="2" creationId="{BD2748C9-B2E9-B75C-3F9B-BE4A8E36BDA3}"/>
          </ac:spMkLst>
        </pc:spChg>
      </pc:sldChg>
      <pc:sldChg chg="modSp mod">
        <pc:chgData name="Rida Fatima Khan" userId="51851ed5158e4528" providerId="LiveId" clId="{F700816F-5D41-4AFA-98AC-3AD073B0ECD2}" dt="2024-01-01T19:05:08.506" v="46" actId="113"/>
        <pc:sldMkLst>
          <pc:docMk/>
          <pc:sldMk cId="3206498210" sldId="262"/>
        </pc:sldMkLst>
        <pc:spChg chg="mod">
          <ac:chgData name="Rida Fatima Khan" userId="51851ed5158e4528" providerId="LiveId" clId="{F700816F-5D41-4AFA-98AC-3AD073B0ECD2}" dt="2024-01-01T19:05:08.506" v="46" actId="113"/>
          <ac:spMkLst>
            <pc:docMk/>
            <pc:sldMk cId="3206498210" sldId="262"/>
            <ac:spMk id="6" creationId="{17E48401-0EC6-0044-2A3A-D26A2EBDC6CE}"/>
          </ac:spMkLst>
        </pc:spChg>
      </pc:sldChg>
      <pc:sldChg chg="modSp mod">
        <pc:chgData name="Rida Fatima Khan" userId="51851ed5158e4528" providerId="LiveId" clId="{F700816F-5D41-4AFA-98AC-3AD073B0ECD2}" dt="2024-01-01T19:05:18.069" v="47" actId="255"/>
        <pc:sldMkLst>
          <pc:docMk/>
          <pc:sldMk cId="2401752358" sldId="263"/>
        </pc:sldMkLst>
        <pc:spChg chg="mod">
          <ac:chgData name="Rida Fatima Khan" userId="51851ed5158e4528" providerId="LiveId" clId="{F700816F-5D41-4AFA-98AC-3AD073B0ECD2}" dt="2024-01-01T19:05:18.069" v="47" actId="255"/>
          <ac:spMkLst>
            <pc:docMk/>
            <pc:sldMk cId="2401752358" sldId="263"/>
            <ac:spMk id="6" creationId="{17E48401-0EC6-0044-2A3A-D26A2EBDC6CE}"/>
          </ac:spMkLst>
        </pc:spChg>
        <pc:graphicFrameChg chg="modGraphic">
          <ac:chgData name="Rida Fatima Khan" userId="51851ed5158e4528" providerId="LiveId" clId="{F700816F-5D41-4AFA-98AC-3AD073B0ECD2}" dt="2024-01-01T18:55:35.448" v="17" actId="14734"/>
          <ac:graphicFrameMkLst>
            <pc:docMk/>
            <pc:sldMk cId="2401752358" sldId="263"/>
            <ac:graphicFrameMk id="4" creationId="{4F3160AE-2144-D598-7E80-9B87D0448293}"/>
          </ac:graphicFrameMkLst>
        </pc:graphicFrameChg>
      </pc:sldChg>
      <pc:sldChg chg="modSp mod">
        <pc:chgData name="Rida Fatima Khan" userId="51851ed5158e4528" providerId="LiveId" clId="{F700816F-5D41-4AFA-98AC-3AD073B0ECD2}" dt="2024-01-01T19:05:27.740" v="48" actId="255"/>
        <pc:sldMkLst>
          <pc:docMk/>
          <pc:sldMk cId="3359405786" sldId="264"/>
        </pc:sldMkLst>
        <pc:spChg chg="mod">
          <ac:chgData name="Rida Fatima Khan" userId="51851ed5158e4528" providerId="LiveId" clId="{F700816F-5D41-4AFA-98AC-3AD073B0ECD2}" dt="2024-01-01T19:05:27.740" v="48" actId="255"/>
          <ac:spMkLst>
            <pc:docMk/>
            <pc:sldMk cId="3359405786" sldId="264"/>
            <ac:spMk id="6" creationId="{17E48401-0EC6-0044-2A3A-D26A2EBDC6CE}"/>
          </ac:spMkLst>
        </pc:spChg>
        <pc:graphicFrameChg chg="mod modGraphic">
          <ac:chgData name="Rida Fatima Khan" userId="51851ed5158e4528" providerId="LiveId" clId="{F700816F-5D41-4AFA-98AC-3AD073B0ECD2}" dt="2024-01-01T18:59:26.490" v="21" actId="1076"/>
          <ac:graphicFrameMkLst>
            <pc:docMk/>
            <pc:sldMk cId="3359405786" sldId="264"/>
            <ac:graphicFrameMk id="4" creationId="{4F3160AE-2144-D598-7E80-9B87D0448293}"/>
          </ac:graphicFrameMkLst>
        </pc:graphicFrameChg>
      </pc:sldChg>
      <pc:sldChg chg="modSp mod">
        <pc:chgData name="Rida Fatima Khan" userId="51851ed5158e4528" providerId="LiveId" clId="{F700816F-5D41-4AFA-98AC-3AD073B0ECD2}" dt="2024-01-01T19:05:00.301" v="44" actId="113"/>
        <pc:sldMkLst>
          <pc:docMk/>
          <pc:sldMk cId="2640502681" sldId="265"/>
        </pc:sldMkLst>
        <pc:spChg chg="mod">
          <ac:chgData name="Rida Fatima Khan" userId="51851ed5158e4528" providerId="LiveId" clId="{F700816F-5D41-4AFA-98AC-3AD073B0ECD2}" dt="2024-01-01T19:05:00.301" v="44" actId="113"/>
          <ac:spMkLst>
            <pc:docMk/>
            <pc:sldMk cId="2640502681" sldId="265"/>
            <ac:spMk id="6" creationId="{17E48401-0EC6-0044-2A3A-D26A2EBDC6CE}"/>
          </ac:spMkLst>
        </pc:spChg>
        <pc:graphicFrameChg chg="mod modGraphic">
          <ac:chgData name="Rida Fatima Khan" userId="51851ed5158e4528" providerId="LiveId" clId="{F700816F-5D41-4AFA-98AC-3AD073B0ECD2}" dt="2024-01-01T18:59:38.695" v="22" actId="1076"/>
          <ac:graphicFrameMkLst>
            <pc:docMk/>
            <pc:sldMk cId="2640502681" sldId="265"/>
            <ac:graphicFrameMk id="4" creationId="{4F3160AE-2144-D598-7E80-9B87D0448293}"/>
          </ac:graphicFrameMkLst>
        </pc:graphicFrameChg>
      </pc:sldChg>
      <pc:sldChg chg="modSp mod">
        <pc:chgData name="Rida Fatima Khan" userId="51851ed5158e4528" providerId="LiveId" clId="{F700816F-5D41-4AFA-98AC-3AD073B0ECD2}" dt="2024-01-01T19:05:44.597" v="50" actId="1076"/>
        <pc:sldMkLst>
          <pc:docMk/>
          <pc:sldMk cId="2428716754" sldId="266"/>
        </pc:sldMkLst>
        <pc:spChg chg="mod">
          <ac:chgData name="Rida Fatima Khan" userId="51851ed5158e4528" providerId="LiveId" clId="{F700816F-5D41-4AFA-98AC-3AD073B0ECD2}" dt="2024-01-01T19:05:44.597" v="50" actId="1076"/>
          <ac:spMkLst>
            <pc:docMk/>
            <pc:sldMk cId="2428716754" sldId="266"/>
            <ac:spMk id="2" creationId="{B440FAB6-8475-1E2B-5F92-D66DDF8671BC}"/>
          </ac:spMkLst>
        </pc:spChg>
      </pc:sldChg>
      <pc:sldChg chg="modSp mod">
        <pc:chgData name="Rida Fatima Khan" userId="51851ed5158e4528" providerId="LiveId" clId="{F700816F-5D41-4AFA-98AC-3AD073B0ECD2}" dt="2024-01-01T19:05:53.268" v="51" actId="255"/>
        <pc:sldMkLst>
          <pc:docMk/>
          <pc:sldMk cId="1375783532" sldId="267"/>
        </pc:sldMkLst>
        <pc:spChg chg="mod">
          <ac:chgData name="Rida Fatima Khan" userId="51851ed5158e4528" providerId="LiveId" clId="{F700816F-5D41-4AFA-98AC-3AD073B0ECD2}" dt="2024-01-01T19:05:53.268" v="51" actId="255"/>
          <ac:spMkLst>
            <pc:docMk/>
            <pc:sldMk cId="1375783532" sldId="267"/>
            <ac:spMk id="2" creationId="{6771A7CF-5758-84A2-B6CF-5E529D66599D}"/>
          </ac:spMkLst>
        </pc:spChg>
      </pc:sldChg>
      <pc:sldChg chg="modSp mod">
        <pc:chgData name="Rida Fatima Khan" userId="51851ed5158e4528" providerId="LiveId" clId="{F700816F-5D41-4AFA-98AC-3AD073B0ECD2}" dt="2024-01-01T19:05:59.427" v="52" actId="255"/>
        <pc:sldMkLst>
          <pc:docMk/>
          <pc:sldMk cId="1803521859" sldId="268"/>
        </pc:sldMkLst>
        <pc:spChg chg="mod">
          <ac:chgData name="Rida Fatima Khan" userId="51851ed5158e4528" providerId="LiveId" clId="{F700816F-5D41-4AFA-98AC-3AD073B0ECD2}" dt="2024-01-01T19:05:59.427" v="52" actId="255"/>
          <ac:spMkLst>
            <pc:docMk/>
            <pc:sldMk cId="1803521859" sldId="268"/>
            <ac:spMk id="2" creationId="{6771A7CF-5758-84A2-B6CF-5E529D66599D}"/>
          </ac:spMkLst>
        </pc:spChg>
      </pc:sldChg>
      <pc:sldChg chg="modSp mod">
        <pc:chgData name="Rida Fatima Khan" userId="51851ed5158e4528" providerId="LiveId" clId="{F700816F-5D41-4AFA-98AC-3AD073B0ECD2}" dt="2024-01-01T19:06:08.855" v="54" actId="255"/>
        <pc:sldMkLst>
          <pc:docMk/>
          <pc:sldMk cId="195264592" sldId="269"/>
        </pc:sldMkLst>
        <pc:spChg chg="mod">
          <ac:chgData name="Rida Fatima Khan" userId="51851ed5158e4528" providerId="LiveId" clId="{F700816F-5D41-4AFA-98AC-3AD073B0ECD2}" dt="2024-01-01T19:06:08.855" v="54" actId="255"/>
          <ac:spMkLst>
            <pc:docMk/>
            <pc:sldMk cId="195264592" sldId="269"/>
            <ac:spMk id="2" creationId="{E919703A-FF49-1751-E90D-F140AF8851E5}"/>
          </ac:spMkLst>
        </pc:spChg>
      </pc:sldChg>
      <pc:sldChg chg="modSp mod">
        <pc:chgData name="Rida Fatima Khan" userId="51851ed5158e4528" providerId="LiveId" clId="{F700816F-5D41-4AFA-98AC-3AD073B0ECD2}" dt="2024-01-01T19:06:15.256" v="55" actId="255"/>
        <pc:sldMkLst>
          <pc:docMk/>
          <pc:sldMk cId="3479999326" sldId="270"/>
        </pc:sldMkLst>
        <pc:spChg chg="mod">
          <ac:chgData name="Rida Fatima Khan" userId="51851ed5158e4528" providerId="LiveId" clId="{F700816F-5D41-4AFA-98AC-3AD073B0ECD2}" dt="2024-01-01T19:06:15.256" v="55" actId="255"/>
          <ac:spMkLst>
            <pc:docMk/>
            <pc:sldMk cId="3479999326" sldId="270"/>
            <ac:spMk id="2" creationId="{BC0AE8BE-B164-DB60-E5CD-515E645C9F1C}"/>
          </ac:spMkLst>
        </pc:spChg>
      </pc:sldChg>
      <pc:sldChg chg="modSp mod">
        <pc:chgData name="Rida Fatima Khan" userId="51851ed5158e4528" providerId="LiveId" clId="{F700816F-5D41-4AFA-98AC-3AD073B0ECD2}" dt="2024-01-01T19:06:22.840" v="56" actId="255"/>
        <pc:sldMkLst>
          <pc:docMk/>
          <pc:sldMk cId="1162864600" sldId="271"/>
        </pc:sldMkLst>
        <pc:spChg chg="mod">
          <ac:chgData name="Rida Fatima Khan" userId="51851ed5158e4528" providerId="LiveId" clId="{F700816F-5D41-4AFA-98AC-3AD073B0ECD2}" dt="2024-01-01T19:06:22.840" v="56" actId="255"/>
          <ac:spMkLst>
            <pc:docMk/>
            <pc:sldMk cId="1162864600" sldId="271"/>
            <ac:spMk id="2" creationId="{0147ACB9-5690-AA20-031B-184AFB0C27C2}"/>
          </ac:spMkLst>
        </pc:spChg>
      </pc:sldChg>
      <pc:sldChg chg="modSp mod">
        <pc:chgData name="Rida Fatima Khan" userId="51851ed5158e4528" providerId="LiveId" clId="{F700816F-5D41-4AFA-98AC-3AD073B0ECD2}" dt="2024-01-01T19:06:29.503" v="57" actId="255"/>
        <pc:sldMkLst>
          <pc:docMk/>
          <pc:sldMk cId="4247752015" sldId="272"/>
        </pc:sldMkLst>
        <pc:spChg chg="mod">
          <ac:chgData name="Rida Fatima Khan" userId="51851ed5158e4528" providerId="LiveId" clId="{F700816F-5D41-4AFA-98AC-3AD073B0ECD2}" dt="2024-01-01T19:06:29.503" v="57" actId="255"/>
          <ac:spMkLst>
            <pc:docMk/>
            <pc:sldMk cId="4247752015" sldId="272"/>
            <ac:spMk id="2" creationId="{D80CDEBC-C3A8-5530-3AFA-6B97E866B839}"/>
          </ac:spMkLst>
        </pc:spChg>
      </pc:sldChg>
      <pc:sldChg chg="modSp mod">
        <pc:chgData name="Rida Fatima Khan" userId="51851ed5158e4528" providerId="LiveId" clId="{F700816F-5D41-4AFA-98AC-3AD073B0ECD2}" dt="2024-01-01T19:06:36.484" v="58" actId="255"/>
        <pc:sldMkLst>
          <pc:docMk/>
          <pc:sldMk cId="3843048682" sldId="273"/>
        </pc:sldMkLst>
        <pc:spChg chg="mod">
          <ac:chgData name="Rida Fatima Khan" userId="51851ed5158e4528" providerId="LiveId" clId="{F700816F-5D41-4AFA-98AC-3AD073B0ECD2}" dt="2024-01-01T19:06:36.484" v="58" actId="255"/>
          <ac:spMkLst>
            <pc:docMk/>
            <pc:sldMk cId="3843048682" sldId="273"/>
            <ac:spMk id="2" creationId="{F55A4267-B28A-FCAC-FE00-B40D0B098B2F}"/>
          </ac:spMkLst>
        </pc:spChg>
      </pc:sldChg>
      <pc:sldChg chg="modSp mod">
        <pc:chgData name="Rida Fatima Khan" userId="51851ed5158e4528" providerId="LiveId" clId="{F700816F-5D41-4AFA-98AC-3AD073B0ECD2}" dt="2024-01-01T19:06:42.727" v="59" actId="255"/>
        <pc:sldMkLst>
          <pc:docMk/>
          <pc:sldMk cId="1985147197" sldId="274"/>
        </pc:sldMkLst>
        <pc:spChg chg="mod">
          <ac:chgData name="Rida Fatima Khan" userId="51851ed5158e4528" providerId="LiveId" clId="{F700816F-5D41-4AFA-98AC-3AD073B0ECD2}" dt="2024-01-01T19:06:42.727" v="59" actId="255"/>
          <ac:spMkLst>
            <pc:docMk/>
            <pc:sldMk cId="1985147197" sldId="274"/>
            <ac:spMk id="2" creationId="{4BE786FE-F722-A5DA-D1F3-BC0BC82E9752}"/>
          </ac:spMkLst>
        </pc:spChg>
      </pc:sldChg>
      <pc:sldChg chg="modSp mod">
        <pc:chgData name="Rida Fatima Khan" userId="51851ed5158e4528" providerId="LiveId" clId="{F700816F-5D41-4AFA-98AC-3AD073B0ECD2}" dt="2024-01-01T19:06:49.776" v="60" actId="255"/>
        <pc:sldMkLst>
          <pc:docMk/>
          <pc:sldMk cId="1061449049" sldId="275"/>
        </pc:sldMkLst>
        <pc:spChg chg="mod">
          <ac:chgData name="Rida Fatima Khan" userId="51851ed5158e4528" providerId="LiveId" clId="{F700816F-5D41-4AFA-98AC-3AD073B0ECD2}" dt="2024-01-01T19:06:49.776" v="60" actId="255"/>
          <ac:spMkLst>
            <pc:docMk/>
            <pc:sldMk cId="1061449049" sldId="275"/>
            <ac:spMk id="2" creationId="{4BE786FE-F722-A5DA-D1F3-BC0BC82E9752}"/>
          </ac:spMkLst>
        </pc:spChg>
      </pc:sldChg>
      <pc:sldChg chg="modSp mod">
        <pc:chgData name="Rida Fatima Khan" userId="51851ed5158e4528" providerId="LiveId" clId="{F700816F-5D41-4AFA-98AC-3AD073B0ECD2}" dt="2024-01-01T19:08:10.301" v="63" actId="113"/>
        <pc:sldMkLst>
          <pc:docMk/>
          <pc:sldMk cId="3640185044" sldId="276"/>
        </pc:sldMkLst>
        <pc:spChg chg="mod">
          <ac:chgData name="Rida Fatima Khan" userId="51851ed5158e4528" providerId="LiveId" clId="{F700816F-5D41-4AFA-98AC-3AD073B0ECD2}" dt="2024-01-01T19:08:10.301" v="63" actId="113"/>
          <ac:spMkLst>
            <pc:docMk/>
            <pc:sldMk cId="3640185044" sldId="276"/>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92EDF2-CED0-467E-8BEA-BD876A8C042B}" type="datetimeFigureOut">
              <a:rPr lang="en-IN" smtClean="0"/>
              <a:t>22-01-2024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4CE1E1-B0C2-46E7-B635-FCD275DCDFEB}" type="slidenum">
              <a:rPr lang="en-IN" smtClean="0"/>
              <a:t>‹#›</a:t>
            </a:fld>
            <a:endParaRPr lang="en-IN"/>
          </a:p>
        </p:txBody>
      </p:sp>
    </p:spTree>
    <p:extLst>
      <p:ext uri="{BB962C8B-B14F-4D97-AF65-F5344CB8AC3E}">
        <p14:creationId xmlns:p14="http://schemas.microsoft.com/office/powerpoint/2010/main" val="2916271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24CE1E1-B0C2-46E7-B635-FCD275DCDFEB}" type="slidenum">
              <a:rPr lang="en-IN" smtClean="0"/>
              <a:t>4</a:t>
            </a:fld>
            <a:endParaRPr lang="en-IN"/>
          </a:p>
        </p:txBody>
      </p:sp>
    </p:spTree>
    <p:extLst>
      <p:ext uri="{BB962C8B-B14F-4D97-AF65-F5344CB8AC3E}">
        <p14:creationId xmlns:p14="http://schemas.microsoft.com/office/powerpoint/2010/main" val="1430601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24CE1E1-B0C2-46E7-B635-FCD275DCDFEB}" type="slidenum">
              <a:rPr lang="en-IN" smtClean="0"/>
              <a:t>18</a:t>
            </a:fld>
            <a:endParaRPr lang="en-IN"/>
          </a:p>
        </p:txBody>
      </p:sp>
    </p:spTree>
    <p:extLst>
      <p:ext uri="{BB962C8B-B14F-4D97-AF65-F5344CB8AC3E}">
        <p14:creationId xmlns:p14="http://schemas.microsoft.com/office/powerpoint/2010/main" val="3049477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204A6B-CC7A-4858-BFE8-D8C072083A8A}" type="datetimeFigureOut">
              <a:rPr lang="en-IN" smtClean="0"/>
              <a:t>22-01-2024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3015B9B-0749-4831-A324-552D4EE39BAF}" type="slidenum">
              <a:rPr lang="en-IN" smtClean="0"/>
              <a:t>‹#›</a:t>
            </a:fld>
            <a:endParaRPr lang="en-IN"/>
          </a:p>
        </p:txBody>
      </p:sp>
    </p:spTree>
    <p:extLst>
      <p:ext uri="{BB962C8B-B14F-4D97-AF65-F5344CB8AC3E}">
        <p14:creationId xmlns:p14="http://schemas.microsoft.com/office/powerpoint/2010/main" val="92964247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204A6B-CC7A-4858-BFE8-D8C072083A8A}" type="datetimeFigureOut">
              <a:rPr lang="en-IN" smtClean="0"/>
              <a:t>22-01-2024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3015B9B-0749-4831-A324-552D4EE39BAF}" type="slidenum">
              <a:rPr lang="en-IN" smtClean="0"/>
              <a:t>‹#›</a:t>
            </a:fld>
            <a:endParaRPr lang="en-IN"/>
          </a:p>
        </p:txBody>
      </p:sp>
    </p:spTree>
    <p:extLst>
      <p:ext uri="{BB962C8B-B14F-4D97-AF65-F5344CB8AC3E}">
        <p14:creationId xmlns:p14="http://schemas.microsoft.com/office/powerpoint/2010/main" val="132348267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204A6B-CC7A-4858-BFE8-D8C072083A8A}" type="datetimeFigureOut">
              <a:rPr lang="en-IN" smtClean="0"/>
              <a:t>22-01-2024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3015B9B-0749-4831-A324-552D4EE39BAF}"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8467060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8204A6B-CC7A-4858-BFE8-D8C072083A8A}" type="datetimeFigureOut">
              <a:rPr lang="en-IN" smtClean="0"/>
              <a:t>22-01-2024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3015B9B-0749-4831-A324-552D4EE39BAF}" type="slidenum">
              <a:rPr lang="en-IN" smtClean="0"/>
              <a:t>‹#›</a:t>
            </a:fld>
            <a:endParaRPr lang="en-IN"/>
          </a:p>
        </p:txBody>
      </p:sp>
    </p:spTree>
    <p:extLst>
      <p:ext uri="{BB962C8B-B14F-4D97-AF65-F5344CB8AC3E}">
        <p14:creationId xmlns:p14="http://schemas.microsoft.com/office/powerpoint/2010/main" val="324681026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8204A6B-CC7A-4858-BFE8-D8C072083A8A}" type="datetimeFigureOut">
              <a:rPr lang="en-IN" smtClean="0"/>
              <a:t>22-01-2024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3015B9B-0749-4831-A324-552D4EE39BAF}"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602923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8204A6B-CC7A-4858-BFE8-D8C072083A8A}" type="datetimeFigureOut">
              <a:rPr lang="en-IN" smtClean="0"/>
              <a:t>22-01-2024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3015B9B-0749-4831-A324-552D4EE39BAF}" type="slidenum">
              <a:rPr lang="en-IN" smtClean="0"/>
              <a:t>‹#›</a:t>
            </a:fld>
            <a:endParaRPr lang="en-IN"/>
          </a:p>
        </p:txBody>
      </p:sp>
    </p:spTree>
    <p:extLst>
      <p:ext uri="{BB962C8B-B14F-4D97-AF65-F5344CB8AC3E}">
        <p14:creationId xmlns:p14="http://schemas.microsoft.com/office/powerpoint/2010/main" val="165105663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204A6B-CC7A-4858-BFE8-D8C072083A8A}" type="datetimeFigureOut">
              <a:rPr lang="en-IN" smtClean="0"/>
              <a:t>22-01-2024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3015B9B-0749-4831-A324-552D4EE39BAF}" type="slidenum">
              <a:rPr lang="en-IN" smtClean="0"/>
              <a:t>‹#›</a:t>
            </a:fld>
            <a:endParaRPr lang="en-IN"/>
          </a:p>
        </p:txBody>
      </p:sp>
    </p:spTree>
    <p:extLst>
      <p:ext uri="{BB962C8B-B14F-4D97-AF65-F5344CB8AC3E}">
        <p14:creationId xmlns:p14="http://schemas.microsoft.com/office/powerpoint/2010/main" val="225841554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204A6B-CC7A-4858-BFE8-D8C072083A8A}" type="datetimeFigureOut">
              <a:rPr lang="en-IN" smtClean="0"/>
              <a:t>22-01-2024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3015B9B-0749-4831-A324-552D4EE39BAF}" type="slidenum">
              <a:rPr lang="en-IN" smtClean="0"/>
              <a:t>‹#›</a:t>
            </a:fld>
            <a:endParaRPr lang="en-IN"/>
          </a:p>
        </p:txBody>
      </p:sp>
    </p:spTree>
    <p:extLst>
      <p:ext uri="{BB962C8B-B14F-4D97-AF65-F5344CB8AC3E}">
        <p14:creationId xmlns:p14="http://schemas.microsoft.com/office/powerpoint/2010/main" val="257364667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204A6B-CC7A-4858-BFE8-D8C072083A8A}" type="datetimeFigureOut">
              <a:rPr lang="en-IN" smtClean="0"/>
              <a:t>22-01-2024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3015B9B-0749-4831-A324-552D4EE39BAF}" type="slidenum">
              <a:rPr lang="en-IN" smtClean="0"/>
              <a:t>‹#›</a:t>
            </a:fld>
            <a:endParaRPr lang="en-IN"/>
          </a:p>
        </p:txBody>
      </p:sp>
    </p:spTree>
    <p:extLst>
      <p:ext uri="{BB962C8B-B14F-4D97-AF65-F5344CB8AC3E}">
        <p14:creationId xmlns:p14="http://schemas.microsoft.com/office/powerpoint/2010/main" val="12291318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204A6B-CC7A-4858-BFE8-D8C072083A8A}" type="datetimeFigureOut">
              <a:rPr lang="en-IN" smtClean="0"/>
              <a:t>22-01-2024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3015B9B-0749-4831-A324-552D4EE39BAF}" type="slidenum">
              <a:rPr lang="en-IN" smtClean="0"/>
              <a:t>‹#›</a:t>
            </a:fld>
            <a:endParaRPr lang="en-IN"/>
          </a:p>
        </p:txBody>
      </p:sp>
    </p:spTree>
    <p:extLst>
      <p:ext uri="{BB962C8B-B14F-4D97-AF65-F5344CB8AC3E}">
        <p14:creationId xmlns:p14="http://schemas.microsoft.com/office/powerpoint/2010/main" val="68975115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204A6B-CC7A-4858-BFE8-D8C072083A8A}" type="datetimeFigureOut">
              <a:rPr lang="en-IN" smtClean="0"/>
              <a:t>22-01-2024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3015B9B-0749-4831-A324-552D4EE39BAF}" type="slidenum">
              <a:rPr lang="en-IN" smtClean="0"/>
              <a:t>‹#›</a:t>
            </a:fld>
            <a:endParaRPr lang="en-IN"/>
          </a:p>
        </p:txBody>
      </p:sp>
    </p:spTree>
    <p:extLst>
      <p:ext uri="{BB962C8B-B14F-4D97-AF65-F5344CB8AC3E}">
        <p14:creationId xmlns:p14="http://schemas.microsoft.com/office/powerpoint/2010/main" val="51394853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204A6B-CC7A-4858-BFE8-D8C072083A8A}" type="datetimeFigureOut">
              <a:rPr lang="en-IN" smtClean="0"/>
              <a:t>22-01-2024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3015B9B-0749-4831-A324-552D4EE39BAF}" type="slidenum">
              <a:rPr lang="en-IN" smtClean="0"/>
              <a:t>‹#›</a:t>
            </a:fld>
            <a:endParaRPr lang="en-IN"/>
          </a:p>
        </p:txBody>
      </p:sp>
    </p:spTree>
    <p:extLst>
      <p:ext uri="{BB962C8B-B14F-4D97-AF65-F5344CB8AC3E}">
        <p14:creationId xmlns:p14="http://schemas.microsoft.com/office/powerpoint/2010/main" val="10272643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204A6B-CC7A-4858-BFE8-D8C072083A8A}" type="datetimeFigureOut">
              <a:rPr lang="en-IN" smtClean="0"/>
              <a:t>22-01-2024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3015B9B-0749-4831-A324-552D4EE39BAF}" type="slidenum">
              <a:rPr lang="en-IN" smtClean="0"/>
              <a:t>‹#›</a:t>
            </a:fld>
            <a:endParaRPr lang="en-IN"/>
          </a:p>
        </p:txBody>
      </p:sp>
    </p:spTree>
    <p:extLst>
      <p:ext uri="{BB962C8B-B14F-4D97-AF65-F5344CB8AC3E}">
        <p14:creationId xmlns:p14="http://schemas.microsoft.com/office/powerpoint/2010/main" val="8080474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204A6B-CC7A-4858-BFE8-D8C072083A8A}" type="datetimeFigureOut">
              <a:rPr lang="en-IN" smtClean="0"/>
              <a:t>22-01-2024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3015B9B-0749-4831-A324-552D4EE39BAF}" type="slidenum">
              <a:rPr lang="en-IN" smtClean="0"/>
              <a:t>‹#›</a:t>
            </a:fld>
            <a:endParaRPr lang="en-IN"/>
          </a:p>
        </p:txBody>
      </p:sp>
    </p:spTree>
    <p:extLst>
      <p:ext uri="{BB962C8B-B14F-4D97-AF65-F5344CB8AC3E}">
        <p14:creationId xmlns:p14="http://schemas.microsoft.com/office/powerpoint/2010/main" val="88986704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204A6B-CC7A-4858-BFE8-D8C072083A8A}" type="datetimeFigureOut">
              <a:rPr lang="en-IN" smtClean="0"/>
              <a:t>22-01-2024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3015B9B-0749-4831-A324-552D4EE39BAF}" type="slidenum">
              <a:rPr lang="en-IN" smtClean="0"/>
              <a:t>‹#›</a:t>
            </a:fld>
            <a:endParaRPr lang="en-IN"/>
          </a:p>
        </p:txBody>
      </p:sp>
    </p:spTree>
    <p:extLst>
      <p:ext uri="{BB962C8B-B14F-4D97-AF65-F5344CB8AC3E}">
        <p14:creationId xmlns:p14="http://schemas.microsoft.com/office/powerpoint/2010/main" val="5895252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204A6B-CC7A-4858-BFE8-D8C072083A8A}" type="datetimeFigureOut">
              <a:rPr lang="en-IN" smtClean="0"/>
              <a:t>22-01-2024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3015B9B-0749-4831-A324-552D4EE39BAF}" type="slidenum">
              <a:rPr lang="en-IN" smtClean="0"/>
              <a:t>‹#›</a:t>
            </a:fld>
            <a:endParaRPr lang="en-IN"/>
          </a:p>
        </p:txBody>
      </p:sp>
    </p:spTree>
    <p:extLst>
      <p:ext uri="{BB962C8B-B14F-4D97-AF65-F5344CB8AC3E}">
        <p14:creationId xmlns:p14="http://schemas.microsoft.com/office/powerpoint/2010/main" val="84504510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8204A6B-CC7A-4858-BFE8-D8C072083A8A}" type="datetimeFigureOut">
              <a:rPr lang="en-IN" smtClean="0"/>
              <a:t>22-01-2024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3015B9B-0749-4831-A324-552D4EE39BAF}" type="slidenum">
              <a:rPr lang="en-IN" smtClean="0"/>
              <a:t>‹#›</a:t>
            </a:fld>
            <a:endParaRPr lang="en-IN"/>
          </a:p>
        </p:txBody>
      </p:sp>
    </p:spTree>
    <p:extLst>
      <p:ext uri="{BB962C8B-B14F-4D97-AF65-F5344CB8AC3E}">
        <p14:creationId xmlns:p14="http://schemas.microsoft.com/office/powerpoint/2010/main" val="35985993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4C666B-B2F8-5C6C-7867-758E9D2AB904}"/>
              </a:ext>
            </a:extLst>
          </p:cNvPr>
          <p:cNvSpPr>
            <a:spLocks noGrp="1"/>
          </p:cNvSpPr>
          <p:nvPr>
            <p:ph type="title"/>
          </p:nvPr>
        </p:nvSpPr>
        <p:spPr/>
        <p:txBody>
          <a:bodyPr>
            <a:normAutofit/>
          </a:bodyPr>
          <a:lstStyle/>
          <a:p>
            <a:r>
              <a:rPr lang="en-US" sz="4400" dirty="0">
                <a:latin typeface="Cambria Math" panose="02040503050406030204" pitchFamily="18" charset="0"/>
                <a:ea typeface="Cambria Math" panose="02040503050406030204" pitchFamily="18" charset="0"/>
              </a:rPr>
              <a:t>CONTENTS</a:t>
            </a:r>
            <a:endParaRPr lang="en-IN" sz="4400"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xmlns="" id="{59B0CA27-2DB1-389B-BB02-18313ED75845}"/>
              </a:ext>
            </a:extLst>
          </p:cNvPr>
          <p:cNvSpPr>
            <a:spLocks noGrp="1"/>
          </p:cNvSpPr>
          <p:nvPr>
            <p:ph idx="1"/>
          </p:nvPr>
        </p:nvSpPr>
        <p:spPr>
          <a:xfrm>
            <a:off x="2520386" y="1540189"/>
            <a:ext cx="8915400" cy="4604972"/>
          </a:xfrm>
        </p:spPr>
        <p:txBody>
          <a:bodyPr>
            <a:noAutofit/>
          </a:bodyPr>
          <a:lstStyle/>
          <a:p>
            <a:r>
              <a:rPr lang="en-IN" sz="2400" dirty="0">
                <a:latin typeface="Times New Roman" panose="02020603050405020304" pitchFamily="18" charset="0"/>
                <a:cs typeface="Times New Roman" panose="02020603050405020304" pitchFamily="18" charset="0"/>
              </a:rPr>
              <a:t>Introduction</a:t>
            </a:r>
          </a:p>
          <a:p>
            <a:r>
              <a:rPr lang="en-IN" sz="2400" dirty="0">
                <a:latin typeface="Times New Roman" panose="02020603050405020304" pitchFamily="18" charset="0"/>
                <a:cs typeface="Times New Roman" panose="02020603050405020304" pitchFamily="18" charset="0"/>
              </a:rPr>
              <a:t>Literature Survey</a:t>
            </a:r>
          </a:p>
          <a:p>
            <a:r>
              <a:rPr lang="en-IN" sz="2400" dirty="0">
                <a:latin typeface="Times New Roman" panose="02020603050405020304" pitchFamily="18" charset="0"/>
                <a:cs typeface="Times New Roman" panose="02020603050405020304" pitchFamily="18" charset="0"/>
              </a:rPr>
              <a:t>Problem Statement</a:t>
            </a:r>
          </a:p>
          <a:p>
            <a:r>
              <a:rPr lang="en-IN" sz="2400" dirty="0">
                <a:latin typeface="Times New Roman" panose="02020603050405020304" pitchFamily="18" charset="0"/>
                <a:cs typeface="Times New Roman" panose="02020603050405020304" pitchFamily="18" charset="0"/>
              </a:rPr>
              <a:t>Existing System</a:t>
            </a:r>
          </a:p>
          <a:p>
            <a:r>
              <a:rPr lang="en-IN" sz="2400" dirty="0">
                <a:latin typeface="Times New Roman" panose="02020603050405020304" pitchFamily="18" charset="0"/>
                <a:cs typeface="Times New Roman" panose="02020603050405020304" pitchFamily="18" charset="0"/>
              </a:rPr>
              <a:t>Proposed System</a:t>
            </a:r>
          </a:p>
          <a:p>
            <a:r>
              <a:rPr lang="en-US" sz="2400" kern="1200" dirty="0">
                <a:latin typeface="Times New Roman" panose="02020603050405020304" pitchFamily="18" charset="0"/>
                <a:ea typeface="+mj-ea"/>
                <a:cs typeface="Times New Roman" panose="02020603050405020304" pitchFamily="18" charset="0"/>
              </a:rPr>
              <a:t>System Architecture</a:t>
            </a:r>
          </a:p>
          <a:p>
            <a:r>
              <a:rPr lang="en-US" sz="2400" dirty="0">
                <a:latin typeface="Times New Roman" panose="02020603050405020304" pitchFamily="18" charset="0"/>
                <a:ea typeface="+mj-ea"/>
                <a:cs typeface="Times New Roman" panose="02020603050405020304" pitchFamily="18" charset="0"/>
              </a:rPr>
              <a:t>Objective </a:t>
            </a:r>
          </a:p>
          <a:p>
            <a:r>
              <a:rPr lang="en-US" sz="2400" kern="1200" dirty="0">
                <a:latin typeface="Times New Roman" panose="02020603050405020304" pitchFamily="18" charset="0"/>
                <a:ea typeface="+mj-ea"/>
                <a:cs typeface="Times New Roman" panose="02020603050405020304" pitchFamily="18" charset="0"/>
              </a:rPr>
              <a:t>Scope </a:t>
            </a:r>
          </a:p>
          <a:p>
            <a:r>
              <a:rPr lang="en-US" sz="2400" dirty="0">
                <a:latin typeface="Times New Roman" panose="02020603050405020304" pitchFamily="18" charset="0"/>
                <a:ea typeface="+mj-ea"/>
                <a:cs typeface="Times New Roman" panose="02020603050405020304" pitchFamily="18" charset="0"/>
              </a:rPr>
              <a:t>Plan of work</a:t>
            </a:r>
            <a:endParaRPr lang="en-US" sz="2400" kern="1200" dirty="0">
              <a:latin typeface="Times New Roman" panose="02020603050405020304" pitchFamily="18" charset="0"/>
              <a:ea typeface="+mj-ea"/>
              <a:cs typeface="Times New Roman" panose="02020603050405020304" pitchFamily="18" charset="0"/>
            </a:endParaRPr>
          </a:p>
          <a:p>
            <a:r>
              <a:rPr lang="en-US" sz="2400" kern="1200" dirty="0">
                <a:latin typeface="Times New Roman" panose="02020603050405020304" pitchFamily="18" charset="0"/>
                <a:ea typeface="+mj-ea"/>
                <a:cs typeface="Times New Roman" panose="02020603050405020304" pitchFamily="18" charset="0"/>
              </a:rPr>
              <a:t>References</a:t>
            </a:r>
          </a:p>
        </p:txBody>
      </p:sp>
    </p:spTree>
    <p:extLst>
      <p:ext uri="{BB962C8B-B14F-4D97-AF65-F5344CB8AC3E}">
        <p14:creationId xmlns:p14="http://schemas.microsoft.com/office/powerpoint/2010/main" val="389511324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71A7CF-5758-84A2-B6CF-5E529D66599D}"/>
              </a:ext>
            </a:extLst>
          </p:cNvPr>
          <p:cNvSpPr>
            <a:spLocks noGrp="1"/>
          </p:cNvSpPr>
          <p:nvPr>
            <p:ph type="title"/>
          </p:nvPr>
        </p:nvSpPr>
        <p:spPr>
          <a:xfrm>
            <a:off x="2589207" y="700699"/>
            <a:ext cx="8915399" cy="860400"/>
          </a:xfrm>
        </p:spPr>
        <p:txBody>
          <a:bodyPr>
            <a:normAutofit/>
          </a:bodyPr>
          <a:lstStyle/>
          <a:p>
            <a:r>
              <a:rPr lang="en-US" sz="4400" dirty="0">
                <a:latin typeface="Cambria Math" panose="02040503050406030204" pitchFamily="18" charset="0"/>
                <a:ea typeface="Cambria Math" panose="02040503050406030204" pitchFamily="18" charset="0"/>
              </a:rPr>
              <a:t>PROPOSED SYSTEM</a:t>
            </a:r>
            <a:endParaRPr lang="en-IN" sz="4400" dirty="0">
              <a:latin typeface="Cambria Math" panose="02040503050406030204" pitchFamily="18" charset="0"/>
              <a:ea typeface="Cambria Math" panose="02040503050406030204" pitchFamily="18" charset="0"/>
            </a:endParaRPr>
          </a:p>
        </p:txBody>
      </p:sp>
      <p:sp>
        <p:nvSpPr>
          <p:cNvPr id="3" name="Text Placeholder 2">
            <a:extLst>
              <a:ext uri="{FF2B5EF4-FFF2-40B4-BE49-F238E27FC236}">
                <a16:creationId xmlns:a16="http://schemas.microsoft.com/office/drawing/2014/main" xmlns="" id="{FBEF1615-5E8B-F7FE-8174-26FB5036AEDD}"/>
              </a:ext>
            </a:extLst>
          </p:cNvPr>
          <p:cNvSpPr>
            <a:spLocks noGrp="1"/>
          </p:cNvSpPr>
          <p:nvPr>
            <p:ph type="body" idx="1"/>
          </p:nvPr>
        </p:nvSpPr>
        <p:spPr>
          <a:xfrm>
            <a:off x="2589207" y="1900007"/>
            <a:ext cx="8915399" cy="860400"/>
          </a:xfrm>
        </p:spPr>
        <p:txBody>
          <a:bodyPr>
            <a:noAutofit/>
          </a:bodyPr>
          <a:lstStyle/>
          <a:p>
            <a:pPr algn="just">
              <a:lnSpc>
                <a:spcPct val="150000"/>
              </a:lnSpc>
            </a:pPr>
            <a:r>
              <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Lung Cancer has a severe effect on generation with the growing death rates. It has the second largest death among all the cancer types. As per, the American Cancer Society, it has been surveyed that Lung cancer needs to be diagnosed at an early stage so as to achieve recovery otherwise, recovery is suspected while prediction in late stages. There are multiple ways to detect Lung Cancer with medical Images such as CT scans, MRIs, and X-rays among which CT scan is considered one of most efficient one among these. But instead of manual checkups, automatic detection can help in providing better results. The VGG19 transfer learning model is considered one of the best methods to work on images for prediction. So, this system includes multiple CT Scan images of multiple cancer types such as Lung adenocarcinoma, benign, and squamous cell carcinoma.</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35218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19703A-FF49-1751-E90D-F140AF8851E5}"/>
              </a:ext>
            </a:extLst>
          </p:cNvPr>
          <p:cNvSpPr>
            <a:spLocks noGrp="1"/>
          </p:cNvSpPr>
          <p:nvPr>
            <p:ph type="title"/>
          </p:nvPr>
        </p:nvSpPr>
        <p:spPr>
          <a:xfrm>
            <a:off x="1786681" y="93169"/>
            <a:ext cx="8911687" cy="1280890"/>
          </a:xfrm>
        </p:spPr>
        <p:txBody>
          <a:bodyPr>
            <a:normAutofit/>
          </a:bodyPr>
          <a:lstStyle/>
          <a:p>
            <a:pPr algn="ctr"/>
            <a:r>
              <a:rPr lang="en-US" sz="4400" kern="1200" dirty="0">
                <a:solidFill>
                  <a:schemeClr val="tx1"/>
                </a:solidFill>
                <a:latin typeface="Cambria Math" panose="02040503050406030204" pitchFamily="18" charset="0"/>
                <a:ea typeface="Cambria Math" panose="02040503050406030204" pitchFamily="18" charset="0"/>
              </a:rPr>
              <a:t>SYSTEM ARCHITECTURE</a:t>
            </a:r>
            <a:endParaRPr lang="en-IN" sz="4400" dirty="0">
              <a:latin typeface="Cambria Math" panose="02040503050406030204" pitchFamily="18" charset="0"/>
              <a:ea typeface="Cambria Math" panose="02040503050406030204" pitchFamily="18" charset="0"/>
            </a:endParaRPr>
          </a:p>
        </p:txBody>
      </p:sp>
      <p:pic>
        <p:nvPicPr>
          <p:cNvPr id="9" name="Picture 8">
            <a:extLst>
              <a:ext uri="{FF2B5EF4-FFF2-40B4-BE49-F238E27FC236}">
                <a16:creationId xmlns:a16="http://schemas.microsoft.com/office/drawing/2014/main" xmlns="" id="{6A4CBE10-E1FC-E1D8-920D-58D8CCEDA38A}"/>
              </a:ext>
            </a:extLst>
          </p:cNvPr>
          <p:cNvPicPr>
            <a:picLocks noChangeAspect="1"/>
          </p:cNvPicPr>
          <p:nvPr/>
        </p:nvPicPr>
        <p:blipFill>
          <a:blip r:embed="rId2"/>
          <a:stretch>
            <a:fillRect/>
          </a:stretch>
        </p:blipFill>
        <p:spPr>
          <a:xfrm>
            <a:off x="3055041" y="1167246"/>
            <a:ext cx="6570739" cy="5294136"/>
          </a:xfrm>
          <a:prstGeom prst="rect">
            <a:avLst/>
          </a:prstGeom>
        </p:spPr>
      </p:pic>
    </p:spTree>
    <p:extLst>
      <p:ext uri="{BB962C8B-B14F-4D97-AF65-F5344CB8AC3E}">
        <p14:creationId xmlns:p14="http://schemas.microsoft.com/office/powerpoint/2010/main" val="19526459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0AE8BE-B164-DB60-E5CD-515E645C9F1C}"/>
              </a:ext>
            </a:extLst>
          </p:cNvPr>
          <p:cNvSpPr>
            <a:spLocks noGrp="1"/>
          </p:cNvSpPr>
          <p:nvPr>
            <p:ph type="title"/>
          </p:nvPr>
        </p:nvSpPr>
        <p:spPr/>
        <p:txBody>
          <a:bodyPr>
            <a:normAutofit/>
          </a:bodyPr>
          <a:lstStyle/>
          <a:p>
            <a:r>
              <a:rPr lang="en-US" sz="4400" dirty="0">
                <a:latin typeface="Cambria Math" panose="02040503050406030204" pitchFamily="18" charset="0"/>
                <a:ea typeface="Cambria Math" panose="02040503050406030204" pitchFamily="18" charset="0"/>
                <a:cs typeface="Times New Roman" panose="02020603050405020304" pitchFamily="18" charset="0"/>
              </a:rPr>
              <a:t>SYSTEM SPECIFICATIONS</a:t>
            </a:r>
            <a:endParaRPr lang="en-IN" sz="4400" dirty="0">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25CAA1D1-B4E3-21A3-3E9A-F4C69752A25E}"/>
              </a:ext>
            </a:extLst>
          </p:cNvPr>
          <p:cNvSpPr>
            <a:spLocks noGrp="1"/>
          </p:cNvSpPr>
          <p:nvPr>
            <p:ph idx="1"/>
          </p:nvPr>
        </p:nvSpPr>
        <p:spPr>
          <a:xfrm>
            <a:off x="2592925" y="1540189"/>
            <a:ext cx="8915400" cy="3777622"/>
          </a:xfrm>
        </p:spPr>
        <p:txBody>
          <a:bodyPr>
            <a:noAutofit/>
          </a:bodyPr>
          <a:lstStyle/>
          <a:p>
            <a:pPr algn="just">
              <a:lnSpc>
                <a:spcPct val="120000"/>
              </a:lnSpc>
              <a:spcAft>
                <a:spcPts val="800"/>
              </a:spcAft>
              <a:tabLst>
                <a:tab pos="5314950" algn="l"/>
              </a:tabLst>
            </a:pPr>
            <a:r>
              <a:rPr lang="en-IN" b="1" i="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Hardware Requirements:</a:t>
            </a:r>
            <a:endPar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50000"/>
              </a:lnSpc>
              <a:spcAft>
                <a:spcPts val="800"/>
              </a:spcAft>
              <a:buNone/>
            </a:pPr>
            <a:r>
              <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Processor			:           Any Update Processor</a:t>
            </a:r>
          </a:p>
          <a:p>
            <a:pPr marL="0" indent="0" algn="just">
              <a:lnSpc>
                <a:spcPct val="50000"/>
              </a:lnSpc>
              <a:spcAft>
                <a:spcPts val="800"/>
              </a:spcAft>
              <a:buNone/>
            </a:pPr>
            <a:r>
              <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Ram				:           Min 4 GB</a:t>
            </a:r>
          </a:p>
          <a:p>
            <a:pPr marL="0" indent="0" algn="just">
              <a:lnSpc>
                <a:spcPct val="50000"/>
              </a:lnSpc>
              <a:spcAft>
                <a:spcPts val="800"/>
              </a:spcAft>
              <a:buNone/>
            </a:pPr>
            <a:r>
              <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Hard Disk		:           Min 250 GB</a:t>
            </a:r>
          </a:p>
          <a:p>
            <a:pPr marL="0" indent="0" algn="just">
              <a:lnSpc>
                <a:spcPct val="50000"/>
              </a:lnSpc>
              <a:spcAft>
                <a:spcPts val="800"/>
              </a:spcAft>
              <a:buNone/>
            </a:pPr>
            <a:endPar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20000"/>
              </a:lnSpc>
              <a:spcAft>
                <a:spcPts val="800"/>
              </a:spcAft>
            </a:pPr>
            <a:r>
              <a:rPr lang="en-IN" b="1" i="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Software Requirements:</a:t>
            </a:r>
            <a:endPar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50000"/>
              </a:lnSpc>
              <a:spcAft>
                <a:spcPts val="800"/>
              </a:spcAft>
              <a:buNone/>
            </a:pPr>
            <a:r>
              <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Operating System       		:       Windows family</a:t>
            </a:r>
          </a:p>
          <a:p>
            <a:pPr marL="0" indent="0" algn="just">
              <a:lnSpc>
                <a:spcPct val="50000"/>
              </a:lnSpc>
              <a:spcAft>
                <a:spcPts val="800"/>
              </a:spcAft>
              <a:buNone/>
            </a:pPr>
            <a:r>
              <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Technology			        :       Python 3.8</a:t>
            </a:r>
          </a:p>
          <a:p>
            <a:pPr marL="0" indent="0" algn="just">
              <a:lnSpc>
                <a:spcPct val="50000"/>
              </a:lnSpc>
              <a:spcAft>
                <a:spcPts val="800"/>
              </a:spcAft>
              <a:buNone/>
            </a:pPr>
            <a:r>
              <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Front-end Technology		:	HTML, CSS, JS</a:t>
            </a:r>
          </a:p>
          <a:p>
            <a:pPr marL="0" indent="0">
              <a:lnSpc>
                <a:spcPct val="50000"/>
              </a:lnSpc>
              <a:spcAft>
                <a:spcPts val="800"/>
              </a:spcAft>
              <a:buNone/>
            </a:pPr>
            <a:r>
              <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Back-end Technology		: 	MySQL</a:t>
            </a:r>
          </a:p>
          <a:p>
            <a:pPr marL="0" indent="0">
              <a:lnSpc>
                <a:spcPct val="50000"/>
              </a:lnSpc>
              <a:spcAft>
                <a:spcPts val="800"/>
              </a:spcAft>
              <a:buNone/>
            </a:pPr>
            <a:r>
              <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Code Development Tool  	:	PyCharm IDE</a:t>
            </a:r>
          </a:p>
          <a:p>
            <a:pPr marL="0" indent="0" algn="just">
              <a:lnSpc>
                <a:spcPct val="50000"/>
              </a:lnSpc>
              <a:spcAft>
                <a:spcPts val="800"/>
              </a:spcAft>
              <a:buNone/>
            </a:pPr>
            <a:r>
              <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Web framework	         	: 	Flask</a:t>
            </a:r>
          </a:p>
          <a:p>
            <a:pPr>
              <a:lnSpc>
                <a:spcPct val="120000"/>
              </a:lnSpc>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999932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47ACB9-5690-AA20-031B-184AFB0C27C2}"/>
              </a:ext>
            </a:extLst>
          </p:cNvPr>
          <p:cNvSpPr>
            <a:spLocks noGrp="1"/>
          </p:cNvSpPr>
          <p:nvPr>
            <p:ph type="title"/>
          </p:nvPr>
        </p:nvSpPr>
        <p:spPr/>
        <p:txBody>
          <a:bodyPr>
            <a:normAutofit/>
          </a:bodyPr>
          <a:lstStyle/>
          <a:p>
            <a:r>
              <a:rPr lang="en-US" sz="4400" dirty="0">
                <a:latin typeface="Cambria Math" panose="02040503050406030204" pitchFamily="18" charset="0"/>
                <a:ea typeface="Cambria Math" panose="02040503050406030204" pitchFamily="18" charset="0"/>
                <a:cs typeface="Times New Roman" panose="02020603050405020304" pitchFamily="18" charset="0"/>
              </a:rPr>
              <a:t>OBJECTIVES</a:t>
            </a:r>
            <a:endParaRPr lang="en-IN" sz="4400" dirty="0">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0972BFE-3388-2042-6A08-10C4ACDEEF2C}"/>
              </a:ext>
            </a:extLst>
          </p:cNvPr>
          <p:cNvSpPr>
            <a:spLocks noGrp="1"/>
          </p:cNvSpPr>
          <p:nvPr>
            <p:ph idx="1"/>
          </p:nvPr>
        </p:nvSpPr>
        <p:spPr>
          <a:xfrm>
            <a:off x="2589212" y="2141636"/>
            <a:ext cx="8915400" cy="3777622"/>
          </a:xfrm>
        </p:spPr>
        <p:txBody>
          <a:bodyPr>
            <a:normAutofit/>
          </a:bodyPr>
          <a:lstStyle/>
          <a:p>
            <a:pPr algn="just">
              <a:lnSpc>
                <a:spcPct val="150000"/>
              </a:lnSpc>
            </a:pPr>
            <a:r>
              <a:rPr lang="en-US" sz="2000" b="0" i="0" dirty="0">
                <a:solidFill>
                  <a:schemeClr val="tx1"/>
                </a:solidFill>
                <a:effectLst/>
                <a:latin typeface="Times New Roman" panose="02020603050405020304" pitchFamily="18" charset="0"/>
                <a:cs typeface="Times New Roman" panose="02020603050405020304" pitchFamily="18" charset="0"/>
              </a:rPr>
              <a:t>Improve the accuracy of lung cancer prediction by implementing VGG-19 transfer learning on CT scan images, aiming for a more effective and precise diagnostic tool.</a:t>
            </a:r>
          </a:p>
          <a:p>
            <a:pPr algn="just">
              <a:lnSpc>
                <a:spcPct val="150000"/>
              </a:lnSpc>
            </a:pPr>
            <a:r>
              <a:rPr lang="en-US" sz="2000" b="0" i="0" dirty="0">
                <a:solidFill>
                  <a:schemeClr val="tx1"/>
                </a:solidFill>
                <a:effectLst/>
                <a:latin typeface="Times New Roman" panose="02020603050405020304" pitchFamily="18" charset="0"/>
                <a:cs typeface="Times New Roman" panose="02020603050405020304" pitchFamily="18" charset="0"/>
              </a:rPr>
              <a:t>Classify diverse lung cancer types (Adenocarcinoma, Benign, and Squamous Cell Carcinoma) through the VGG-19 model to provide distinct insights into the severity and recommended precautions for each type.</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286460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0CDEBC-C3A8-5530-3AFA-6B97E866B839}"/>
              </a:ext>
            </a:extLst>
          </p:cNvPr>
          <p:cNvSpPr>
            <a:spLocks noGrp="1"/>
          </p:cNvSpPr>
          <p:nvPr>
            <p:ph type="title"/>
          </p:nvPr>
        </p:nvSpPr>
        <p:spPr/>
        <p:txBody>
          <a:bodyPr>
            <a:normAutofit/>
          </a:bodyPr>
          <a:lstStyle/>
          <a:p>
            <a:r>
              <a:rPr lang="en-US" sz="4400" dirty="0">
                <a:latin typeface="Cambria Math" panose="02040503050406030204" pitchFamily="18" charset="0"/>
                <a:ea typeface="Cambria Math" panose="02040503050406030204" pitchFamily="18" charset="0"/>
              </a:rPr>
              <a:t>SCOPE</a:t>
            </a:r>
            <a:endParaRPr lang="en-IN" sz="4400"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xmlns="" id="{9B91A11C-8C14-4E3E-E713-0E38AC4CB206}"/>
              </a:ext>
            </a:extLst>
          </p:cNvPr>
          <p:cNvSpPr>
            <a:spLocks noGrp="1"/>
          </p:cNvSpPr>
          <p:nvPr>
            <p:ph idx="1"/>
          </p:nvPr>
        </p:nvSpPr>
        <p:spPr/>
        <p:txBody>
          <a:bodyPr/>
          <a:lstStyle/>
          <a:p>
            <a:pPr algn="just">
              <a:lnSpc>
                <a:spcPct val="150000"/>
              </a:lnSpc>
            </a:pPr>
            <a:r>
              <a:rPr lang="en-US" b="0" i="0" dirty="0">
                <a:solidFill>
                  <a:srgbClr val="374151"/>
                </a:solidFill>
                <a:effectLst/>
                <a:latin typeface="Söhne"/>
              </a:rPr>
              <a:t>Utilizing VGG19 transfer learning to enhance the accuracy of lung cancer prediction.</a:t>
            </a:r>
          </a:p>
          <a:p>
            <a:pPr algn="just">
              <a:lnSpc>
                <a:spcPct val="150000"/>
              </a:lnSpc>
            </a:pPr>
            <a:r>
              <a:rPr lang="en-US" b="0" i="0" dirty="0">
                <a:solidFill>
                  <a:srgbClr val="374151"/>
                </a:solidFill>
                <a:effectLst/>
                <a:latin typeface="Söhne"/>
              </a:rPr>
              <a:t>Classifying different types of lung cancer for personalized diagnostic insights.</a:t>
            </a:r>
            <a:endParaRPr lang="en-US" dirty="0">
              <a:solidFill>
                <a:srgbClr val="374151"/>
              </a:solidFill>
              <a:latin typeface="Söhne"/>
            </a:endParaRPr>
          </a:p>
          <a:p>
            <a:pPr algn="just">
              <a:lnSpc>
                <a:spcPct val="150000"/>
              </a:lnSpc>
            </a:pPr>
            <a:r>
              <a:rPr lang="en-US" b="0" i="0" dirty="0">
                <a:solidFill>
                  <a:srgbClr val="374151"/>
                </a:solidFill>
                <a:effectLst/>
                <a:latin typeface="Söhne"/>
              </a:rPr>
              <a:t>Addressing the limitations of the existing VGG-16 model for improved effectiveness.</a:t>
            </a:r>
          </a:p>
          <a:p>
            <a:pPr algn="just">
              <a:lnSpc>
                <a:spcPct val="150000"/>
              </a:lnSpc>
            </a:pPr>
            <a:r>
              <a:rPr lang="en-US" b="0" i="0" dirty="0">
                <a:solidFill>
                  <a:srgbClr val="374151"/>
                </a:solidFill>
                <a:effectLst/>
                <a:latin typeface="Söhne"/>
              </a:rPr>
              <a:t>Contributing to the advancement of automated, accurate, and personalized lung cancer diagnosis using state-of-the-art deep learning techniques.</a:t>
            </a:r>
            <a:endParaRPr lang="en-IN" dirty="0"/>
          </a:p>
        </p:txBody>
      </p:sp>
    </p:spTree>
    <p:extLst>
      <p:ext uri="{BB962C8B-B14F-4D97-AF65-F5344CB8AC3E}">
        <p14:creationId xmlns:p14="http://schemas.microsoft.com/office/powerpoint/2010/main" val="424775201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5A4267-B28A-FCAC-FE00-B40D0B098B2F}"/>
              </a:ext>
            </a:extLst>
          </p:cNvPr>
          <p:cNvSpPr>
            <a:spLocks noGrp="1"/>
          </p:cNvSpPr>
          <p:nvPr>
            <p:ph type="title"/>
          </p:nvPr>
        </p:nvSpPr>
        <p:spPr/>
        <p:txBody>
          <a:bodyPr>
            <a:normAutofit/>
          </a:bodyPr>
          <a:lstStyle/>
          <a:p>
            <a:r>
              <a:rPr lang="en-US" sz="4400" dirty="0">
                <a:latin typeface="Cambria Math" panose="02040503050406030204" pitchFamily="18" charset="0"/>
                <a:ea typeface="Cambria Math" panose="02040503050406030204" pitchFamily="18" charset="0"/>
              </a:rPr>
              <a:t>PLAN OF WORK</a:t>
            </a:r>
            <a:endParaRPr lang="en-IN" sz="4400" dirty="0">
              <a:latin typeface="Cambria Math" panose="02040503050406030204" pitchFamily="18" charset="0"/>
              <a:ea typeface="Cambria Math" panose="02040503050406030204" pitchFamily="18" charset="0"/>
            </a:endParaRPr>
          </a:p>
        </p:txBody>
      </p:sp>
      <p:graphicFrame>
        <p:nvGraphicFramePr>
          <p:cNvPr id="5" name="Table 4">
            <a:extLst>
              <a:ext uri="{FF2B5EF4-FFF2-40B4-BE49-F238E27FC236}">
                <a16:creationId xmlns:a16="http://schemas.microsoft.com/office/drawing/2014/main" xmlns="" id="{81E0D3A7-2B40-351A-25FB-A71CAA8F987C}"/>
              </a:ext>
            </a:extLst>
          </p:cNvPr>
          <p:cNvGraphicFramePr>
            <a:graphicFrameLocks noGrp="1"/>
          </p:cNvGraphicFramePr>
          <p:nvPr>
            <p:extLst>
              <p:ext uri="{D42A27DB-BD31-4B8C-83A1-F6EECF244321}">
                <p14:modId xmlns:p14="http://schemas.microsoft.com/office/powerpoint/2010/main" val="3548548362"/>
              </p:ext>
            </p:extLst>
          </p:nvPr>
        </p:nvGraphicFramePr>
        <p:xfrm>
          <a:off x="2452989" y="1786451"/>
          <a:ext cx="8127999" cy="4090467"/>
        </p:xfrm>
        <a:graphic>
          <a:graphicData uri="http://schemas.openxmlformats.org/drawingml/2006/table">
            <a:tbl>
              <a:tblPr firstRow="1" bandRow="1">
                <a:tableStyleId>{5C22544A-7EE6-4342-B048-85BDC9FD1C3A}</a:tableStyleId>
              </a:tblPr>
              <a:tblGrid>
                <a:gridCol w="1340464">
                  <a:extLst>
                    <a:ext uri="{9D8B030D-6E8A-4147-A177-3AD203B41FA5}">
                      <a16:colId xmlns:a16="http://schemas.microsoft.com/office/drawing/2014/main" xmlns="" val="2460015010"/>
                    </a:ext>
                  </a:extLst>
                </a:gridCol>
                <a:gridCol w="4078202">
                  <a:extLst>
                    <a:ext uri="{9D8B030D-6E8A-4147-A177-3AD203B41FA5}">
                      <a16:colId xmlns:a16="http://schemas.microsoft.com/office/drawing/2014/main" xmlns="" val="4065401913"/>
                    </a:ext>
                  </a:extLst>
                </a:gridCol>
                <a:gridCol w="2709333">
                  <a:extLst>
                    <a:ext uri="{9D8B030D-6E8A-4147-A177-3AD203B41FA5}">
                      <a16:colId xmlns:a16="http://schemas.microsoft.com/office/drawing/2014/main" xmlns="" val="1878317224"/>
                    </a:ext>
                  </a:extLst>
                </a:gridCol>
              </a:tblGrid>
              <a:tr h="585267">
                <a:tc>
                  <a:txBody>
                    <a:bodyPr/>
                    <a:lstStyle/>
                    <a:p>
                      <a:r>
                        <a:rPr lang="en-US" sz="2000" dirty="0">
                          <a:latin typeface="Times New Roman" panose="02020603050405020304" pitchFamily="18" charset="0"/>
                          <a:cs typeface="Times New Roman" panose="02020603050405020304" pitchFamily="18" charset="0"/>
                        </a:rPr>
                        <a:t>S.NO</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MODULE</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DURATION</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286900404"/>
                  </a:ext>
                </a:extLst>
              </a:tr>
              <a:tr h="585267">
                <a:tc>
                  <a:txBody>
                    <a:bodyPr/>
                    <a:lstStyle/>
                    <a:p>
                      <a:r>
                        <a:rPr lang="en-US" sz="2000" dirty="0">
                          <a:latin typeface="Times New Roman" panose="02020603050405020304" pitchFamily="18" charset="0"/>
                          <a:cs typeface="Times New Roman" panose="02020603050405020304" pitchFamily="18" charset="0"/>
                        </a:rPr>
                        <a:t>1.</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Literature Survey and problem definition</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2 Months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166927176"/>
                  </a:ext>
                </a:extLst>
              </a:tr>
              <a:tr h="585267">
                <a:tc>
                  <a:txBody>
                    <a:bodyPr/>
                    <a:lstStyle/>
                    <a:p>
                      <a:r>
                        <a:rPr lang="en-US" sz="2000" dirty="0">
                          <a:latin typeface="Times New Roman" panose="02020603050405020304" pitchFamily="18" charset="0"/>
                          <a:cs typeface="Times New Roman" panose="02020603050405020304" pitchFamily="18" charset="0"/>
                        </a:rPr>
                        <a:t>2.</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Design</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3 Months</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169383589"/>
                  </a:ext>
                </a:extLst>
              </a:tr>
              <a:tr h="585267">
                <a:tc>
                  <a:txBody>
                    <a:bodyPr/>
                    <a:lstStyle/>
                    <a:p>
                      <a:r>
                        <a:rPr lang="en-US" sz="2000" dirty="0">
                          <a:latin typeface="Times New Roman" panose="02020603050405020304" pitchFamily="18" charset="0"/>
                          <a:cs typeface="Times New Roman" panose="02020603050405020304" pitchFamily="18" charset="0"/>
                        </a:rPr>
                        <a:t>3.</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Implementation</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2 Months</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914788008"/>
                  </a:ext>
                </a:extLst>
              </a:tr>
              <a:tr h="585267">
                <a:tc>
                  <a:txBody>
                    <a:bodyPr/>
                    <a:lstStyle/>
                    <a:p>
                      <a:r>
                        <a:rPr lang="en-US" sz="2000" dirty="0">
                          <a:latin typeface="Times New Roman" panose="02020603050405020304" pitchFamily="18" charset="0"/>
                          <a:cs typeface="Times New Roman" panose="02020603050405020304" pitchFamily="18" charset="0"/>
                        </a:rPr>
                        <a:t>4.</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Result</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1 Months</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107733938"/>
                  </a:ext>
                </a:extLst>
              </a:tr>
              <a:tr h="585267">
                <a:tc>
                  <a:txBody>
                    <a:bodyPr/>
                    <a:lstStyle/>
                    <a:p>
                      <a:r>
                        <a:rPr lang="en-US" sz="2000" dirty="0">
                          <a:latin typeface="Times New Roman" panose="02020603050405020304" pitchFamily="18" charset="0"/>
                          <a:cs typeface="Times New Roman" panose="02020603050405020304" pitchFamily="18" charset="0"/>
                        </a:rPr>
                        <a:t>5.</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Paper Publication</a:t>
                      </a:r>
                      <a:r>
                        <a:rPr lang="en-US" sz="2000" baseline="0" dirty="0">
                          <a:latin typeface="Times New Roman" panose="02020603050405020304" pitchFamily="18" charset="0"/>
                          <a:cs typeface="Times New Roman" panose="02020603050405020304" pitchFamily="18" charset="0"/>
                        </a:rPr>
                        <a:t> and Documentation</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2 Months</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961614718"/>
                  </a:ext>
                </a:extLst>
              </a:tr>
            </a:tbl>
          </a:graphicData>
        </a:graphic>
      </p:graphicFrame>
    </p:spTree>
    <p:extLst>
      <p:ext uri="{BB962C8B-B14F-4D97-AF65-F5344CB8AC3E}">
        <p14:creationId xmlns:p14="http://schemas.microsoft.com/office/powerpoint/2010/main" val="384304868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E786FE-F722-A5DA-D1F3-BC0BC82E9752}"/>
              </a:ext>
            </a:extLst>
          </p:cNvPr>
          <p:cNvSpPr>
            <a:spLocks noGrp="1"/>
          </p:cNvSpPr>
          <p:nvPr>
            <p:ph type="title"/>
          </p:nvPr>
        </p:nvSpPr>
        <p:spPr/>
        <p:txBody>
          <a:bodyPr>
            <a:normAutofit/>
          </a:bodyPr>
          <a:lstStyle/>
          <a:p>
            <a:r>
              <a:rPr lang="en-US" sz="4400" dirty="0">
                <a:latin typeface="Cambria Math" panose="02040503050406030204" pitchFamily="18" charset="0"/>
                <a:ea typeface="Cambria Math" panose="02040503050406030204" pitchFamily="18" charset="0"/>
              </a:rPr>
              <a:t>REFERENCES</a:t>
            </a:r>
            <a:endParaRPr lang="en-IN" sz="4400"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xmlns="" id="{C29B0C9E-6DCD-12FC-1DD9-8689CB77D9A5}"/>
              </a:ext>
            </a:extLst>
          </p:cNvPr>
          <p:cNvSpPr>
            <a:spLocks noGrp="1"/>
          </p:cNvSpPr>
          <p:nvPr>
            <p:ph idx="1"/>
          </p:nvPr>
        </p:nvSpPr>
        <p:spPr>
          <a:xfrm>
            <a:off x="2589212" y="1622323"/>
            <a:ext cx="8915400" cy="3777622"/>
          </a:xfrm>
        </p:spPr>
        <p:txBody>
          <a:bodyPr>
            <a:noAutofit/>
          </a:bodyPr>
          <a:lstStyle/>
          <a:p>
            <a:pPr algn="just"/>
            <a:r>
              <a:rPr lang="en-IN" dirty="0">
                <a:latin typeface="Times New Roman" panose="02020603050405020304" pitchFamily="18" charset="0"/>
                <a:cs typeface="Times New Roman" panose="02020603050405020304" pitchFamily="18" charset="0"/>
              </a:rPr>
              <a:t>A. Vij and K. S. </a:t>
            </a:r>
            <a:r>
              <a:rPr lang="en-IN" dirty="0" err="1">
                <a:latin typeface="Times New Roman" panose="02020603050405020304" pitchFamily="18" charset="0"/>
                <a:cs typeface="Times New Roman" panose="02020603050405020304" pitchFamily="18" charset="0"/>
              </a:rPr>
              <a:t>Kaswan</a:t>
            </a:r>
            <a:r>
              <a:rPr lang="en-IN" dirty="0">
                <a:latin typeface="Times New Roman" panose="02020603050405020304" pitchFamily="18" charset="0"/>
                <a:cs typeface="Times New Roman" panose="02020603050405020304" pitchFamily="18" charset="0"/>
              </a:rPr>
              <a:t>, "Prediction of Lung Cancer using Convolution Neural Networks," 2023 International Conference on Artificial Intelligence and Smart Communication (AISC), Greater Noida, India, 2023, pp. 737-741,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10.1109/AISC56616.2023.10085058.</a:t>
            </a:r>
          </a:p>
          <a:p>
            <a:pPr marL="0" indent="0" algn="just">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M. I. Faisal, S. Bashir, Z. S. Khan and F. Hassan Khan, "An Evaluation of Machine Learning Classifiers and Ensembles for Early Stage Prediction of Lung Cancer," 2018 3rd International Conference on Emerging Trends in Engineering, Sciences and Technology (ICEEST), Karachi, Pakistan, 2020, pp. 1-4,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10.1109/ICEEST.2018.8643311.</a:t>
            </a:r>
          </a:p>
          <a:p>
            <a:pPr marL="0" indent="0">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M.I. Faisal, S. Bashir, Z.S. Khan, F.H. Khan, An evaluation of machine learning classifiers and ensembles for early stage prediction of lung cancer, December, in: 2018 3rd International Conference on Emerging Trends in Engineering, Sciences and Technology (ICEEST), IEEE, 2021</a:t>
            </a:r>
          </a:p>
        </p:txBody>
      </p:sp>
    </p:spTree>
    <p:extLst>
      <p:ext uri="{BB962C8B-B14F-4D97-AF65-F5344CB8AC3E}">
        <p14:creationId xmlns:p14="http://schemas.microsoft.com/office/powerpoint/2010/main" val="198514719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E786FE-F722-A5DA-D1F3-BC0BC82E9752}"/>
              </a:ext>
            </a:extLst>
          </p:cNvPr>
          <p:cNvSpPr>
            <a:spLocks noGrp="1"/>
          </p:cNvSpPr>
          <p:nvPr>
            <p:ph type="title"/>
          </p:nvPr>
        </p:nvSpPr>
        <p:spPr/>
        <p:txBody>
          <a:bodyPr>
            <a:normAutofit/>
          </a:bodyPr>
          <a:lstStyle/>
          <a:p>
            <a:r>
              <a:rPr lang="en-US" sz="4400" dirty="0">
                <a:latin typeface="Cambria Math" panose="02040503050406030204" pitchFamily="18" charset="0"/>
                <a:ea typeface="Cambria Math" panose="02040503050406030204" pitchFamily="18" charset="0"/>
              </a:rPr>
              <a:t>REFERENCES</a:t>
            </a:r>
            <a:endParaRPr lang="en-IN" sz="4400"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xmlns="" id="{C29B0C9E-6DCD-12FC-1DD9-8689CB77D9A5}"/>
              </a:ext>
            </a:extLst>
          </p:cNvPr>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M. </a:t>
            </a:r>
            <a:r>
              <a:rPr lang="en-US" sz="2000" dirty="0" err="1">
                <a:latin typeface="Times New Roman" panose="02020603050405020304" pitchFamily="18" charset="0"/>
                <a:cs typeface="Times New Roman" panose="02020603050405020304" pitchFamily="18" charset="0"/>
              </a:rPr>
              <a:t>Norouzi</a:t>
            </a:r>
            <a:r>
              <a:rPr lang="en-US" sz="2000" dirty="0">
                <a:latin typeface="Times New Roman" panose="02020603050405020304" pitchFamily="18" charset="0"/>
                <a:cs typeface="Times New Roman" panose="02020603050405020304" pitchFamily="18" charset="0"/>
              </a:rPr>
              <a:t> and P. Hardy, “Clinical applications of nanomedicines in lung cancer treatment,” Acta </a:t>
            </a:r>
            <a:r>
              <a:rPr lang="en-US" sz="2000" dirty="0" err="1">
                <a:latin typeface="Times New Roman" panose="02020603050405020304" pitchFamily="18" charset="0"/>
                <a:cs typeface="Times New Roman" panose="02020603050405020304" pitchFamily="18" charset="0"/>
              </a:rPr>
              <a:t>Biomaterialia</a:t>
            </a:r>
            <a:r>
              <a:rPr lang="en-US" sz="2000" dirty="0">
                <a:latin typeface="Times New Roman" panose="02020603050405020304" pitchFamily="18" charset="0"/>
                <a:cs typeface="Times New Roman" panose="02020603050405020304" pitchFamily="18" charset="0"/>
              </a:rPr>
              <a:t>, vol. 121, pp. 134–142, 2021</a:t>
            </a:r>
          </a:p>
          <a:p>
            <a:pPr marL="0" indent="0" algn="just">
              <a:buNone/>
            </a:pP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 H. </a:t>
            </a:r>
            <a:r>
              <a:rPr lang="en-US" sz="2000" dirty="0" err="1">
                <a:latin typeface="Times New Roman" panose="02020603050405020304" pitchFamily="18" charset="0"/>
                <a:cs typeface="Times New Roman" panose="02020603050405020304" pitchFamily="18" charset="0"/>
              </a:rPr>
              <a:t>Viale</a:t>
            </a:r>
            <a:r>
              <a:rPr lang="en-US" sz="2000" dirty="0">
                <a:latin typeface="Times New Roman" panose="02020603050405020304" pitchFamily="18" charset="0"/>
                <a:cs typeface="Times New Roman" panose="02020603050405020304" pitchFamily="18" charset="0"/>
              </a:rPr>
              <a:t>, “The </a:t>
            </a:r>
            <a:r>
              <a:rPr lang="en-US" sz="2000" dirty="0" err="1">
                <a:latin typeface="Times New Roman" panose="02020603050405020304" pitchFamily="18" charset="0"/>
                <a:cs typeface="Times New Roman" panose="02020603050405020304" pitchFamily="18" charset="0"/>
              </a:rPr>
              <a:t>american</a:t>
            </a:r>
            <a:r>
              <a:rPr lang="en-US" sz="2000" dirty="0">
                <a:latin typeface="Times New Roman" panose="02020603050405020304" pitchFamily="18" charset="0"/>
                <a:cs typeface="Times New Roman" panose="02020603050405020304" pitchFamily="18" charset="0"/>
              </a:rPr>
              <a:t> cancer society’s facts &amp; figures: 2020 edition,” Journal of the Advanced Practitioner in Oncology, vol. 11,no. 2, p. 135, 2020.</a:t>
            </a:r>
          </a:p>
          <a:p>
            <a:pPr marL="0" indent="0">
              <a:buNone/>
            </a:pP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P.K. </a:t>
            </a:r>
            <a:r>
              <a:rPr lang="en-US" sz="2000" dirty="0" err="1">
                <a:latin typeface="Times New Roman" panose="02020603050405020304" pitchFamily="18" charset="0"/>
                <a:cs typeface="Times New Roman" panose="02020603050405020304" pitchFamily="18" charset="0"/>
              </a:rPr>
              <a:t>Sethy</a:t>
            </a:r>
            <a:r>
              <a:rPr lang="en-US" sz="2000" dirty="0">
                <a:latin typeface="Times New Roman" panose="02020603050405020304" pitchFamily="18" charset="0"/>
                <a:cs typeface="Times New Roman" panose="02020603050405020304" pitchFamily="18" charset="0"/>
              </a:rPr>
              <a:t>, S.K. Behera, Detection of coronavirus disease (covid-19) based on deep features, Preprints, 2020, p. 2020, 2020030300</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144904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6393" y="2817541"/>
            <a:ext cx="8915400" cy="2724845"/>
          </a:xfrm>
        </p:spPr>
        <p:txBody>
          <a:bodyPr>
            <a:normAutofit/>
          </a:bodyPr>
          <a:lstStyle/>
          <a:p>
            <a:pPr algn="ctr"/>
            <a:r>
              <a:rPr lang="en-US" sz="6000" dirty="0">
                <a:latin typeface="Cambria Math" panose="02040503050406030204" pitchFamily="18" charset="0"/>
                <a:ea typeface="Cambria Math" panose="02040503050406030204" pitchFamily="18" charset="0"/>
              </a:rPr>
              <a:t>Thankyou!</a:t>
            </a:r>
            <a:endParaRPr lang="en-IN" sz="60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64018504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5B19EF-55DD-AB8F-5541-8C8518E3F6E6}"/>
              </a:ext>
            </a:extLst>
          </p:cNvPr>
          <p:cNvSpPr>
            <a:spLocks noGrp="1"/>
          </p:cNvSpPr>
          <p:nvPr>
            <p:ph type="title"/>
          </p:nvPr>
        </p:nvSpPr>
        <p:spPr/>
        <p:txBody>
          <a:bodyPr>
            <a:normAutofit/>
          </a:bodyPr>
          <a:lstStyle/>
          <a:p>
            <a:r>
              <a:rPr lang="en-US" sz="4400" dirty="0">
                <a:latin typeface="Cambria Math" panose="02040503050406030204" pitchFamily="18" charset="0"/>
                <a:ea typeface="Cambria Math" panose="02040503050406030204" pitchFamily="18" charset="0"/>
              </a:rPr>
              <a:t>INTRODUCTION</a:t>
            </a:r>
            <a:endParaRPr lang="en-IN" sz="4400"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xmlns="" id="{45C41BA9-71E5-B32C-59FA-50A9A5CE7859}"/>
              </a:ext>
            </a:extLst>
          </p:cNvPr>
          <p:cNvSpPr>
            <a:spLocks noGrp="1"/>
          </p:cNvSpPr>
          <p:nvPr>
            <p:ph idx="1"/>
          </p:nvPr>
        </p:nvSpPr>
        <p:spPr>
          <a:xfrm>
            <a:off x="2369574" y="1482875"/>
            <a:ext cx="9203864" cy="4554370"/>
          </a:xfrm>
        </p:spPr>
        <p:txBody>
          <a:bodyPr>
            <a:noAutofit/>
          </a:bodyPr>
          <a:lstStyle/>
          <a:p>
            <a:pPr algn="l">
              <a:lnSpc>
                <a:spcPct val="150000"/>
              </a:lnSpc>
            </a:pPr>
            <a:r>
              <a:rPr lang="en-US" b="0" i="0" dirty="0">
                <a:solidFill>
                  <a:srgbClr val="080808"/>
                </a:solidFill>
                <a:effectLst/>
                <a:latin typeface="Times New Roman" panose="02020603050405020304" pitchFamily="18" charset="0"/>
                <a:cs typeface="Times New Roman" panose="02020603050405020304" pitchFamily="18" charset="0"/>
              </a:rPr>
              <a:t>Lung cancer is a type of cancer that begins in the lungs. Your lungs are two spongy organs in your chest that take in oxygen when you inhale and release carbon dioxide when you exhale.</a:t>
            </a:r>
          </a:p>
          <a:p>
            <a:pPr algn="l">
              <a:lnSpc>
                <a:spcPct val="150000"/>
              </a:lnSpc>
            </a:pPr>
            <a:r>
              <a:rPr lang="en-US" b="0" i="0" dirty="0">
                <a:solidFill>
                  <a:srgbClr val="080808"/>
                </a:solidFill>
                <a:effectLst/>
                <a:latin typeface="Times New Roman" panose="02020603050405020304" pitchFamily="18" charset="0"/>
                <a:cs typeface="Times New Roman" panose="02020603050405020304" pitchFamily="18" charset="0"/>
              </a:rPr>
              <a:t>Lung cancer is the leading cause of cancer deaths worldwide.</a:t>
            </a:r>
          </a:p>
          <a:p>
            <a:pPr algn="l"/>
            <a:r>
              <a:rPr lang="en-US" b="0" i="0" dirty="0">
                <a:solidFill>
                  <a:srgbClr val="080808"/>
                </a:solidFill>
                <a:effectLst/>
                <a:latin typeface="Times New Roman" panose="02020603050405020304" pitchFamily="18" charset="0"/>
                <a:cs typeface="Times New Roman" panose="02020603050405020304" pitchFamily="18" charset="0"/>
              </a:rPr>
              <a:t>Signs and symptoms of lung cancer may include:</a:t>
            </a:r>
          </a:p>
          <a:p>
            <a:pPr algn="l">
              <a:buFont typeface="Arial" panose="020B0604020202020204" pitchFamily="34" charset="0"/>
              <a:buChar char="•"/>
            </a:pPr>
            <a:r>
              <a:rPr lang="en-US" b="0" i="0" dirty="0">
                <a:solidFill>
                  <a:srgbClr val="080808"/>
                </a:solidFill>
                <a:effectLst/>
                <a:latin typeface="Times New Roman" panose="02020603050405020304" pitchFamily="18" charset="0"/>
                <a:cs typeface="Times New Roman" panose="02020603050405020304" pitchFamily="18" charset="0"/>
              </a:rPr>
              <a:t>A new cough that doesn't go away</a:t>
            </a:r>
          </a:p>
          <a:p>
            <a:pPr algn="l">
              <a:buFont typeface="Arial" panose="020B0604020202020204" pitchFamily="34" charset="0"/>
              <a:buChar char="•"/>
            </a:pPr>
            <a:r>
              <a:rPr lang="en-US" b="0" i="0" dirty="0">
                <a:solidFill>
                  <a:srgbClr val="080808"/>
                </a:solidFill>
                <a:effectLst/>
                <a:latin typeface="Times New Roman" panose="02020603050405020304" pitchFamily="18" charset="0"/>
                <a:cs typeface="Times New Roman" panose="02020603050405020304" pitchFamily="18" charset="0"/>
              </a:rPr>
              <a:t>Coughing up blood, even a small amount</a:t>
            </a:r>
          </a:p>
          <a:p>
            <a:pPr algn="l">
              <a:buFont typeface="Arial" panose="020B0604020202020204" pitchFamily="34" charset="0"/>
              <a:buChar char="•"/>
            </a:pPr>
            <a:r>
              <a:rPr lang="en-US" b="0" i="0" dirty="0">
                <a:solidFill>
                  <a:srgbClr val="080808"/>
                </a:solidFill>
                <a:effectLst/>
                <a:latin typeface="Times New Roman" panose="02020603050405020304" pitchFamily="18" charset="0"/>
                <a:cs typeface="Times New Roman" panose="02020603050405020304" pitchFamily="18" charset="0"/>
              </a:rPr>
              <a:t>Shortness of breath</a:t>
            </a:r>
          </a:p>
          <a:p>
            <a:pPr algn="l">
              <a:buFont typeface="Arial" panose="020B0604020202020204" pitchFamily="34" charset="0"/>
              <a:buChar char="•"/>
            </a:pPr>
            <a:r>
              <a:rPr lang="en-US" b="0" i="0" dirty="0">
                <a:solidFill>
                  <a:srgbClr val="080808"/>
                </a:solidFill>
                <a:effectLst/>
                <a:latin typeface="Times New Roman" panose="02020603050405020304" pitchFamily="18" charset="0"/>
                <a:cs typeface="Times New Roman" panose="02020603050405020304" pitchFamily="18" charset="0"/>
              </a:rPr>
              <a:t>Chest pain</a:t>
            </a:r>
          </a:p>
          <a:p>
            <a:pPr algn="l">
              <a:buFont typeface="Arial" panose="020B0604020202020204" pitchFamily="34" charset="0"/>
              <a:buChar char="•"/>
            </a:pPr>
            <a:r>
              <a:rPr lang="en-US" b="0" i="0" dirty="0">
                <a:solidFill>
                  <a:srgbClr val="080808"/>
                </a:solidFill>
                <a:effectLst/>
                <a:latin typeface="Times New Roman" panose="02020603050405020304" pitchFamily="18" charset="0"/>
                <a:cs typeface="Times New Roman" panose="02020603050405020304" pitchFamily="18" charset="0"/>
              </a:rPr>
              <a:t>Hoarseness</a:t>
            </a:r>
          </a:p>
          <a:p>
            <a:pPr algn="l">
              <a:buFont typeface="Arial" panose="020B0604020202020204" pitchFamily="34" charset="0"/>
              <a:buChar char="•"/>
            </a:pPr>
            <a:r>
              <a:rPr lang="en-US" b="0" i="0" dirty="0">
                <a:solidFill>
                  <a:srgbClr val="080808"/>
                </a:solidFill>
                <a:effectLst/>
                <a:latin typeface="Times New Roman" panose="02020603050405020304" pitchFamily="18" charset="0"/>
                <a:cs typeface="Times New Roman" panose="02020603050405020304" pitchFamily="18" charset="0"/>
              </a:rPr>
              <a:t>Losing weight without trying</a:t>
            </a:r>
          </a:p>
          <a:p>
            <a:pPr algn="l">
              <a:buFont typeface="Arial" panose="020B0604020202020204" pitchFamily="34" charset="0"/>
              <a:buChar char="•"/>
            </a:pPr>
            <a:r>
              <a:rPr lang="en-US" b="0" i="0" dirty="0">
                <a:solidFill>
                  <a:srgbClr val="080808"/>
                </a:solidFill>
                <a:effectLst/>
                <a:latin typeface="Times New Roman" panose="02020603050405020304" pitchFamily="18" charset="0"/>
                <a:cs typeface="Times New Roman" panose="02020603050405020304" pitchFamily="18" charset="0"/>
              </a:rPr>
              <a:t>Bone pain</a:t>
            </a:r>
          </a:p>
          <a:p>
            <a:pPr algn="l">
              <a:buFont typeface="Arial" panose="020B0604020202020204" pitchFamily="34" charset="0"/>
              <a:buChar char="•"/>
            </a:pPr>
            <a:r>
              <a:rPr lang="en-US" b="0" i="0" dirty="0">
                <a:solidFill>
                  <a:srgbClr val="080808"/>
                </a:solidFill>
                <a:effectLst/>
                <a:latin typeface="Times New Roman" panose="02020603050405020304" pitchFamily="18" charset="0"/>
                <a:cs typeface="Times New Roman" panose="02020603050405020304" pitchFamily="18" charset="0"/>
              </a:rPr>
              <a:t>Headache</a:t>
            </a:r>
          </a:p>
          <a:p>
            <a:pPr marL="0" indent="0" algn="l">
              <a:buNone/>
            </a:pPr>
            <a:endParaRPr lang="en-US" b="0" i="0" dirty="0">
              <a:solidFill>
                <a:srgbClr val="080808"/>
              </a:solidFill>
              <a:effectLst/>
              <a:latin typeface="Times New Roman" panose="02020603050405020304" pitchFamily="18" charset="0"/>
              <a:cs typeface="Times New Roman" panose="02020603050405020304" pitchFamily="18" charset="0"/>
            </a:endParaRPr>
          </a:p>
        </p:txBody>
      </p:sp>
      <p:pic>
        <p:nvPicPr>
          <p:cNvPr id="1026" name="Picture 2" descr="Lung cancer">
            <a:extLst>
              <a:ext uri="{FF2B5EF4-FFF2-40B4-BE49-F238E27FC236}">
                <a16:creationId xmlns:a16="http://schemas.microsoft.com/office/drawing/2014/main" xmlns="" id="{FA12974D-B9AF-F98F-C354-6286062272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1" y="4195980"/>
            <a:ext cx="3500284" cy="2447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50683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2748C9-B2E9-B75C-3F9B-BE4A8E36BDA3}"/>
              </a:ext>
            </a:extLst>
          </p:cNvPr>
          <p:cNvSpPr>
            <a:spLocks noGrp="1"/>
          </p:cNvSpPr>
          <p:nvPr>
            <p:ph type="title"/>
          </p:nvPr>
        </p:nvSpPr>
        <p:spPr/>
        <p:txBody>
          <a:bodyPr>
            <a:normAutofit/>
          </a:bodyPr>
          <a:lstStyle/>
          <a:p>
            <a:r>
              <a:rPr lang="en-US" sz="4400" dirty="0">
                <a:latin typeface="Cambria Math" panose="02040503050406030204" pitchFamily="18" charset="0"/>
                <a:ea typeface="Cambria Math" panose="02040503050406030204" pitchFamily="18" charset="0"/>
              </a:rPr>
              <a:t>INTRODUCTION</a:t>
            </a:r>
            <a:endParaRPr lang="en-IN" sz="4400"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xmlns="" id="{335FECD9-226E-D0BD-FD39-6A61C9466744}"/>
              </a:ext>
            </a:extLst>
          </p:cNvPr>
          <p:cNvSpPr>
            <a:spLocks noGrp="1"/>
          </p:cNvSpPr>
          <p:nvPr>
            <p:ph idx="1"/>
          </p:nvPr>
        </p:nvSpPr>
        <p:spPr>
          <a:xfrm>
            <a:off x="2592925" y="1540189"/>
            <a:ext cx="8915400" cy="3777622"/>
          </a:xfrm>
        </p:spPr>
        <p:txBody>
          <a:bodyPr>
            <a:noAutofit/>
          </a:bodyPr>
          <a:lstStyle/>
          <a:p>
            <a:r>
              <a:rPr lang="en-US" sz="2000" dirty="0">
                <a:latin typeface="Times New Roman" panose="02020603050405020304" pitchFamily="18" charset="0"/>
                <a:cs typeface="Times New Roman" panose="02020603050405020304" pitchFamily="18" charset="0"/>
              </a:rPr>
              <a:t>New technologies, like AI and radiomics, are helping doctors better understand tumors and improve predictions.</a:t>
            </a:r>
          </a:p>
          <a:p>
            <a:r>
              <a:rPr lang="en-US" sz="2000" dirty="0">
                <a:latin typeface="Times New Roman" panose="02020603050405020304" pitchFamily="18" charset="0"/>
                <a:cs typeface="Times New Roman" panose="02020603050405020304" pitchFamily="18" charset="0"/>
              </a:rPr>
              <a:t>Computers, especially CNNs, are becoming really helpful in studying cancer slides, making it quicker and less prone to errors compared to traditional methods.</a:t>
            </a:r>
          </a:p>
          <a:p>
            <a:r>
              <a:rPr lang="en-US" sz="2000" dirty="0">
                <a:latin typeface="Times New Roman" panose="02020603050405020304" pitchFamily="18" charset="0"/>
                <a:cs typeface="Times New Roman" panose="02020603050405020304" pitchFamily="18" charset="0"/>
              </a:rPr>
              <a:t>Cancer in the lungs is a big problem and can be deadly.</a:t>
            </a:r>
          </a:p>
          <a:p>
            <a:r>
              <a:rPr lang="en-US" sz="2000" dirty="0">
                <a:latin typeface="Times New Roman" panose="02020603050405020304" pitchFamily="18" charset="0"/>
                <a:cs typeface="Times New Roman" panose="02020603050405020304" pitchFamily="18" charset="0"/>
              </a:rPr>
              <a:t>It's hard to spot lung cancer early because we often notice it when it's already a big issue.</a:t>
            </a:r>
          </a:p>
          <a:p>
            <a:r>
              <a:rPr lang="en-US" sz="2000" dirty="0">
                <a:latin typeface="Times New Roman" panose="02020603050405020304" pitchFamily="18" charset="0"/>
                <a:cs typeface="Times New Roman" panose="02020603050405020304" pitchFamily="18" charset="0"/>
              </a:rPr>
              <a:t>Even though we're getting better at treating some cancers, progress is slow for lung cancer.</a:t>
            </a:r>
          </a:p>
          <a:p>
            <a:r>
              <a:rPr lang="en-US" sz="2000" dirty="0">
                <a:latin typeface="Times New Roman" panose="02020603050405020304" pitchFamily="18" charset="0"/>
                <a:cs typeface="Times New Roman" panose="02020603050405020304" pitchFamily="18" charset="0"/>
              </a:rPr>
              <a:t>Smart computers are helping doctors by looking at special pictures inside our bodies (like X-rays) to learn more about the cancer.</a:t>
            </a:r>
          </a:p>
          <a:p>
            <a:r>
              <a:rPr lang="en-US" sz="2000" dirty="0">
                <a:latin typeface="Times New Roman" panose="02020603050405020304" pitchFamily="18" charset="0"/>
                <a:cs typeface="Times New Roman" panose="02020603050405020304" pitchFamily="18" charset="0"/>
              </a:rPr>
              <a:t>These smart computers also help doctors look at tiny pieces of tissue really quickly, making it easier for them to figure out the best way to treat the cancer.</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744564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xmlns="" id="{4F3160AE-2144-D598-7E80-9B87D0448293}"/>
              </a:ext>
            </a:extLst>
          </p:cNvPr>
          <p:cNvGraphicFramePr>
            <a:graphicFrameLocks noGrp="1"/>
          </p:cNvGraphicFramePr>
          <p:nvPr>
            <p:ph idx="1"/>
            <p:extLst>
              <p:ext uri="{D42A27DB-BD31-4B8C-83A1-F6EECF244321}">
                <p14:modId xmlns:p14="http://schemas.microsoft.com/office/powerpoint/2010/main" val="2033408840"/>
              </p:ext>
            </p:extLst>
          </p:nvPr>
        </p:nvGraphicFramePr>
        <p:xfrm>
          <a:off x="1957230" y="1479155"/>
          <a:ext cx="8529515" cy="5144940"/>
        </p:xfrm>
        <a:graphic>
          <a:graphicData uri="http://schemas.openxmlformats.org/drawingml/2006/table">
            <a:tbl>
              <a:tblPr firstRow="1" bandRow="1">
                <a:tableStyleId>{5C22544A-7EE6-4342-B048-85BDC9FD1C3A}</a:tableStyleId>
              </a:tblPr>
              <a:tblGrid>
                <a:gridCol w="1448241">
                  <a:extLst>
                    <a:ext uri="{9D8B030D-6E8A-4147-A177-3AD203B41FA5}">
                      <a16:colId xmlns:a16="http://schemas.microsoft.com/office/drawing/2014/main" xmlns="" val="486353950"/>
                    </a:ext>
                  </a:extLst>
                </a:gridCol>
                <a:gridCol w="977340">
                  <a:extLst>
                    <a:ext uri="{9D8B030D-6E8A-4147-A177-3AD203B41FA5}">
                      <a16:colId xmlns:a16="http://schemas.microsoft.com/office/drawing/2014/main" xmlns="" val="4160474324"/>
                    </a:ext>
                  </a:extLst>
                </a:gridCol>
                <a:gridCol w="719678">
                  <a:extLst>
                    <a:ext uri="{9D8B030D-6E8A-4147-A177-3AD203B41FA5}">
                      <a16:colId xmlns:a16="http://schemas.microsoft.com/office/drawing/2014/main" xmlns="" val="4000334176"/>
                    </a:ext>
                  </a:extLst>
                </a:gridCol>
                <a:gridCol w="1048420">
                  <a:extLst>
                    <a:ext uri="{9D8B030D-6E8A-4147-A177-3AD203B41FA5}">
                      <a16:colId xmlns:a16="http://schemas.microsoft.com/office/drawing/2014/main" xmlns="" val="1860536372"/>
                    </a:ext>
                  </a:extLst>
                </a:gridCol>
                <a:gridCol w="2860941">
                  <a:extLst>
                    <a:ext uri="{9D8B030D-6E8A-4147-A177-3AD203B41FA5}">
                      <a16:colId xmlns:a16="http://schemas.microsoft.com/office/drawing/2014/main" xmlns="" val="311517976"/>
                    </a:ext>
                  </a:extLst>
                </a:gridCol>
                <a:gridCol w="1474895">
                  <a:extLst>
                    <a:ext uri="{9D8B030D-6E8A-4147-A177-3AD203B41FA5}">
                      <a16:colId xmlns:a16="http://schemas.microsoft.com/office/drawing/2014/main" xmlns="" val="1928459583"/>
                    </a:ext>
                  </a:extLst>
                </a:gridCol>
              </a:tblGrid>
              <a:tr h="649637">
                <a:tc>
                  <a:txBody>
                    <a:bodyPr/>
                    <a:lstStyle/>
                    <a:p>
                      <a:r>
                        <a:rPr lang="en-IN" sz="1800" b="1" i="0" kern="1200" dirty="0">
                          <a:solidFill>
                            <a:schemeClr val="lt1"/>
                          </a:solidFill>
                          <a:effectLst/>
                          <a:latin typeface="+mn-lt"/>
                          <a:ea typeface="+mn-ea"/>
                          <a:cs typeface="+mn-cs"/>
                        </a:rPr>
                        <a:t>Paper Title</a:t>
                      </a:r>
                      <a:endParaRPr lang="en-IN" dirty="0"/>
                    </a:p>
                  </a:txBody>
                  <a:tcPr/>
                </a:tc>
                <a:tc>
                  <a:txBody>
                    <a:bodyPr/>
                    <a:lstStyle/>
                    <a:p>
                      <a:r>
                        <a:rPr lang="en-IN" sz="1800" b="1" i="0" kern="1200" dirty="0">
                          <a:solidFill>
                            <a:schemeClr val="lt1"/>
                          </a:solidFill>
                          <a:effectLst/>
                          <a:latin typeface="+mn-lt"/>
                          <a:ea typeface="+mn-ea"/>
                          <a:cs typeface="+mn-cs"/>
                        </a:rPr>
                        <a:t>Authors</a:t>
                      </a:r>
                      <a:endParaRPr lang="en-IN" dirty="0"/>
                    </a:p>
                  </a:txBody>
                  <a:tcPr/>
                </a:tc>
                <a:tc>
                  <a:txBody>
                    <a:bodyPr/>
                    <a:lstStyle/>
                    <a:p>
                      <a:r>
                        <a:rPr lang="en-IN" sz="1800" b="1" i="0" kern="1200" dirty="0">
                          <a:solidFill>
                            <a:schemeClr val="lt1"/>
                          </a:solidFill>
                          <a:effectLst/>
                          <a:latin typeface="+mn-lt"/>
                          <a:ea typeface="+mn-ea"/>
                          <a:cs typeface="+mn-cs"/>
                        </a:rPr>
                        <a:t>Year</a:t>
                      </a:r>
                      <a:endParaRPr lang="en-IN" dirty="0"/>
                    </a:p>
                  </a:txBody>
                  <a:tcPr/>
                </a:tc>
                <a:tc>
                  <a:txBody>
                    <a:bodyPr/>
                    <a:lstStyle/>
                    <a:p>
                      <a:r>
                        <a:rPr lang="en-IN" sz="1800" b="1" i="0" kern="1200" dirty="0">
                          <a:solidFill>
                            <a:schemeClr val="lt1"/>
                          </a:solidFill>
                          <a:effectLst/>
                          <a:latin typeface="+mn-lt"/>
                          <a:ea typeface="+mn-ea"/>
                          <a:cs typeface="+mn-cs"/>
                        </a:rPr>
                        <a:t>Algorithm Used</a:t>
                      </a:r>
                      <a:endParaRPr lang="en-IN" dirty="0"/>
                    </a:p>
                  </a:txBody>
                  <a:tcPr/>
                </a:tc>
                <a:tc>
                  <a:txBody>
                    <a:bodyPr/>
                    <a:lstStyle/>
                    <a:p>
                      <a:r>
                        <a:rPr lang="en-IN" sz="1800" b="1" i="0" kern="1200" dirty="0">
                          <a:solidFill>
                            <a:schemeClr val="lt1"/>
                          </a:solidFill>
                          <a:effectLst/>
                          <a:latin typeface="+mn-lt"/>
                          <a:ea typeface="+mn-ea"/>
                          <a:cs typeface="+mn-cs"/>
                        </a:rPr>
                        <a:t>Overview</a:t>
                      </a:r>
                      <a:endParaRPr lang="en-IN" dirty="0"/>
                    </a:p>
                  </a:txBody>
                  <a:tcPr/>
                </a:tc>
                <a:tc>
                  <a:txBody>
                    <a:bodyPr/>
                    <a:lstStyle/>
                    <a:p>
                      <a:r>
                        <a:rPr lang="en-IN" sz="1800" b="1" i="0" kern="1200" dirty="0">
                          <a:solidFill>
                            <a:schemeClr val="lt1"/>
                          </a:solidFill>
                          <a:effectLst/>
                          <a:latin typeface="+mn-lt"/>
                          <a:ea typeface="+mn-ea"/>
                          <a:cs typeface="+mn-cs"/>
                        </a:rPr>
                        <a:t>Drawbacks</a:t>
                      </a:r>
                      <a:endParaRPr lang="en-IN" dirty="0"/>
                    </a:p>
                  </a:txBody>
                  <a:tcPr/>
                </a:tc>
                <a:extLst>
                  <a:ext uri="{0D108BD9-81ED-4DB2-BD59-A6C34878D82A}">
                    <a16:rowId xmlns:a16="http://schemas.microsoft.com/office/drawing/2014/main" xmlns="" val="3656936260"/>
                  </a:ext>
                </a:extLst>
              </a:tr>
              <a:tr h="4495303">
                <a:tc>
                  <a:txBody>
                    <a:bodyPr/>
                    <a:lstStyle/>
                    <a:p>
                      <a:pPr algn="just"/>
                      <a:r>
                        <a:rPr lang="en-US" dirty="0">
                          <a:latin typeface="Times New Roman" panose="02020603050405020304" pitchFamily="18" charset="0"/>
                          <a:cs typeface="Times New Roman" panose="02020603050405020304" pitchFamily="18" charset="0"/>
                        </a:rPr>
                        <a:t>Prediction of Lung Cancer using Convolution Neural Networks</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IN" dirty="0" err="1">
                          <a:latin typeface="Times New Roman" panose="02020603050405020304" pitchFamily="18" charset="0"/>
                          <a:cs typeface="Times New Roman" panose="02020603050405020304" pitchFamily="18" charset="0"/>
                        </a:rPr>
                        <a:t>Aanchal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Vij</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Kuldeep</a:t>
                      </a:r>
                      <a:r>
                        <a:rPr lang="en-IN" dirty="0">
                          <a:latin typeface="Times New Roman" panose="02020603050405020304" pitchFamily="18" charset="0"/>
                          <a:cs typeface="Times New Roman" panose="02020603050405020304" pitchFamily="18" charset="0"/>
                        </a:rPr>
                        <a:t> Singh </a:t>
                      </a:r>
                      <a:r>
                        <a:rPr lang="en-IN" dirty="0" err="1">
                          <a:latin typeface="Times New Roman" panose="02020603050405020304" pitchFamily="18" charset="0"/>
                          <a:cs typeface="Times New Roman" panose="02020603050405020304" pitchFamily="18" charset="0"/>
                        </a:rPr>
                        <a:t>Kaswan</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2023</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Convolutional Neural Networks (CNN)</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Utilizes Artificial Intelligence on CT scan images to predict lung cancer, employing Deep Learning with CNN for improved accuracy. Dataset includes 1000 chest scans with various lung cancer types (Adenocarcinoma, Large Cell Carcinoma, Squamous Cell Carcinoma). VGG-16 is implemented for severity assessment.</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Limited discussion on potential false positives and false negatives in the results raises concerns about the model's reliability in real-world scenarios.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066721388"/>
                  </a:ext>
                </a:extLst>
              </a:tr>
            </a:tbl>
          </a:graphicData>
        </a:graphic>
      </p:graphicFrame>
      <p:sp>
        <p:nvSpPr>
          <p:cNvPr id="6" name="Title 5">
            <a:extLst>
              <a:ext uri="{FF2B5EF4-FFF2-40B4-BE49-F238E27FC236}">
                <a16:creationId xmlns:a16="http://schemas.microsoft.com/office/drawing/2014/main" xmlns="" id="{17E48401-0EC6-0044-2A3A-D26A2EBDC6CE}"/>
              </a:ext>
            </a:extLst>
          </p:cNvPr>
          <p:cNvSpPr>
            <a:spLocks noGrp="1"/>
          </p:cNvSpPr>
          <p:nvPr>
            <p:ph type="title"/>
          </p:nvPr>
        </p:nvSpPr>
        <p:spPr>
          <a:xfrm>
            <a:off x="1766145" y="515956"/>
            <a:ext cx="8911687" cy="1280890"/>
          </a:xfrm>
        </p:spPr>
        <p:txBody>
          <a:bodyPr>
            <a:normAutofit/>
          </a:bodyPr>
          <a:lstStyle/>
          <a:p>
            <a:r>
              <a:rPr lang="en-US" sz="4400" dirty="0">
                <a:latin typeface="Cambria Math" panose="02040503050406030204" pitchFamily="18" charset="0"/>
                <a:ea typeface="Cambria Math" panose="02040503050406030204" pitchFamily="18" charset="0"/>
              </a:rPr>
              <a:t>LITERATURE SURVEY</a:t>
            </a:r>
            <a:endParaRPr lang="en-IN" sz="44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64050268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xmlns="" id="{4F3160AE-2144-D598-7E80-9B87D0448293}"/>
              </a:ext>
            </a:extLst>
          </p:cNvPr>
          <p:cNvGraphicFramePr>
            <a:graphicFrameLocks noGrp="1"/>
          </p:cNvGraphicFramePr>
          <p:nvPr>
            <p:ph idx="1"/>
            <p:extLst>
              <p:ext uri="{D42A27DB-BD31-4B8C-83A1-F6EECF244321}">
                <p14:modId xmlns:p14="http://schemas.microsoft.com/office/powerpoint/2010/main" val="1219093862"/>
              </p:ext>
            </p:extLst>
          </p:nvPr>
        </p:nvGraphicFramePr>
        <p:xfrm>
          <a:off x="1946726" y="1475439"/>
          <a:ext cx="8550524" cy="5163765"/>
        </p:xfrm>
        <a:graphic>
          <a:graphicData uri="http://schemas.openxmlformats.org/drawingml/2006/table">
            <a:tbl>
              <a:tblPr firstRow="1" bandRow="1">
                <a:tableStyleId>{5C22544A-7EE6-4342-B048-85BDC9FD1C3A}</a:tableStyleId>
              </a:tblPr>
              <a:tblGrid>
                <a:gridCol w="1451808">
                  <a:extLst>
                    <a:ext uri="{9D8B030D-6E8A-4147-A177-3AD203B41FA5}">
                      <a16:colId xmlns:a16="http://schemas.microsoft.com/office/drawing/2014/main" xmlns="" val="486353950"/>
                    </a:ext>
                  </a:extLst>
                </a:gridCol>
                <a:gridCol w="979747">
                  <a:extLst>
                    <a:ext uri="{9D8B030D-6E8A-4147-A177-3AD203B41FA5}">
                      <a16:colId xmlns:a16="http://schemas.microsoft.com/office/drawing/2014/main" xmlns="" val="4160474324"/>
                    </a:ext>
                  </a:extLst>
                </a:gridCol>
                <a:gridCol w="721451">
                  <a:extLst>
                    <a:ext uri="{9D8B030D-6E8A-4147-A177-3AD203B41FA5}">
                      <a16:colId xmlns:a16="http://schemas.microsoft.com/office/drawing/2014/main" xmlns="" val="4000334176"/>
                    </a:ext>
                  </a:extLst>
                </a:gridCol>
                <a:gridCol w="1051002">
                  <a:extLst>
                    <a:ext uri="{9D8B030D-6E8A-4147-A177-3AD203B41FA5}">
                      <a16:colId xmlns:a16="http://schemas.microsoft.com/office/drawing/2014/main" xmlns="" val="1860536372"/>
                    </a:ext>
                  </a:extLst>
                </a:gridCol>
                <a:gridCol w="2867988">
                  <a:extLst>
                    <a:ext uri="{9D8B030D-6E8A-4147-A177-3AD203B41FA5}">
                      <a16:colId xmlns:a16="http://schemas.microsoft.com/office/drawing/2014/main" xmlns="" val="311517976"/>
                    </a:ext>
                  </a:extLst>
                </a:gridCol>
                <a:gridCol w="1478528">
                  <a:extLst>
                    <a:ext uri="{9D8B030D-6E8A-4147-A177-3AD203B41FA5}">
                      <a16:colId xmlns:a16="http://schemas.microsoft.com/office/drawing/2014/main" xmlns="" val="1928459583"/>
                    </a:ext>
                  </a:extLst>
                </a:gridCol>
              </a:tblGrid>
              <a:tr h="652014">
                <a:tc>
                  <a:txBody>
                    <a:bodyPr/>
                    <a:lstStyle/>
                    <a:p>
                      <a:r>
                        <a:rPr lang="en-IN" sz="1800" b="1" i="0" kern="1200" dirty="0">
                          <a:solidFill>
                            <a:schemeClr val="lt1"/>
                          </a:solidFill>
                          <a:effectLst/>
                          <a:latin typeface="+mn-lt"/>
                          <a:ea typeface="+mn-ea"/>
                          <a:cs typeface="+mn-cs"/>
                        </a:rPr>
                        <a:t>Paper Title</a:t>
                      </a:r>
                      <a:endParaRPr lang="en-IN" dirty="0"/>
                    </a:p>
                  </a:txBody>
                  <a:tcPr/>
                </a:tc>
                <a:tc>
                  <a:txBody>
                    <a:bodyPr/>
                    <a:lstStyle/>
                    <a:p>
                      <a:r>
                        <a:rPr lang="en-IN" sz="1800" b="1" i="0" kern="1200" dirty="0">
                          <a:solidFill>
                            <a:schemeClr val="lt1"/>
                          </a:solidFill>
                          <a:effectLst/>
                          <a:latin typeface="+mn-lt"/>
                          <a:ea typeface="+mn-ea"/>
                          <a:cs typeface="+mn-cs"/>
                        </a:rPr>
                        <a:t>Authors</a:t>
                      </a:r>
                      <a:endParaRPr lang="en-IN" dirty="0"/>
                    </a:p>
                  </a:txBody>
                  <a:tcPr/>
                </a:tc>
                <a:tc>
                  <a:txBody>
                    <a:bodyPr/>
                    <a:lstStyle/>
                    <a:p>
                      <a:r>
                        <a:rPr lang="en-IN" sz="1800" b="1" i="0" kern="1200" dirty="0">
                          <a:solidFill>
                            <a:schemeClr val="lt1"/>
                          </a:solidFill>
                          <a:effectLst/>
                          <a:latin typeface="+mn-lt"/>
                          <a:ea typeface="+mn-ea"/>
                          <a:cs typeface="+mn-cs"/>
                        </a:rPr>
                        <a:t>Year</a:t>
                      </a:r>
                      <a:endParaRPr lang="en-IN" dirty="0"/>
                    </a:p>
                  </a:txBody>
                  <a:tcPr/>
                </a:tc>
                <a:tc>
                  <a:txBody>
                    <a:bodyPr/>
                    <a:lstStyle/>
                    <a:p>
                      <a:r>
                        <a:rPr lang="en-IN" sz="1800" b="1" i="0" kern="1200" dirty="0">
                          <a:solidFill>
                            <a:schemeClr val="lt1"/>
                          </a:solidFill>
                          <a:effectLst/>
                          <a:latin typeface="+mn-lt"/>
                          <a:ea typeface="+mn-ea"/>
                          <a:cs typeface="+mn-cs"/>
                        </a:rPr>
                        <a:t>Algorithm Used</a:t>
                      </a:r>
                      <a:endParaRPr lang="en-IN" dirty="0"/>
                    </a:p>
                  </a:txBody>
                  <a:tcPr/>
                </a:tc>
                <a:tc>
                  <a:txBody>
                    <a:bodyPr/>
                    <a:lstStyle/>
                    <a:p>
                      <a:r>
                        <a:rPr lang="en-IN" sz="1800" b="1" i="0" kern="1200" dirty="0">
                          <a:solidFill>
                            <a:schemeClr val="lt1"/>
                          </a:solidFill>
                          <a:effectLst/>
                          <a:latin typeface="+mn-lt"/>
                          <a:ea typeface="+mn-ea"/>
                          <a:cs typeface="+mn-cs"/>
                        </a:rPr>
                        <a:t>Overview</a:t>
                      </a:r>
                      <a:endParaRPr lang="en-IN" dirty="0"/>
                    </a:p>
                  </a:txBody>
                  <a:tcPr/>
                </a:tc>
                <a:tc>
                  <a:txBody>
                    <a:bodyPr/>
                    <a:lstStyle/>
                    <a:p>
                      <a:r>
                        <a:rPr lang="en-IN" sz="1800" b="1" i="0" kern="1200" dirty="0">
                          <a:solidFill>
                            <a:schemeClr val="lt1"/>
                          </a:solidFill>
                          <a:effectLst/>
                          <a:latin typeface="+mn-lt"/>
                          <a:ea typeface="+mn-ea"/>
                          <a:cs typeface="+mn-cs"/>
                        </a:rPr>
                        <a:t>Drawbacks</a:t>
                      </a:r>
                      <a:endParaRPr lang="en-IN" dirty="0"/>
                    </a:p>
                  </a:txBody>
                  <a:tcPr/>
                </a:tc>
                <a:extLst>
                  <a:ext uri="{0D108BD9-81ED-4DB2-BD59-A6C34878D82A}">
                    <a16:rowId xmlns:a16="http://schemas.microsoft.com/office/drawing/2014/main" xmlns="" val="3656936260"/>
                  </a:ext>
                </a:extLst>
              </a:tr>
              <a:tr h="4511751">
                <a:tc>
                  <a:txBody>
                    <a:bodyPr/>
                    <a:lstStyle/>
                    <a:p>
                      <a:pPr algn="just"/>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Deep Learning Predicts Lung Cancer Treatment Response</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u="none" dirty="0" err="1">
                          <a:solidFill>
                            <a:srgbClr val="000000"/>
                          </a:solidFill>
                          <a:latin typeface="Times New Roman" panose="02020603050405020304" pitchFamily="18" charset="0"/>
                          <a:cs typeface="Times New Roman" panose="02020603050405020304" pitchFamily="18" charset="0"/>
                        </a:rPr>
                        <a:t>Yiwen</a:t>
                      </a:r>
                      <a:r>
                        <a:rPr lang="en-US" u="none" baseline="0" dirty="0">
                          <a:solidFill>
                            <a:srgbClr val="000000"/>
                          </a:solidFill>
                          <a:latin typeface="Times New Roman" panose="02020603050405020304" pitchFamily="18" charset="0"/>
                          <a:cs typeface="Times New Roman" panose="02020603050405020304" pitchFamily="18" charset="0"/>
                        </a:rPr>
                        <a:t> Xu, Ahmed </a:t>
                      </a:r>
                      <a:r>
                        <a:rPr lang="en-US" u="none" baseline="0" dirty="0" err="1">
                          <a:solidFill>
                            <a:srgbClr val="000000"/>
                          </a:solidFill>
                          <a:latin typeface="Times New Roman" panose="02020603050405020304" pitchFamily="18" charset="0"/>
                          <a:cs typeface="Times New Roman" panose="02020603050405020304" pitchFamily="18" charset="0"/>
                        </a:rPr>
                        <a:t>Hosny</a:t>
                      </a:r>
                      <a:endParaRPr lang="en-IN" u="none" dirty="0">
                        <a:solidFill>
                          <a:srgbClr val="000000"/>
                        </a:solidFill>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2020</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Deep Learning </a:t>
                      </a:r>
                      <a:r>
                        <a:rPr lang="en-IN" sz="1800" u="none" kern="1200" dirty="0">
                          <a:solidFill>
                            <a:schemeClr val="tx1"/>
                          </a:solidFill>
                          <a:latin typeface="Times New Roman" panose="02020603050405020304" pitchFamily="18" charset="0"/>
                          <a:ea typeface="+mn-ea"/>
                          <a:cs typeface="Times New Roman" panose="02020603050405020304" pitchFamily="18" charset="0"/>
                        </a:rPr>
                        <a:t>Networks</a:t>
                      </a:r>
                    </a:p>
                  </a:txBody>
                  <a:tcPr/>
                </a:tc>
                <a:tc>
                  <a:txBody>
                    <a:bodyPr/>
                    <a:lstStyle/>
                    <a:p>
                      <a:pPr algn="just"/>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The study evaluates deep learning networks for predicting clinical outcomes by analyzing time series CT images of patients with locally advanced non–small cell lung cancer (NSCLC).</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The study may suffer from a relatively small dataset (179 patients in Dataset A), potentially limiting the generalizability of findings.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066721388"/>
                  </a:ext>
                </a:extLst>
              </a:tr>
            </a:tbl>
          </a:graphicData>
        </a:graphic>
      </p:graphicFrame>
      <p:sp>
        <p:nvSpPr>
          <p:cNvPr id="6" name="Title 5">
            <a:extLst>
              <a:ext uri="{FF2B5EF4-FFF2-40B4-BE49-F238E27FC236}">
                <a16:creationId xmlns:a16="http://schemas.microsoft.com/office/drawing/2014/main" xmlns="" id="{17E48401-0EC6-0044-2A3A-D26A2EBDC6CE}"/>
              </a:ext>
            </a:extLst>
          </p:cNvPr>
          <p:cNvSpPr>
            <a:spLocks noGrp="1"/>
          </p:cNvSpPr>
          <p:nvPr>
            <p:ph type="title"/>
          </p:nvPr>
        </p:nvSpPr>
        <p:spPr>
          <a:xfrm>
            <a:off x="1766145" y="515956"/>
            <a:ext cx="8911687" cy="1280890"/>
          </a:xfrm>
        </p:spPr>
        <p:txBody>
          <a:bodyPr>
            <a:normAutofit/>
          </a:bodyPr>
          <a:lstStyle/>
          <a:p>
            <a:r>
              <a:rPr lang="en-US" sz="4400" dirty="0">
                <a:latin typeface="Cambria Math" panose="02040503050406030204" pitchFamily="18" charset="0"/>
                <a:ea typeface="Cambria Math" panose="02040503050406030204" pitchFamily="18" charset="0"/>
              </a:rPr>
              <a:t>LITERATURE SURVEY</a:t>
            </a:r>
            <a:endParaRPr lang="en-IN" sz="44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20649821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xmlns="" id="{4F3160AE-2144-D598-7E80-9B87D0448293}"/>
              </a:ext>
            </a:extLst>
          </p:cNvPr>
          <p:cNvGraphicFramePr>
            <a:graphicFrameLocks noGrp="1"/>
          </p:cNvGraphicFramePr>
          <p:nvPr>
            <p:ph idx="1"/>
            <p:extLst>
              <p:ext uri="{D42A27DB-BD31-4B8C-83A1-F6EECF244321}">
                <p14:modId xmlns:p14="http://schemas.microsoft.com/office/powerpoint/2010/main" val="1236142491"/>
              </p:ext>
            </p:extLst>
          </p:nvPr>
        </p:nvGraphicFramePr>
        <p:xfrm>
          <a:off x="1766145" y="1397380"/>
          <a:ext cx="9088668" cy="5163765"/>
        </p:xfrm>
        <a:graphic>
          <a:graphicData uri="http://schemas.openxmlformats.org/drawingml/2006/table">
            <a:tbl>
              <a:tblPr firstRow="1" bandRow="1">
                <a:tableStyleId>{5C22544A-7EE6-4342-B048-85BDC9FD1C3A}</a:tableStyleId>
              </a:tblPr>
              <a:tblGrid>
                <a:gridCol w="1451808">
                  <a:extLst>
                    <a:ext uri="{9D8B030D-6E8A-4147-A177-3AD203B41FA5}">
                      <a16:colId xmlns:a16="http://schemas.microsoft.com/office/drawing/2014/main" xmlns="" val="486353950"/>
                    </a:ext>
                  </a:extLst>
                </a:gridCol>
                <a:gridCol w="979747">
                  <a:extLst>
                    <a:ext uri="{9D8B030D-6E8A-4147-A177-3AD203B41FA5}">
                      <a16:colId xmlns:a16="http://schemas.microsoft.com/office/drawing/2014/main" xmlns="" val="4160474324"/>
                    </a:ext>
                  </a:extLst>
                </a:gridCol>
                <a:gridCol w="721451">
                  <a:extLst>
                    <a:ext uri="{9D8B030D-6E8A-4147-A177-3AD203B41FA5}">
                      <a16:colId xmlns:a16="http://schemas.microsoft.com/office/drawing/2014/main" xmlns="" val="4000334176"/>
                    </a:ext>
                  </a:extLst>
                </a:gridCol>
                <a:gridCol w="1051002">
                  <a:extLst>
                    <a:ext uri="{9D8B030D-6E8A-4147-A177-3AD203B41FA5}">
                      <a16:colId xmlns:a16="http://schemas.microsoft.com/office/drawing/2014/main" xmlns="" val="1860536372"/>
                    </a:ext>
                  </a:extLst>
                </a:gridCol>
                <a:gridCol w="2867988">
                  <a:extLst>
                    <a:ext uri="{9D8B030D-6E8A-4147-A177-3AD203B41FA5}">
                      <a16:colId xmlns:a16="http://schemas.microsoft.com/office/drawing/2014/main" xmlns="" val="311517976"/>
                    </a:ext>
                  </a:extLst>
                </a:gridCol>
                <a:gridCol w="2016672">
                  <a:extLst>
                    <a:ext uri="{9D8B030D-6E8A-4147-A177-3AD203B41FA5}">
                      <a16:colId xmlns:a16="http://schemas.microsoft.com/office/drawing/2014/main" xmlns="" val="1928459583"/>
                    </a:ext>
                  </a:extLst>
                </a:gridCol>
              </a:tblGrid>
              <a:tr h="652014">
                <a:tc>
                  <a:txBody>
                    <a:bodyPr/>
                    <a:lstStyle/>
                    <a:p>
                      <a:r>
                        <a:rPr lang="en-IN" sz="1800" b="1" i="0" kern="1200" dirty="0">
                          <a:solidFill>
                            <a:schemeClr val="lt1"/>
                          </a:solidFill>
                          <a:effectLst/>
                          <a:latin typeface="+mn-lt"/>
                          <a:ea typeface="+mn-ea"/>
                          <a:cs typeface="+mn-cs"/>
                        </a:rPr>
                        <a:t>Paper Title</a:t>
                      </a:r>
                      <a:endParaRPr lang="en-IN" dirty="0"/>
                    </a:p>
                  </a:txBody>
                  <a:tcPr/>
                </a:tc>
                <a:tc>
                  <a:txBody>
                    <a:bodyPr/>
                    <a:lstStyle/>
                    <a:p>
                      <a:r>
                        <a:rPr lang="en-IN" sz="1800" b="1" i="0" kern="1200" dirty="0">
                          <a:solidFill>
                            <a:schemeClr val="lt1"/>
                          </a:solidFill>
                          <a:effectLst/>
                          <a:latin typeface="+mn-lt"/>
                          <a:ea typeface="+mn-ea"/>
                          <a:cs typeface="+mn-cs"/>
                        </a:rPr>
                        <a:t>Authors</a:t>
                      </a:r>
                      <a:endParaRPr lang="en-IN" dirty="0"/>
                    </a:p>
                  </a:txBody>
                  <a:tcPr/>
                </a:tc>
                <a:tc>
                  <a:txBody>
                    <a:bodyPr/>
                    <a:lstStyle/>
                    <a:p>
                      <a:r>
                        <a:rPr lang="en-IN" sz="1800" b="1" i="0" kern="1200" dirty="0">
                          <a:solidFill>
                            <a:schemeClr val="lt1"/>
                          </a:solidFill>
                          <a:effectLst/>
                          <a:latin typeface="+mn-lt"/>
                          <a:ea typeface="+mn-ea"/>
                          <a:cs typeface="+mn-cs"/>
                        </a:rPr>
                        <a:t>Year</a:t>
                      </a:r>
                      <a:endParaRPr lang="en-IN" dirty="0"/>
                    </a:p>
                  </a:txBody>
                  <a:tcPr/>
                </a:tc>
                <a:tc>
                  <a:txBody>
                    <a:bodyPr/>
                    <a:lstStyle/>
                    <a:p>
                      <a:r>
                        <a:rPr lang="en-IN" sz="1800" b="1" i="0" kern="1200" dirty="0">
                          <a:solidFill>
                            <a:schemeClr val="lt1"/>
                          </a:solidFill>
                          <a:effectLst/>
                          <a:latin typeface="+mn-lt"/>
                          <a:ea typeface="+mn-ea"/>
                          <a:cs typeface="+mn-cs"/>
                        </a:rPr>
                        <a:t>Algorithm Used</a:t>
                      </a:r>
                      <a:endParaRPr lang="en-IN" dirty="0"/>
                    </a:p>
                  </a:txBody>
                  <a:tcPr/>
                </a:tc>
                <a:tc>
                  <a:txBody>
                    <a:bodyPr/>
                    <a:lstStyle/>
                    <a:p>
                      <a:r>
                        <a:rPr lang="en-IN" sz="1800" b="1" i="0" kern="1200" dirty="0">
                          <a:solidFill>
                            <a:schemeClr val="lt1"/>
                          </a:solidFill>
                          <a:effectLst/>
                          <a:latin typeface="+mn-lt"/>
                          <a:ea typeface="+mn-ea"/>
                          <a:cs typeface="+mn-cs"/>
                        </a:rPr>
                        <a:t>Overview</a:t>
                      </a:r>
                      <a:endParaRPr lang="en-IN" dirty="0"/>
                    </a:p>
                  </a:txBody>
                  <a:tcPr/>
                </a:tc>
                <a:tc>
                  <a:txBody>
                    <a:bodyPr/>
                    <a:lstStyle/>
                    <a:p>
                      <a:r>
                        <a:rPr lang="en-IN" sz="1800" b="1" i="0" kern="1200" dirty="0">
                          <a:solidFill>
                            <a:schemeClr val="lt1"/>
                          </a:solidFill>
                          <a:effectLst/>
                          <a:latin typeface="+mn-lt"/>
                          <a:ea typeface="+mn-ea"/>
                          <a:cs typeface="+mn-cs"/>
                        </a:rPr>
                        <a:t>Drawbacks</a:t>
                      </a:r>
                      <a:endParaRPr lang="en-IN" dirty="0"/>
                    </a:p>
                  </a:txBody>
                  <a:tcPr/>
                </a:tc>
                <a:extLst>
                  <a:ext uri="{0D108BD9-81ED-4DB2-BD59-A6C34878D82A}">
                    <a16:rowId xmlns:a16="http://schemas.microsoft.com/office/drawing/2014/main" xmlns="" val="3656936260"/>
                  </a:ext>
                </a:extLst>
              </a:tr>
              <a:tr h="4511751">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An Evaluation of ML Classifiers for Lung Cancer</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Muhammad Imran Faisal, Saba Bashir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2020</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SVM, C4.5 Decision tree, MLP, NN, NB</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The paper evaluates the discriminative power of various classifiers and ensembles for predicting early-stage lung cancer based on symptoms. Gradient-boosted Tree achieved the highest accuracy of 90%.</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The choice of evaluation metrics is crucial. The paper only reports accuracy and does not consider other metrics such as precision, recall, or F1-score, it may provide an incomplete picture of the model's performance.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066721388"/>
                  </a:ext>
                </a:extLst>
              </a:tr>
            </a:tbl>
          </a:graphicData>
        </a:graphic>
      </p:graphicFrame>
      <p:sp>
        <p:nvSpPr>
          <p:cNvPr id="6" name="Title 5">
            <a:extLst>
              <a:ext uri="{FF2B5EF4-FFF2-40B4-BE49-F238E27FC236}">
                <a16:creationId xmlns:a16="http://schemas.microsoft.com/office/drawing/2014/main" xmlns="" id="{17E48401-0EC6-0044-2A3A-D26A2EBDC6CE}"/>
              </a:ext>
            </a:extLst>
          </p:cNvPr>
          <p:cNvSpPr>
            <a:spLocks noGrp="1"/>
          </p:cNvSpPr>
          <p:nvPr>
            <p:ph type="title"/>
          </p:nvPr>
        </p:nvSpPr>
        <p:spPr>
          <a:xfrm>
            <a:off x="1766145" y="515956"/>
            <a:ext cx="8911687" cy="1280890"/>
          </a:xfrm>
        </p:spPr>
        <p:txBody>
          <a:bodyPr>
            <a:normAutofit/>
          </a:bodyPr>
          <a:lstStyle/>
          <a:p>
            <a:r>
              <a:rPr lang="en-US" sz="4400" dirty="0">
                <a:latin typeface="Cambria Math" panose="02040503050406030204" pitchFamily="18" charset="0"/>
                <a:ea typeface="Cambria Math" panose="02040503050406030204" pitchFamily="18" charset="0"/>
              </a:rPr>
              <a:t>LITERATURE SURVEY</a:t>
            </a:r>
            <a:endParaRPr lang="en-IN" sz="44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40175235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xmlns="" id="{4F3160AE-2144-D598-7E80-9B87D0448293}"/>
              </a:ext>
            </a:extLst>
          </p:cNvPr>
          <p:cNvGraphicFramePr>
            <a:graphicFrameLocks noGrp="1"/>
          </p:cNvGraphicFramePr>
          <p:nvPr>
            <p:ph idx="1"/>
            <p:extLst>
              <p:ext uri="{D42A27DB-BD31-4B8C-83A1-F6EECF244321}">
                <p14:modId xmlns:p14="http://schemas.microsoft.com/office/powerpoint/2010/main" val="3219491503"/>
              </p:ext>
            </p:extLst>
          </p:nvPr>
        </p:nvGraphicFramePr>
        <p:xfrm>
          <a:off x="1982455" y="1453136"/>
          <a:ext cx="8833029" cy="5163765"/>
        </p:xfrm>
        <a:graphic>
          <a:graphicData uri="http://schemas.openxmlformats.org/drawingml/2006/table">
            <a:tbl>
              <a:tblPr firstRow="1" bandRow="1">
                <a:tableStyleId>{5C22544A-7EE6-4342-B048-85BDC9FD1C3A}</a:tableStyleId>
              </a:tblPr>
              <a:tblGrid>
                <a:gridCol w="1451808">
                  <a:extLst>
                    <a:ext uri="{9D8B030D-6E8A-4147-A177-3AD203B41FA5}">
                      <a16:colId xmlns:a16="http://schemas.microsoft.com/office/drawing/2014/main" xmlns="" val="486353950"/>
                    </a:ext>
                  </a:extLst>
                </a:gridCol>
                <a:gridCol w="979747">
                  <a:extLst>
                    <a:ext uri="{9D8B030D-6E8A-4147-A177-3AD203B41FA5}">
                      <a16:colId xmlns:a16="http://schemas.microsoft.com/office/drawing/2014/main" xmlns="" val="4160474324"/>
                    </a:ext>
                  </a:extLst>
                </a:gridCol>
                <a:gridCol w="721451">
                  <a:extLst>
                    <a:ext uri="{9D8B030D-6E8A-4147-A177-3AD203B41FA5}">
                      <a16:colId xmlns:a16="http://schemas.microsoft.com/office/drawing/2014/main" xmlns="" val="4000334176"/>
                    </a:ext>
                  </a:extLst>
                </a:gridCol>
                <a:gridCol w="1051002">
                  <a:extLst>
                    <a:ext uri="{9D8B030D-6E8A-4147-A177-3AD203B41FA5}">
                      <a16:colId xmlns:a16="http://schemas.microsoft.com/office/drawing/2014/main" xmlns="" val="1860536372"/>
                    </a:ext>
                  </a:extLst>
                </a:gridCol>
                <a:gridCol w="2867988">
                  <a:extLst>
                    <a:ext uri="{9D8B030D-6E8A-4147-A177-3AD203B41FA5}">
                      <a16:colId xmlns:a16="http://schemas.microsoft.com/office/drawing/2014/main" xmlns="" val="311517976"/>
                    </a:ext>
                  </a:extLst>
                </a:gridCol>
                <a:gridCol w="1761033">
                  <a:extLst>
                    <a:ext uri="{9D8B030D-6E8A-4147-A177-3AD203B41FA5}">
                      <a16:colId xmlns:a16="http://schemas.microsoft.com/office/drawing/2014/main" xmlns="" val="1928459583"/>
                    </a:ext>
                  </a:extLst>
                </a:gridCol>
              </a:tblGrid>
              <a:tr h="652014">
                <a:tc>
                  <a:txBody>
                    <a:bodyPr/>
                    <a:lstStyle/>
                    <a:p>
                      <a:r>
                        <a:rPr lang="en-IN" sz="1800" b="1" i="0" kern="1200" dirty="0">
                          <a:solidFill>
                            <a:schemeClr val="lt1"/>
                          </a:solidFill>
                          <a:effectLst/>
                          <a:latin typeface="+mn-lt"/>
                          <a:ea typeface="+mn-ea"/>
                          <a:cs typeface="+mn-cs"/>
                        </a:rPr>
                        <a:t>Paper Title</a:t>
                      </a:r>
                      <a:endParaRPr lang="en-IN" dirty="0"/>
                    </a:p>
                  </a:txBody>
                  <a:tcPr/>
                </a:tc>
                <a:tc>
                  <a:txBody>
                    <a:bodyPr/>
                    <a:lstStyle/>
                    <a:p>
                      <a:r>
                        <a:rPr lang="en-IN" sz="1800" b="1" i="0" kern="1200" dirty="0">
                          <a:solidFill>
                            <a:schemeClr val="lt1"/>
                          </a:solidFill>
                          <a:effectLst/>
                          <a:latin typeface="+mn-lt"/>
                          <a:ea typeface="+mn-ea"/>
                          <a:cs typeface="+mn-cs"/>
                        </a:rPr>
                        <a:t>Authors</a:t>
                      </a:r>
                      <a:endParaRPr lang="en-IN" dirty="0"/>
                    </a:p>
                  </a:txBody>
                  <a:tcPr/>
                </a:tc>
                <a:tc>
                  <a:txBody>
                    <a:bodyPr/>
                    <a:lstStyle/>
                    <a:p>
                      <a:r>
                        <a:rPr lang="en-IN" sz="1800" b="1" i="0" kern="1200" dirty="0">
                          <a:solidFill>
                            <a:schemeClr val="lt1"/>
                          </a:solidFill>
                          <a:effectLst/>
                          <a:latin typeface="+mn-lt"/>
                          <a:ea typeface="+mn-ea"/>
                          <a:cs typeface="+mn-cs"/>
                        </a:rPr>
                        <a:t>Year</a:t>
                      </a:r>
                      <a:endParaRPr lang="en-IN" dirty="0"/>
                    </a:p>
                  </a:txBody>
                  <a:tcPr/>
                </a:tc>
                <a:tc>
                  <a:txBody>
                    <a:bodyPr/>
                    <a:lstStyle/>
                    <a:p>
                      <a:r>
                        <a:rPr lang="en-IN" sz="1800" b="1" i="0" kern="1200" dirty="0">
                          <a:solidFill>
                            <a:schemeClr val="lt1"/>
                          </a:solidFill>
                          <a:effectLst/>
                          <a:latin typeface="+mn-lt"/>
                          <a:ea typeface="+mn-ea"/>
                          <a:cs typeface="+mn-cs"/>
                        </a:rPr>
                        <a:t>Algorithm Used</a:t>
                      </a:r>
                      <a:endParaRPr lang="en-IN" dirty="0"/>
                    </a:p>
                  </a:txBody>
                  <a:tcPr/>
                </a:tc>
                <a:tc>
                  <a:txBody>
                    <a:bodyPr/>
                    <a:lstStyle/>
                    <a:p>
                      <a:r>
                        <a:rPr lang="en-IN" sz="1800" b="1" i="0" kern="1200" dirty="0">
                          <a:solidFill>
                            <a:schemeClr val="lt1"/>
                          </a:solidFill>
                          <a:effectLst/>
                          <a:latin typeface="+mn-lt"/>
                          <a:ea typeface="+mn-ea"/>
                          <a:cs typeface="+mn-cs"/>
                        </a:rPr>
                        <a:t>Overview</a:t>
                      </a:r>
                      <a:endParaRPr lang="en-IN" dirty="0"/>
                    </a:p>
                  </a:txBody>
                  <a:tcPr/>
                </a:tc>
                <a:tc>
                  <a:txBody>
                    <a:bodyPr/>
                    <a:lstStyle/>
                    <a:p>
                      <a:r>
                        <a:rPr lang="en-IN" sz="1800" b="1" i="0" kern="1200" dirty="0">
                          <a:solidFill>
                            <a:schemeClr val="lt1"/>
                          </a:solidFill>
                          <a:effectLst/>
                          <a:latin typeface="+mn-lt"/>
                          <a:ea typeface="+mn-ea"/>
                          <a:cs typeface="+mn-cs"/>
                        </a:rPr>
                        <a:t>Drawbacks</a:t>
                      </a:r>
                      <a:endParaRPr lang="en-IN" dirty="0"/>
                    </a:p>
                  </a:txBody>
                  <a:tcPr/>
                </a:tc>
                <a:extLst>
                  <a:ext uri="{0D108BD9-81ED-4DB2-BD59-A6C34878D82A}">
                    <a16:rowId xmlns:a16="http://schemas.microsoft.com/office/drawing/2014/main" xmlns="" val="3656936260"/>
                  </a:ext>
                </a:extLst>
              </a:tr>
              <a:tr h="4511751">
                <a:tc>
                  <a:txBody>
                    <a:bodyPr/>
                    <a:lstStyle/>
                    <a:p>
                      <a:pPr algn="just"/>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Classification and mutation prediction from NSCLC histopathology images</a:t>
                      </a:r>
                      <a:endParaRPr lang="en-IN" dirty="0">
                        <a:latin typeface="Times New Roman" panose="02020603050405020304" pitchFamily="18" charset="0"/>
                        <a:cs typeface="Times New Roman" panose="02020603050405020304" pitchFamily="18" charset="0"/>
                      </a:endParaRPr>
                    </a:p>
                  </a:txBody>
                  <a:tcPr/>
                </a:tc>
                <a:tc>
                  <a:txBody>
                    <a:bodyPr/>
                    <a:lstStyle/>
                    <a:p>
                      <a:pPr algn="just"/>
                      <a:endParaRPr lang="en-US" sz="1800" b="0" i="0" kern="1200" baseline="30000" dirty="0">
                        <a:solidFill>
                          <a:schemeClr val="dk1"/>
                        </a:solidFill>
                        <a:effectLst/>
                        <a:latin typeface="Times New Roman" panose="02020603050405020304" pitchFamily="18" charset="0"/>
                        <a:ea typeface="+mn-ea"/>
                        <a:cs typeface="Times New Roman" panose="02020603050405020304" pitchFamily="18" charset="0"/>
                      </a:endParaRPr>
                    </a:p>
                    <a:p>
                      <a:pPr algn="just"/>
                      <a:r>
                        <a:rPr lang="en-US" sz="2400" b="0" i="0" kern="1200" baseline="30000" dirty="0">
                          <a:solidFill>
                            <a:schemeClr val="dk1"/>
                          </a:solidFill>
                          <a:effectLst/>
                          <a:latin typeface="Times New Roman" panose="02020603050405020304" pitchFamily="18" charset="0"/>
                          <a:ea typeface="+mn-ea"/>
                          <a:cs typeface="Times New Roman" panose="02020603050405020304" pitchFamily="18" charset="0"/>
                        </a:rPr>
                        <a:t>Nicolas </a:t>
                      </a:r>
                      <a:r>
                        <a:rPr lang="en-US" sz="2400" b="0" i="0" kern="1200" baseline="30000" dirty="0" err="1">
                          <a:solidFill>
                            <a:schemeClr val="dk1"/>
                          </a:solidFill>
                          <a:effectLst/>
                          <a:latin typeface="Times New Roman" panose="02020603050405020304" pitchFamily="18" charset="0"/>
                          <a:ea typeface="+mn-ea"/>
                          <a:cs typeface="Times New Roman" panose="02020603050405020304" pitchFamily="18" charset="0"/>
                        </a:rPr>
                        <a:t>Coudary</a:t>
                      </a:r>
                      <a:r>
                        <a:rPr lang="en-US" sz="2400" b="0" i="0" kern="1200" baseline="30000" dirty="0">
                          <a:solidFill>
                            <a:schemeClr val="dk1"/>
                          </a:solidFill>
                          <a:effectLst/>
                          <a:latin typeface="Times New Roman" panose="02020603050405020304" pitchFamily="18" charset="0"/>
                          <a:ea typeface="+mn-ea"/>
                          <a:cs typeface="Times New Roman" panose="02020603050405020304" pitchFamily="18" charset="0"/>
                        </a:rPr>
                        <a:t>, Paolo </a:t>
                      </a:r>
                      <a:r>
                        <a:rPr lang="en-US" sz="2400" b="0" i="0" kern="1200" baseline="30000" dirty="0" err="1">
                          <a:solidFill>
                            <a:schemeClr val="dk1"/>
                          </a:solidFill>
                          <a:effectLst/>
                          <a:latin typeface="Times New Roman" panose="02020603050405020304" pitchFamily="18" charset="0"/>
                          <a:ea typeface="+mn-ea"/>
                          <a:cs typeface="Times New Roman" panose="02020603050405020304" pitchFamily="18" charset="0"/>
                        </a:rPr>
                        <a:t>Santigo</a:t>
                      </a:r>
                      <a:r>
                        <a:rPr lang="en-US" sz="2400" b="0" i="0" kern="1200" baseline="30000" dirty="0">
                          <a:solidFill>
                            <a:schemeClr val="dk1"/>
                          </a:solidFill>
                          <a:effectLst/>
                          <a:latin typeface="Times New Roman" panose="02020603050405020304" pitchFamily="18" charset="0"/>
                          <a:ea typeface="+mn-ea"/>
                          <a:cs typeface="Times New Roman" panose="02020603050405020304" pitchFamily="18" charset="0"/>
                        </a:rPr>
                        <a:t> </a:t>
                      </a:r>
                      <a:r>
                        <a:rPr lang="en-US" sz="2400" b="0" i="0" kern="1200" baseline="30000" dirty="0" err="1">
                          <a:solidFill>
                            <a:schemeClr val="dk1"/>
                          </a:solidFill>
                          <a:effectLst/>
                          <a:latin typeface="Times New Roman" panose="02020603050405020304" pitchFamily="18" charset="0"/>
                          <a:ea typeface="+mn-ea"/>
                          <a:cs typeface="Times New Roman" panose="02020603050405020304" pitchFamily="18" charset="0"/>
                        </a:rPr>
                        <a:t>Ocampo</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2019</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Inception V3</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The study employs deep learning (Inception V3) on histopathology images to classify lung </a:t>
                      </a:r>
                      <a:r>
                        <a:rPr lang="en-IN" sz="1800" b="0" i="0" kern="1200" dirty="0" err="1">
                          <a:solidFill>
                            <a:schemeClr val="dk1"/>
                          </a:solidFill>
                          <a:effectLst/>
                          <a:latin typeface="Times New Roman" panose="02020603050405020304" pitchFamily="18" charset="0"/>
                          <a:ea typeface="+mn-ea"/>
                          <a:cs typeface="Times New Roman" panose="02020603050405020304" pitchFamily="18" charset="0"/>
                        </a:rPr>
                        <a:t>tumors</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 into adenocarcinoma (LUAD), squamous cell carcinoma (LUSC), or normal lung tissue. It also predicts mutations in ten common genes. The model's AUC is comparable to pathologists (0.97).</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The model may not work as well in different situations or with different groups of patients.</a:t>
                      </a:r>
                    </a:p>
                    <a:p>
                      <a:pPr algn="just"/>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There are ethical concerns about patient privacy and potential biases in the data used to train the model that are not clearly addressed.</a:t>
                      </a:r>
                    </a:p>
                  </a:txBody>
                  <a:tcPr/>
                </a:tc>
                <a:extLst>
                  <a:ext uri="{0D108BD9-81ED-4DB2-BD59-A6C34878D82A}">
                    <a16:rowId xmlns:a16="http://schemas.microsoft.com/office/drawing/2014/main" xmlns="" val="2066721388"/>
                  </a:ext>
                </a:extLst>
              </a:tr>
            </a:tbl>
          </a:graphicData>
        </a:graphic>
      </p:graphicFrame>
      <p:sp>
        <p:nvSpPr>
          <p:cNvPr id="6" name="Title 5">
            <a:extLst>
              <a:ext uri="{FF2B5EF4-FFF2-40B4-BE49-F238E27FC236}">
                <a16:creationId xmlns:a16="http://schemas.microsoft.com/office/drawing/2014/main" xmlns="" id="{17E48401-0EC6-0044-2A3A-D26A2EBDC6CE}"/>
              </a:ext>
            </a:extLst>
          </p:cNvPr>
          <p:cNvSpPr>
            <a:spLocks noGrp="1"/>
          </p:cNvSpPr>
          <p:nvPr>
            <p:ph type="title"/>
          </p:nvPr>
        </p:nvSpPr>
        <p:spPr>
          <a:xfrm>
            <a:off x="1766145" y="515956"/>
            <a:ext cx="8911687" cy="1280890"/>
          </a:xfrm>
        </p:spPr>
        <p:txBody>
          <a:bodyPr>
            <a:normAutofit/>
          </a:bodyPr>
          <a:lstStyle/>
          <a:p>
            <a:r>
              <a:rPr lang="en-US" sz="4400" dirty="0">
                <a:latin typeface="Cambria Math" panose="02040503050406030204" pitchFamily="18" charset="0"/>
                <a:ea typeface="Cambria Math" panose="02040503050406030204" pitchFamily="18" charset="0"/>
              </a:rPr>
              <a:t>LITERATURE SURVEY</a:t>
            </a:r>
            <a:endParaRPr lang="en-IN" sz="44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35940578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40FAB6-8475-1E2B-5F92-D66DDF8671BC}"/>
              </a:ext>
            </a:extLst>
          </p:cNvPr>
          <p:cNvSpPr>
            <a:spLocks noGrp="1"/>
          </p:cNvSpPr>
          <p:nvPr>
            <p:ph type="title"/>
          </p:nvPr>
        </p:nvSpPr>
        <p:spPr>
          <a:xfrm>
            <a:off x="1214286" y="2940843"/>
            <a:ext cx="3505199" cy="976312"/>
          </a:xfrm>
        </p:spPr>
        <p:txBody>
          <a:bodyPr>
            <a:noAutofit/>
          </a:bodyPr>
          <a:lstStyle/>
          <a:p>
            <a:pPr algn="ctr"/>
            <a:r>
              <a:rPr lang="en-US" sz="4400" dirty="0">
                <a:latin typeface="Cambria Math" panose="02040503050406030204" pitchFamily="18" charset="0"/>
                <a:ea typeface="Cambria Math" panose="02040503050406030204" pitchFamily="18" charset="0"/>
              </a:rPr>
              <a:t>PROBLEM STATEMENT</a:t>
            </a:r>
            <a:endParaRPr lang="en-IN" sz="4400"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xmlns="" id="{C19D2E8B-4F70-0B24-BE84-29C6158AAB45}"/>
              </a:ext>
            </a:extLst>
          </p:cNvPr>
          <p:cNvSpPr>
            <a:spLocks noGrp="1"/>
          </p:cNvSpPr>
          <p:nvPr>
            <p:ph idx="1"/>
          </p:nvPr>
        </p:nvSpPr>
        <p:spPr>
          <a:xfrm>
            <a:off x="5279487" y="623196"/>
            <a:ext cx="6323012" cy="5414963"/>
          </a:xfrm>
        </p:spPr>
        <p:txBody>
          <a:bodyPr/>
          <a:lstStyle/>
          <a:p>
            <a:pPr marL="0" indent="0" algn="just">
              <a:buNone/>
            </a:pPr>
            <a:endParaRPr lang="en-US" dirty="0">
              <a:solidFill>
                <a:schemeClr val="tx1"/>
              </a:solidFill>
            </a:endParaRPr>
          </a:p>
          <a:p>
            <a:pPr algn="just"/>
            <a:r>
              <a:rPr lang="en-US" dirty="0">
                <a:solidFill>
                  <a:schemeClr val="tx1"/>
                </a:solidFill>
              </a:rPr>
              <a:t>1. Lung cancer is often found too late, limiting treatment options. We urgently need better ways to catch it early.</a:t>
            </a:r>
          </a:p>
          <a:p>
            <a:pPr marL="0" indent="0" algn="just">
              <a:buNone/>
            </a:pPr>
            <a:endParaRPr lang="en-US" dirty="0">
              <a:solidFill>
                <a:schemeClr val="tx1"/>
              </a:solidFill>
            </a:endParaRPr>
          </a:p>
          <a:p>
            <a:pPr algn="just"/>
            <a:r>
              <a:rPr lang="en-US" dirty="0">
                <a:solidFill>
                  <a:schemeClr val="tx1"/>
                </a:solidFill>
              </a:rPr>
              <a:t>2. Looking at lung scans manually takes too much time. Using smart computers (Convolutional Neural Networks) can help quickly and accurately identify signs of lung cancer for faster and more effective treatment.</a:t>
            </a:r>
            <a:endParaRPr lang="en-IN" dirty="0">
              <a:solidFill>
                <a:schemeClr val="tx1"/>
              </a:solidFill>
            </a:endParaRPr>
          </a:p>
        </p:txBody>
      </p:sp>
      <p:sp>
        <p:nvSpPr>
          <p:cNvPr id="5" name="Oval 4">
            <a:extLst>
              <a:ext uri="{FF2B5EF4-FFF2-40B4-BE49-F238E27FC236}">
                <a16:creationId xmlns:a16="http://schemas.microsoft.com/office/drawing/2014/main" xmlns="" id="{AF116FBD-CBDF-9A4A-31F0-12CDBE8AB469}"/>
              </a:ext>
            </a:extLst>
          </p:cNvPr>
          <p:cNvSpPr/>
          <p:nvPr/>
        </p:nvSpPr>
        <p:spPr>
          <a:xfrm>
            <a:off x="4812890" y="978309"/>
            <a:ext cx="7256206" cy="49013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287167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71A7CF-5758-84A2-B6CF-5E529D66599D}"/>
              </a:ext>
            </a:extLst>
          </p:cNvPr>
          <p:cNvSpPr>
            <a:spLocks noGrp="1"/>
          </p:cNvSpPr>
          <p:nvPr>
            <p:ph type="title"/>
          </p:nvPr>
        </p:nvSpPr>
        <p:spPr>
          <a:xfrm>
            <a:off x="2589211" y="1801911"/>
            <a:ext cx="8915399" cy="860400"/>
          </a:xfrm>
        </p:spPr>
        <p:txBody>
          <a:bodyPr>
            <a:normAutofit/>
          </a:bodyPr>
          <a:lstStyle/>
          <a:p>
            <a:r>
              <a:rPr lang="en-US" sz="4400" dirty="0">
                <a:latin typeface="Cambria Math" panose="02040503050406030204" pitchFamily="18" charset="0"/>
                <a:ea typeface="Cambria Math" panose="02040503050406030204" pitchFamily="18" charset="0"/>
              </a:rPr>
              <a:t>EXISTING SYSTEM</a:t>
            </a:r>
            <a:endParaRPr lang="en-IN" sz="4400" dirty="0">
              <a:latin typeface="Cambria Math" panose="02040503050406030204" pitchFamily="18" charset="0"/>
              <a:ea typeface="Cambria Math" panose="02040503050406030204" pitchFamily="18" charset="0"/>
            </a:endParaRPr>
          </a:p>
        </p:txBody>
      </p:sp>
      <p:sp>
        <p:nvSpPr>
          <p:cNvPr id="3" name="Text Placeholder 2">
            <a:extLst>
              <a:ext uri="{FF2B5EF4-FFF2-40B4-BE49-F238E27FC236}">
                <a16:creationId xmlns:a16="http://schemas.microsoft.com/office/drawing/2014/main" xmlns="" id="{FBEF1615-5E8B-F7FE-8174-26FB5036AEDD}"/>
              </a:ext>
            </a:extLst>
          </p:cNvPr>
          <p:cNvSpPr>
            <a:spLocks noGrp="1"/>
          </p:cNvSpPr>
          <p:nvPr>
            <p:ph type="body" idx="1"/>
          </p:nvPr>
        </p:nvSpPr>
        <p:spPr>
          <a:xfrm>
            <a:off x="2589210" y="2998800"/>
            <a:ext cx="8915399" cy="860400"/>
          </a:xfrm>
        </p:spPr>
        <p:txBody>
          <a:bodyPr>
            <a:noAutofit/>
          </a:bodyPr>
          <a:lstStyle/>
          <a:p>
            <a:pPr algn="just">
              <a:lnSpc>
                <a:spcPct val="150000"/>
              </a:lnSpc>
            </a:pPr>
            <a:r>
              <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VGG-16 model produces distinct results for the types of Non-Small Cell lung cancer which provides a better picture to check the threat and choose the diagnosis, but the model achieves only 77.62% which is not very effective and can be enhanced using multiple other algorithms so as to have an efficient algorithm.</a:t>
            </a:r>
          </a:p>
          <a:p>
            <a:pPr algn="just">
              <a:lnSpc>
                <a:spcPct val="150000"/>
              </a:lnSpc>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578353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330</TotalTime>
  <Words>1374</Words>
  <Application>Microsoft Office PowerPoint</Application>
  <PresentationFormat>Widescreen</PresentationFormat>
  <Paragraphs>150</Paragraphs>
  <Slides>18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Cambria Math</vt:lpstr>
      <vt:lpstr>Century Gothic</vt:lpstr>
      <vt:lpstr>Söhne</vt:lpstr>
      <vt:lpstr>Times New Roman</vt:lpstr>
      <vt:lpstr>Wingdings 3</vt:lpstr>
      <vt:lpstr>Wisp</vt:lpstr>
      <vt:lpstr>CONTENTS</vt:lpstr>
      <vt:lpstr>INTRODUCTION</vt:lpstr>
      <vt:lpstr>INTRODUCTION</vt:lpstr>
      <vt:lpstr>LITERATURE SURVEY</vt:lpstr>
      <vt:lpstr>LITERATURE SURVEY</vt:lpstr>
      <vt:lpstr>LITERATURE SURVEY</vt:lpstr>
      <vt:lpstr>LITERATURE SURVEY</vt:lpstr>
      <vt:lpstr>PROBLEM STATEMENT</vt:lpstr>
      <vt:lpstr>EXISTING SYSTEM</vt:lpstr>
      <vt:lpstr>PROPOSED SYSTEM</vt:lpstr>
      <vt:lpstr>SYSTEM ARCHITECTURE</vt:lpstr>
      <vt:lpstr>SYSTEM SPECIFICATIONS</vt:lpstr>
      <vt:lpstr>OBJECTIVES</vt:lpstr>
      <vt:lpstr>SCOPE</vt:lpstr>
      <vt:lpstr>PLAN OF WORK</vt:lpstr>
      <vt:lpstr>REFERENCES</vt:lpstr>
      <vt:lpstr>REFERENCES</vt:lpstr>
      <vt:lpstr>Thankyou!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LUNG CANCER USING CONVOLUTION NEURAL NETWORKS</dc:title>
  <dc:creator>Rida Fatima Khan</dc:creator>
  <cp:lastModifiedBy>Microsoft account</cp:lastModifiedBy>
  <cp:revision>8</cp:revision>
  <dcterms:created xsi:type="dcterms:W3CDTF">2023-12-21T11:49:56Z</dcterms:created>
  <dcterms:modified xsi:type="dcterms:W3CDTF">2024-01-22T15:22:21Z</dcterms:modified>
</cp:coreProperties>
</file>