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84" r:id="rId2"/>
    <p:sldId id="257" r:id="rId3"/>
    <p:sldId id="275" r:id="rId4"/>
    <p:sldId id="276" r:id="rId5"/>
    <p:sldId id="277" r:id="rId6"/>
    <p:sldId id="278" r:id="rId7"/>
    <p:sldId id="259" r:id="rId8"/>
    <p:sldId id="279" r:id="rId9"/>
    <p:sldId id="280" r:id="rId10"/>
    <p:sldId id="282" r:id="rId11"/>
    <p:sldId id="283" r:id="rId12"/>
    <p:sldId id="286" r:id="rId13"/>
    <p:sldId id="290" r:id="rId14"/>
    <p:sldId id="287" r:id="rId15"/>
    <p:sldId id="288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24F78-6657-8942-8354-1D4A8D6C018D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D8C15-9266-5242-A981-041DF551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4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6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1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7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7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discountEligible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amt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amt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amt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discountEligible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amt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amt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amt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4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7EEA-4D01-A7E9-9B8F-992E91FA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CB5B-735D-FE49-1392-9331A0F4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48B-2ECE-5BAA-6B3E-87704CC6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A465-BE27-D777-5C7F-5D47AAC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FDDC-26B0-C7ED-087F-DC4F41A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2EC-0C6A-CAE2-43FD-15307DC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EA06-695B-610B-40EB-D9183AE7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7823-ACCC-24A9-6A55-08B643C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519-A5F8-EA31-C316-8395C7F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0308-F720-1577-02DC-30B6BBB3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9688-3E70-84F7-2CDA-20AF2FDB0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6AA68-D66E-B2D4-D223-2788EA56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B409-1050-3B45-0DC1-04EC62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A0BE-35D4-0611-9EA9-185B39F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D58-3A97-0E08-6BBD-9E3CC84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E95-3B69-5341-89C1-9432B87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0ED-4108-3D89-B104-81BB820C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3A37-664A-6324-918D-D7E448D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5DC1-2FC5-5F75-AEE0-94D1DB00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D39F-163E-5205-6C97-4ACD5A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C93-8FDF-25C7-7423-42B4875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ECCA-3ED8-C243-082A-A536CDE5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738B-6698-049C-08E6-96A1D9B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E220-442A-FBAF-D6EF-8912E73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F97E-E472-2367-E3B6-2E1352B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180F-3F1E-5A3C-F1EB-AE89C8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876-8343-F141-A037-CF132681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E033-ED97-67EE-01A7-4828684D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F145-563E-A8A4-8B1E-4DF0C71D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B59A-79FC-22A6-1B70-575FD66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0F45-CF31-5EF6-67D1-174001B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1787-7D65-DADF-8411-35C70E93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5D55-7556-418D-CA88-05CE3934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DB3E-206C-9B8D-92C1-768C3591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301C-D35D-63F7-3643-D7AE155A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2D11-05AF-D1C0-CF5C-9830A28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0D133-B36D-BAB0-0D58-35298FD5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28B6-EA75-F198-FA72-F561C0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416F0-E02B-58DB-EE22-A3884D3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190-56FD-08E9-44AF-6B50E46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A5D7-24E5-EEB8-0643-014F2E02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E94DC-B627-9B62-0CCD-2F231CC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7464-70E8-3C6E-BD58-B079A1E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4306-76F3-AD1E-B85A-54EF16A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4B37-429B-DBBD-56BF-9D4B129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2635-59A4-0253-AA94-4B6CC01B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0953-C611-3C9F-AFF3-1CB7C7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3EF0-21BC-3E0D-BE7F-0D7058C5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9D21-64B9-6BC3-DC00-5F181DA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61515-BC78-CB75-838C-E520CFF0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E181-05E6-D126-83D4-4A0D3DC6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3D59-650B-AC23-6C03-2C35CA1F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3E1-FBE2-C4F5-AAE3-754B638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B946-B2E2-DFAB-9E01-47F5F5D0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1044-65BF-A4C4-7B20-7315A40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D30D-3B08-028C-E97B-BB902F3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DE77-1870-0207-9120-621CDA1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024-0BEE-37B0-0CA0-7C67F01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17254-7302-0484-2E58-7731F674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692E0-5DA0-1147-5D0E-D72272C7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8B07-35F1-428F-F0F2-E3089637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144BC-D447-B14B-9404-4603770A3DE7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DC93-18AE-29B3-CBB2-C24E8849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D38-D995-F747-5F69-3119D7C8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SECTION</a:t>
            </a: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2</a:t>
            </a: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7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EXPRESSIONS, CONDITIONALS, LOOPS, &amp; C++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162210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/>
              <a:t>Compound Boolean Expressions</a:t>
            </a:r>
            <a:endParaRPr lang="en-US" sz="4500" dirty="0"/>
          </a:p>
          <a:p>
            <a:pPr marL="0" indent="0">
              <a:buNone/>
            </a:pPr>
            <a:r>
              <a:rPr lang="en-US" sz="3800" dirty="0"/>
              <a:t>We can certainly combine two or more individual Boolean expressions into a single compound expression, using </a:t>
            </a:r>
            <a:r>
              <a:rPr lang="en-US" sz="3800" i="1" dirty="0"/>
              <a:t>logical operators</a:t>
            </a:r>
            <a:r>
              <a:rPr lang="en-US" sz="3800" dirty="0"/>
              <a:t>!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But first, we must understand</a:t>
            </a:r>
          </a:p>
          <a:p>
            <a:pPr marL="0" indent="0">
              <a:buNone/>
            </a:pPr>
            <a:r>
              <a:rPr lang="en-US" sz="3800" dirty="0"/>
              <a:t>the Truth table.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B0F837ED-C6D2-7F04-82F8-9FFC9751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496" y="1993506"/>
            <a:ext cx="5591503" cy="486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2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2F496-CC64-EBA2-2E5C-622A968F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588" y="136634"/>
            <a:ext cx="5362466" cy="3842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BF90AB-2857-85D9-2CEF-04C919668A0F}"/>
              </a:ext>
            </a:extLst>
          </p:cNvPr>
          <p:cNvSpPr txBox="1"/>
          <p:nvPr/>
        </p:nvSpPr>
        <p:spPr>
          <a:xfrm>
            <a:off x="126124" y="4246179"/>
            <a:ext cx="11897710" cy="1599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23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myExpression</a:t>
            </a:r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(x &gt;= </a:t>
            </a:r>
            <a:r>
              <a:rPr lang="en-US" sz="23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minVal</a:t>
            </a:r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x &lt;= </a:t>
            </a:r>
            <a:r>
              <a:rPr lang="en-US" sz="23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maxVal</a:t>
            </a:r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y &gt;= </a:t>
            </a:r>
            <a:r>
              <a:rPr lang="en-US" sz="23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minVal</a:t>
            </a:r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y &lt;= </a:t>
            </a:r>
            <a:r>
              <a:rPr lang="en-US" sz="23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maxVal</a:t>
            </a:r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 </a:t>
            </a:r>
            <a:r>
              <a:rPr lang="en-US" sz="2300" b="1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myExpression</a:t>
            </a:r>
            <a:r>
              <a:rPr lang="en-US" sz="23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(x &gt; 0 &amp;&amp; y &lt; 10) || (z == 5 &amp;&amp; w != 0);</a:t>
            </a:r>
          </a:p>
        </p:txBody>
      </p:sp>
    </p:spTree>
    <p:extLst>
      <p:ext uri="{BB962C8B-B14F-4D97-AF65-F5344CB8AC3E}">
        <p14:creationId xmlns:p14="http://schemas.microsoft.com/office/powerpoint/2010/main" val="36550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Exercise 1 (5 minutes):</a:t>
            </a:r>
          </a:p>
          <a:p>
            <a:pPr marL="0" indent="0">
              <a:buNone/>
            </a:pPr>
            <a:r>
              <a:rPr lang="en-US" sz="3500" dirty="0"/>
              <a:t>Consider a scenario where a company offers discounts based on the following criteria:</a:t>
            </a:r>
          </a:p>
          <a:p>
            <a:pPr marL="742950" indent="-742950">
              <a:buAutoNum type="arabicPeriod"/>
            </a:pPr>
            <a:r>
              <a:rPr lang="en-US" sz="3500" dirty="0"/>
              <a:t>If the purchase amount is greater than $100 and the customer is at least 50 years old, they get a discount.</a:t>
            </a:r>
          </a:p>
          <a:p>
            <a:pPr marL="742950" indent="-742950">
              <a:buAutoNum type="arabicPeriod"/>
            </a:pPr>
            <a:r>
              <a:rPr lang="en-US" sz="3500" dirty="0"/>
              <a:t>If the purchase amount is between $50 and $100 (inclusive) and the customer is less than 50 years old, they get a discount.</a:t>
            </a:r>
          </a:p>
          <a:p>
            <a:pPr marL="0" indent="0">
              <a:buNone/>
            </a:pPr>
            <a:r>
              <a:rPr lang="en-US" sz="3500" dirty="0"/>
              <a:t>Write a Boolean expression that evaluates to </a:t>
            </a:r>
            <a:r>
              <a:rPr lang="en-US" sz="3500" b="1" dirty="0"/>
              <a:t>true</a:t>
            </a:r>
            <a:r>
              <a:rPr lang="en-US" sz="3500" dirty="0"/>
              <a:t> if a customer is eligible for discount based on the given criteria; and evaluates to </a:t>
            </a:r>
            <a:r>
              <a:rPr lang="en-US" sz="3500" b="1" dirty="0"/>
              <a:t>false</a:t>
            </a:r>
            <a:r>
              <a:rPr lang="en-US" sz="3500" dirty="0"/>
              <a:t> otherwise.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500" dirty="0"/>
              <a:t>***You can use two variables of your choosing for age and purchase amount. 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3020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/>
              <a:t>		</a:t>
            </a:r>
          </a:p>
          <a:p>
            <a:pPr marL="0" indent="0">
              <a:buNone/>
            </a:pPr>
            <a:r>
              <a:rPr lang="en-US" sz="5000" b="1" dirty="0"/>
              <a:t>Answer</a:t>
            </a:r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r>
              <a:rPr lang="en-US" sz="25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discountEligible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||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&lt;=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&amp;&amp;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US" sz="25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10694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6E473E-D20E-FCC8-DEEC-746D8FA7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58" y="0"/>
            <a:ext cx="9758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FCD900-5DA6-E47F-E209-EED64531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772400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33D33C5-E19C-6A93-687A-1A8A23955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172" y="1960879"/>
            <a:ext cx="7772400" cy="3505200"/>
          </a:xfrm>
          <a:prstGeom prst="rect">
            <a:avLst/>
          </a:prstGeom>
        </p:spPr>
      </p:pic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3B33BB2-DFF5-9D05-256A-1B12F7D2A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172" y="5466079"/>
            <a:ext cx="7772400" cy="1391920"/>
          </a:xfrm>
          <a:prstGeom prst="rect">
            <a:avLst/>
          </a:prstGeom>
        </p:spPr>
      </p:pic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960AC2FE-19CA-4EF5-20B3-07FD83633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111" y="441879"/>
            <a:ext cx="7772400" cy="15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1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Exercise 2 (10 minutes):</a:t>
            </a:r>
          </a:p>
          <a:p>
            <a:pPr marL="0" indent="0">
              <a:buNone/>
            </a:pPr>
            <a:r>
              <a:rPr lang="en-US" sz="4000" dirty="0"/>
              <a:t>1. Convert the </a:t>
            </a:r>
            <a:r>
              <a:rPr lang="en-US" sz="4000" i="1" dirty="0"/>
              <a:t>switch</a:t>
            </a:r>
            <a:r>
              <a:rPr lang="en-US" sz="4000" dirty="0"/>
              <a:t> statement on the previous slide to conditional statements (using </a:t>
            </a:r>
            <a:r>
              <a:rPr lang="en-US" sz="4000" b="1" dirty="0"/>
              <a:t>if</a:t>
            </a:r>
            <a:r>
              <a:rPr lang="en-US" sz="4000" dirty="0"/>
              <a:t>, </a:t>
            </a:r>
            <a:r>
              <a:rPr lang="en-US" sz="4000" b="1" dirty="0"/>
              <a:t>else if</a:t>
            </a:r>
            <a:r>
              <a:rPr lang="en-US" sz="4000" dirty="0"/>
              <a:t>, &amp; </a:t>
            </a:r>
            <a:r>
              <a:rPr lang="en-US" sz="4000" b="1" dirty="0"/>
              <a:t>else</a:t>
            </a:r>
            <a:r>
              <a:rPr lang="en-US" sz="4000" dirty="0"/>
              <a:t>).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2. Write a program that takes in an integer between 1 and 12 (inclusive), and prints out the month corresponding to that number. Use a </a:t>
            </a:r>
            <a:r>
              <a:rPr lang="en-US" sz="4000" b="1" dirty="0"/>
              <a:t>switch</a:t>
            </a:r>
            <a:r>
              <a:rPr lang="en-US" sz="4000" dirty="0"/>
              <a:t> statement.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• Print “Invalid month” if the integer input is not 	  	    between 1 and 12. </a:t>
            </a: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(Hint: this is the default case!)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2983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BE20831-8748-1E46-A105-6C3BDEE72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9463" y="182647"/>
            <a:ext cx="7373074" cy="6492706"/>
          </a:xfrm>
        </p:spPr>
      </p:pic>
    </p:spTree>
    <p:extLst>
      <p:ext uri="{BB962C8B-B14F-4D97-AF65-F5344CB8AC3E}">
        <p14:creationId xmlns:p14="http://schemas.microsoft.com/office/powerpoint/2010/main" val="68977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9B93878-C7FA-51F9-157A-5D3872C80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752" y="182654"/>
            <a:ext cx="6600495" cy="6492691"/>
          </a:xfrm>
        </p:spPr>
      </p:pic>
    </p:spTree>
    <p:extLst>
      <p:ext uri="{BB962C8B-B14F-4D97-AF65-F5344CB8AC3E}">
        <p14:creationId xmlns:p14="http://schemas.microsoft.com/office/powerpoint/2010/main" val="100540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500" b="1" dirty="0"/>
              <a:t>Loops..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4500" b="1" dirty="0"/>
              <a:t>	</a:t>
            </a:r>
            <a:r>
              <a:rPr lang="en-US" sz="4500" i="1" dirty="0">
                <a:solidFill>
                  <a:srgbClr val="FF0000"/>
                </a:solidFill>
              </a:rPr>
              <a:t>for(</a:t>
            </a:r>
            <a:r>
              <a:rPr lang="en-US" sz="4500" i="1" dirty="0" err="1">
                <a:solidFill>
                  <a:srgbClr val="FF0000"/>
                </a:solidFill>
              </a:rPr>
              <a:t>init</a:t>
            </a:r>
            <a:r>
              <a:rPr lang="en-US" sz="4500" i="1" dirty="0">
                <a:solidFill>
                  <a:srgbClr val="FF0000"/>
                </a:solidFill>
              </a:rPr>
              <a:t>; </a:t>
            </a:r>
            <a:r>
              <a:rPr lang="en-US" sz="4500" i="1" dirty="0" err="1">
                <a:solidFill>
                  <a:srgbClr val="FF0000"/>
                </a:solidFill>
              </a:rPr>
              <a:t>boolean</a:t>
            </a:r>
            <a:r>
              <a:rPr lang="en-US" sz="4500" i="1" dirty="0">
                <a:solidFill>
                  <a:srgbClr val="FF0000"/>
                </a:solidFill>
              </a:rPr>
              <a:t> expression; update) {</a:t>
            </a:r>
          </a:p>
          <a:p>
            <a:pPr marL="0" indent="0">
              <a:buNone/>
            </a:pPr>
            <a:r>
              <a:rPr lang="en-US" sz="4500" i="1" dirty="0">
                <a:solidFill>
                  <a:srgbClr val="FF0000"/>
                </a:solidFill>
              </a:rPr>
              <a:t>		// some code to be executed</a:t>
            </a:r>
          </a:p>
          <a:p>
            <a:pPr marL="0" indent="0">
              <a:buNone/>
            </a:pPr>
            <a:r>
              <a:rPr lang="en-US" sz="4500" i="1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usually the declaration of a variable to control 	   the loop</a:t>
            </a: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•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oolean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is the condition for executing the 	   	    code block</a:t>
            </a:r>
          </a:p>
          <a:p>
            <a:pPr marL="0" indent="0">
              <a:buNone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• update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modifies the variable in </a:t>
            </a:r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6845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8200" b="1" dirty="0">
                <a:latin typeface="Calibri" panose="020F0502020204030204" pitchFamily="34" charset="0"/>
                <a:cs typeface="Calibri" panose="020F0502020204030204" pitchFamily="34" charset="0"/>
              </a:rPr>
              <a:t>C vs. C++</a:t>
            </a:r>
          </a:p>
          <a:p>
            <a:pPr>
              <a:buFont typeface="Wingdings" pitchFamily="2" charset="2"/>
              <a:buChar char="ü"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C++, also known as “C with Classes,” is an extension of C with object-oriented programming support</a:t>
            </a:r>
          </a:p>
          <a:p>
            <a:pPr>
              <a:buFont typeface="Wingdings" pitchFamily="2" charset="2"/>
              <a:buChar char="ü"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You can write C code in your C++ program; C++ cannot be written in C programs</a:t>
            </a:r>
          </a:p>
          <a:p>
            <a:pPr>
              <a:buFont typeface="Wingdings" pitchFamily="2" charset="2"/>
              <a:buChar char="ü"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C has approx. 32 keywords, C++ has 95 keywords</a:t>
            </a:r>
          </a:p>
          <a:p>
            <a:pPr marL="0" indent="0"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• You don’t need to memorize them; you will 		    get familiar with them as you write more C++ 	    code</a:t>
            </a: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64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You will be working in C++ in future classes; probably C as well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87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b="1" dirty="0"/>
              <a:t>Range-based For Loop (or For-each loop)</a:t>
            </a:r>
          </a:p>
          <a:p>
            <a:pPr marL="0" indent="0">
              <a:buNone/>
            </a:pPr>
            <a:r>
              <a:rPr lang="en-US" sz="4500" b="1" dirty="0"/>
              <a:t>	</a:t>
            </a:r>
            <a:r>
              <a:rPr lang="en-US" sz="3200" i="1" dirty="0">
                <a:solidFill>
                  <a:srgbClr val="FF0000"/>
                </a:solidFill>
              </a:rPr>
              <a:t>for(type </a:t>
            </a:r>
            <a:r>
              <a:rPr lang="en-US" sz="3200" i="1" dirty="0" err="1">
                <a:solidFill>
                  <a:srgbClr val="FF0000"/>
                </a:solidFill>
              </a:rPr>
              <a:t>variableName</a:t>
            </a:r>
            <a:r>
              <a:rPr lang="en-US" sz="3200" i="1" dirty="0">
                <a:solidFill>
                  <a:srgbClr val="FF0000"/>
                </a:solidFill>
              </a:rPr>
              <a:t> : </a:t>
            </a:r>
            <a:r>
              <a:rPr lang="en-US" sz="3200" i="1" dirty="0" err="1">
                <a:solidFill>
                  <a:srgbClr val="FF0000"/>
                </a:solidFill>
              </a:rPr>
              <a:t>rangeExpression</a:t>
            </a:r>
            <a:r>
              <a:rPr lang="en-US" sz="3200" i="1" dirty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FF0000"/>
                </a:solidFill>
              </a:rPr>
              <a:t>		// some code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3500" b="1" dirty="0"/>
              <a:t>Example:</a:t>
            </a:r>
          </a:p>
          <a:p>
            <a:pPr marL="0" indent="0">
              <a:buNone/>
            </a:pPr>
            <a:r>
              <a:rPr lang="en-US" sz="3500" i="1" dirty="0">
                <a:solidFill>
                  <a:srgbClr val="FF0000"/>
                </a:solidFill>
              </a:rPr>
              <a:t>	</a:t>
            </a:r>
            <a:r>
              <a:rPr lang="en-US" sz="3200" i="1" dirty="0">
                <a:solidFill>
                  <a:srgbClr val="FF0000"/>
                </a:solidFill>
              </a:rPr>
              <a:t>for(char letter : "Programming") {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FF0000"/>
                </a:solidFill>
              </a:rPr>
              <a:t>		std::</a:t>
            </a:r>
            <a:r>
              <a:rPr lang="en-US" sz="3200" i="1" dirty="0" err="1">
                <a:solidFill>
                  <a:srgbClr val="FF0000"/>
                </a:solidFill>
              </a:rPr>
              <a:t>cout</a:t>
            </a:r>
            <a:r>
              <a:rPr lang="en-US" sz="3200" i="1" dirty="0">
                <a:solidFill>
                  <a:srgbClr val="FF0000"/>
                </a:solidFill>
              </a:rPr>
              <a:t> &lt;&lt; letter;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3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Note: 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get a warning message using the range-based loop if your version of C++ is prior to C++11. In that case, you can add a </a:t>
            </a:r>
            <a:r>
              <a:rPr lang="en-US" sz="3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c++</a:t>
            </a:r>
            <a:r>
              <a:rPr lang="en-US" sz="3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 flag to your compilation as in:</a:t>
            </a:r>
          </a:p>
          <a:p>
            <a:pPr marL="0" indent="0">
              <a:buNone/>
            </a:pPr>
            <a:r>
              <a:rPr lang="en-US" sz="2300" dirty="0"/>
              <a:t>			</a:t>
            </a:r>
            <a:r>
              <a:rPr lang="en-US" sz="3500" b="1" dirty="0">
                <a:solidFill>
                  <a:srgbClr val="002060"/>
                </a:solidFill>
              </a:rPr>
              <a:t>g++ -std=</a:t>
            </a:r>
            <a:r>
              <a:rPr lang="en-US" sz="3500" b="1" dirty="0" err="1">
                <a:solidFill>
                  <a:srgbClr val="002060"/>
                </a:solidFill>
              </a:rPr>
              <a:t>c++</a:t>
            </a:r>
            <a:r>
              <a:rPr lang="en-US" sz="3500" b="1" dirty="0">
                <a:solidFill>
                  <a:srgbClr val="002060"/>
                </a:solidFill>
              </a:rPr>
              <a:t>11 </a:t>
            </a:r>
            <a:r>
              <a:rPr lang="en-US" sz="3500" b="1" dirty="0" err="1">
                <a:solidFill>
                  <a:srgbClr val="002060"/>
                </a:solidFill>
              </a:rPr>
              <a:t>main.cpp</a:t>
            </a:r>
            <a:r>
              <a:rPr lang="en-US" sz="3500" b="1" dirty="0">
                <a:solidFill>
                  <a:srgbClr val="002060"/>
                </a:solidFill>
              </a:rPr>
              <a:t> -o main</a:t>
            </a:r>
          </a:p>
          <a:p>
            <a:pPr marL="0" indent="0">
              <a:buNone/>
            </a:pPr>
            <a:r>
              <a:rPr lang="en-US" sz="3500" dirty="0"/>
              <a:t>….or better still, don’t use range-based loop at all </a:t>
            </a:r>
          </a:p>
        </p:txBody>
      </p:sp>
    </p:spTree>
    <p:extLst>
      <p:ext uri="{BB962C8B-B14F-4D97-AF65-F5344CB8AC3E}">
        <p14:creationId xmlns:p14="http://schemas.microsoft.com/office/powerpoint/2010/main" val="286530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Nested Loop</a:t>
            </a:r>
          </a:p>
          <a:p>
            <a:pPr>
              <a:buFont typeface="Wingdings" pitchFamily="2" charset="2"/>
              <a:buChar char="ü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loop within a loop</a:t>
            </a:r>
          </a:p>
          <a:p>
            <a:pPr marL="0" indent="0">
              <a:buNone/>
            </a:pP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Example Scenario: </a:t>
            </a: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Suppose you’re a teacher in a classroom with 3 rows of desks, and each row has 7 students. You want to say “Hello” to every student in each row.</a:t>
            </a:r>
          </a:p>
          <a:p>
            <a:pPr marL="0" indent="0">
              <a:buNone/>
            </a:pP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for(int </a:t>
            </a:r>
            <a:r>
              <a:rPr lang="en-US" sz="33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numberOfRows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1; </a:t>
            </a:r>
            <a:r>
              <a:rPr lang="en-US" sz="33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numberOfRows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3; </a:t>
            </a:r>
            <a:r>
              <a:rPr lang="en-US" sz="33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numberOfRows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 ) {</a:t>
            </a:r>
          </a:p>
          <a:p>
            <a:pPr marL="0" indent="0">
              <a:buNone/>
            </a:pP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for(int </a:t>
            </a:r>
            <a:r>
              <a:rPr lang="en-US" sz="33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numStudentsPerRow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1; </a:t>
            </a:r>
            <a:r>
              <a:rPr lang="en-US" sz="33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numStudentsPerRow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7; </a:t>
            </a:r>
            <a:r>
              <a:rPr lang="en-US" sz="33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numStudentsPerRow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0" indent="0">
              <a:buNone/>
            </a:pP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std::</a:t>
            </a:r>
            <a:r>
              <a:rPr lang="en-US" sz="33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"Hello" &lt;&lt; std::endl;</a:t>
            </a:r>
          </a:p>
          <a:p>
            <a:pPr marL="0" indent="0">
              <a:buNone/>
            </a:pP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pPr marL="0" indent="0">
              <a:buNone/>
            </a:pPr>
            <a:r>
              <a:rPr lang="en-US" sz="33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>
              <a:buNone/>
            </a:pPr>
            <a:endParaRPr lang="en-US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In this case, we are able to visit all students in a row (inner loop), before moving on to another row (outer loop).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3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Exercise 3 (15 minutes)</a:t>
            </a:r>
          </a:p>
          <a:p>
            <a:pPr marL="0" indent="0">
              <a:buNone/>
            </a:pP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Write a program to print a 2x3 grid of numbers starting from 1.</a:t>
            </a:r>
          </a:p>
          <a:p>
            <a:pPr marL="0" indent="0">
              <a:buNone/>
            </a:pP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Expected Output: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				1   2   3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				4   5   6</a:t>
            </a:r>
          </a:p>
          <a:p>
            <a:pPr marL="0" indent="0">
              <a:buNone/>
            </a:pP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7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000" b="1" u="sng" dirty="0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	#include &lt;iostream&gt;</a:t>
            </a:r>
          </a:p>
          <a:p>
            <a:pPr marL="0" indent="0">
              <a:buNone/>
            </a:pP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int main() {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int number = 1;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for (int rows = 1; rows &lt;= 2; rows++) {   // 2 rows so outer loop runs twice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    for (int cols = 1; cols &lt;= 3; cols++) {    // 3 numbers per row 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std::</a:t>
            </a:r>
            <a:r>
              <a:rPr lang="en-US" sz="37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&lt;&lt; number &lt;&lt; " ";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number++;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    std::</a:t>
            </a:r>
            <a:r>
              <a:rPr lang="en-US" sz="37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&lt;&lt; std::endl;  // Move to the next line after each row has printed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pPr marL="914400" lvl="2" indent="0">
              <a:buNone/>
            </a:pPr>
            <a:r>
              <a:rPr lang="en-US" sz="37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A744C-3A7D-A945-F523-2069E70C8C65}"/>
              </a:ext>
            </a:extLst>
          </p:cNvPr>
          <p:cNvSpPr/>
          <p:nvPr/>
        </p:nvSpPr>
        <p:spPr>
          <a:xfrm>
            <a:off x="9070428" y="578069"/>
            <a:ext cx="2291255" cy="1246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CCEFF-A019-2C47-8571-1A3606ABCBE7}"/>
              </a:ext>
            </a:extLst>
          </p:cNvPr>
          <p:cNvSpPr txBox="1"/>
          <p:nvPr/>
        </p:nvSpPr>
        <p:spPr>
          <a:xfrm>
            <a:off x="9070428" y="578069"/>
            <a:ext cx="2953406" cy="12464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	1   2   3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	4   5   6</a:t>
            </a:r>
          </a:p>
        </p:txBody>
      </p:sp>
    </p:spTree>
    <p:extLst>
      <p:ext uri="{BB962C8B-B14F-4D97-AF65-F5344CB8AC3E}">
        <p14:creationId xmlns:p14="http://schemas.microsoft.com/office/powerpoint/2010/main" val="171886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Refresher…</a:t>
            </a:r>
          </a:p>
          <a:p>
            <a:pPr>
              <a:buFont typeface="Wingdings" pitchFamily="2" charset="2"/>
              <a:buChar char="ü"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C++ is a strictly typed language</a:t>
            </a:r>
          </a:p>
          <a:p>
            <a:pPr marL="0" indent="0">
              <a:buNone/>
            </a:pPr>
            <a: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 You must explicitly declare the type of a 			   	    variable (or function) when creating it</a:t>
            </a:r>
          </a:p>
          <a:p>
            <a:pPr>
              <a:buFont typeface="Wingdings" pitchFamily="2" charset="2"/>
              <a:buChar char="ü"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All C++ programs must have a main function.</a:t>
            </a: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ALWAYS!</a:t>
            </a:r>
          </a:p>
          <a:p>
            <a:pPr marL="0" indent="0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•</a:t>
            </a:r>
            <a:r>
              <a:rPr lang="en-US" sz="4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C++ Standards, the main function cannot be 		    called within a program.</a:t>
            </a: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All statements in C++ must end with a semicolon</a:t>
            </a:r>
          </a:p>
          <a:p>
            <a:pPr>
              <a:buFont typeface="Wingdings" pitchFamily="2" charset="2"/>
              <a:buChar char="ü"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C++ is not whitespace sensitive, but is case sensitive</a:t>
            </a: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548887B-4BB2-0F47-50AC-6105A3A6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94" y="0"/>
            <a:ext cx="12210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>
                <a:latin typeface="Calibri" panose="020F0502020204030204" pitchFamily="34" charset="0"/>
                <a:cs typeface="Calibri" panose="020F0502020204030204" pitchFamily="34" charset="0"/>
              </a:rPr>
              <a:t>Using Boolean Expressions for Conditionals</a:t>
            </a: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Knowing that expressions can come in a variety of different forms, let’s think about how we can utilize them for conditional statements. So, let’s take a look at Boolean expressions.</a:t>
            </a:r>
          </a:p>
          <a:p>
            <a:pPr marL="0" indent="0">
              <a:buNone/>
            </a:pP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First, what is a Boolean expression? A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Boolean expression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is a specific kind of expression whose value when evaluated results in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false 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(sometimes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, respectively).</a:t>
            </a: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b="1" dirty="0">
                <a:latin typeface="Calibri" panose="020F0502020204030204" pitchFamily="34" charset="0"/>
                <a:cs typeface="Calibri" panose="020F0502020204030204" pitchFamily="34" charset="0"/>
              </a:rPr>
              <a:t>Using Boolean Expressions for Conditionals</a:t>
            </a: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Knowing that expressions can come in a variety of different forms, let’s think about how we can utilize them for conditional statements. So, let’s take a look at Boolean expressions.</a:t>
            </a:r>
          </a:p>
          <a:p>
            <a:pPr marL="0" indent="0">
              <a:buNone/>
            </a:pPr>
            <a:endParaRPr lang="en-US" sz="4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First, what is a Boolean expression? A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Boolean expression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is a specific kind of expression whose value when evaluated results in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false 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(sometimes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4500" dirty="0">
                <a:latin typeface="Calibri" panose="020F0502020204030204" pitchFamily="34" charset="0"/>
                <a:cs typeface="Calibri" panose="020F0502020204030204" pitchFamily="34" charset="0"/>
              </a:rPr>
              <a:t>, respectively).</a:t>
            </a:r>
            <a:endParaRPr lang="en-US" sz="4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For example, the code snippet below assigns a Boolean variable in C++ to true or false depending on whether or not the value of </a:t>
            </a:r>
            <a:r>
              <a:rPr lang="en-US" sz="4000" b="1" dirty="0"/>
              <a:t>x</a:t>
            </a:r>
            <a:r>
              <a:rPr lang="en-US" sz="4000" dirty="0"/>
              <a:t> is greater than or equal to 25.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i="1" dirty="0">
                <a:solidFill>
                  <a:srgbClr val="FF0000"/>
                </a:solidFill>
              </a:rPr>
              <a:t>bool </a:t>
            </a:r>
            <a:r>
              <a:rPr lang="en-US" sz="4000" i="1" dirty="0" err="1">
                <a:solidFill>
                  <a:srgbClr val="FF0000"/>
                </a:solidFill>
              </a:rPr>
              <a:t>myBooleanExpression</a:t>
            </a:r>
            <a:r>
              <a:rPr lang="en-US" sz="4000" i="1" dirty="0">
                <a:solidFill>
                  <a:srgbClr val="FF0000"/>
                </a:solidFill>
              </a:rPr>
              <a:t> = (x &gt;= 25);</a:t>
            </a:r>
          </a:p>
        </p:txBody>
      </p:sp>
    </p:spTree>
    <p:extLst>
      <p:ext uri="{BB962C8B-B14F-4D97-AF65-F5344CB8AC3E}">
        <p14:creationId xmlns:p14="http://schemas.microsoft.com/office/powerpoint/2010/main" val="27569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Another example: the code snippet below assigns a Boolean variable in C++ to true or false depending on whether or not the value of </a:t>
            </a:r>
            <a:r>
              <a:rPr lang="en-US" sz="4000" b="1" dirty="0"/>
              <a:t>x</a:t>
            </a:r>
            <a:r>
              <a:rPr lang="en-US" sz="4000" dirty="0"/>
              <a:t> is equal to the square root of </a:t>
            </a:r>
            <a:r>
              <a:rPr lang="en-US" sz="4000" b="1" dirty="0"/>
              <a:t>y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i="1" dirty="0">
                <a:solidFill>
                  <a:srgbClr val="FF0000"/>
                </a:solidFill>
              </a:rPr>
              <a:t>bool </a:t>
            </a:r>
            <a:r>
              <a:rPr lang="en-US" sz="4000" i="1" dirty="0" err="1">
                <a:solidFill>
                  <a:srgbClr val="FF0000"/>
                </a:solidFill>
              </a:rPr>
              <a:t>myBooleanExpression</a:t>
            </a:r>
            <a:r>
              <a:rPr lang="en-US" sz="4000" i="1" dirty="0">
                <a:solidFill>
                  <a:srgbClr val="FF0000"/>
                </a:solidFill>
              </a:rPr>
              <a:t> = (x == sqrt(y));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Note:</a:t>
            </a:r>
            <a:r>
              <a:rPr lang="en-US" sz="4000" dirty="0"/>
              <a:t> </a:t>
            </a:r>
            <a:r>
              <a:rPr lang="en-US" sz="4000" b="1" dirty="0"/>
              <a:t>==</a:t>
            </a:r>
            <a:r>
              <a:rPr lang="en-US" sz="4000" dirty="0"/>
              <a:t> is an equality operator that is used to compare right side with left side. Returns true/false.</a:t>
            </a:r>
          </a:p>
          <a:p>
            <a:pPr marL="0" indent="0">
              <a:buNone/>
            </a:pPr>
            <a:r>
              <a:rPr lang="en-US" sz="4000" b="1" dirty="0"/>
              <a:t>=</a:t>
            </a:r>
            <a:r>
              <a:rPr lang="en-US" sz="4000" dirty="0"/>
              <a:t> (single equal sign) is an assignment operator used to assign values to variables.</a:t>
            </a:r>
          </a:p>
          <a:p>
            <a:pPr marL="0" indent="0">
              <a:buNone/>
            </a:pPr>
            <a:r>
              <a:rPr lang="en-US" sz="4000" b="1" dirty="0"/>
              <a:t>Understand when to use either!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88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5000" b="1" dirty="0"/>
              <a:t>What would be the value of our Boolean variables?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i="1" dirty="0"/>
              <a:t>	int x = 25;</a:t>
            </a:r>
          </a:p>
          <a:p>
            <a:pPr marL="0" indent="0">
              <a:buNone/>
            </a:pPr>
            <a:r>
              <a:rPr lang="en-US" sz="4000" i="1" dirty="0"/>
              <a:t>	int y = 62;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  <a:p>
            <a:pPr marL="0" indent="0">
              <a:buNone/>
            </a:pPr>
            <a:r>
              <a:rPr lang="en-US" sz="4000" dirty="0"/>
              <a:t>1. 	</a:t>
            </a:r>
            <a:r>
              <a:rPr lang="en-US" sz="4000" i="1" dirty="0">
                <a:solidFill>
                  <a:srgbClr val="FF0000"/>
                </a:solidFill>
              </a:rPr>
              <a:t>bool variable1 = (x &gt; 0);</a:t>
            </a:r>
          </a:p>
          <a:p>
            <a:pPr marL="0" indent="0">
              <a:buNone/>
            </a:pPr>
            <a:r>
              <a:rPr lang="en-US" sz="4000" dirty="0"/>
              <a:t>2.</a:t>
            </a:r>
            <a:r>
              <a:rPr lang="en-US" sz="4000" i="1" dirty="0">
                <a:solidFill>
                  <a:srgbClr val="FF0000"/>
                </a:solidFill>
              </a:rPr>
              <a:t>	bool variable2 = (y % 2 == 0);  </a:t>
            </a:r>
          </a:p>
          <a:p>
            <a:pPr marL="0" indent="0">
              <a:buNone/>
            </a:pPr>
            <a:r>
              <a:rPr lang="en-US" sz="4000" i="1" dirty="0">
                <a:solidFill>
                  <a:srgbClr val="FF0000"/>
                </a:solidFill>
              </a:rPr>
              <a:t>	</a:t>
            </a:r>
            <a:r>
              <a:rPr lang="en-US" sz="4000" b="1" i="1" dirty="0"/>
              <a:t>**Remember that % gets the remainder after an 		    integer division</a:t>
            </a:r>
          </a:p>
          <a:p>
            <a:pPr marL="0" indent="0">
              <a:buNone/>
            </a:pPr>
            <a:r>
              <a:rPr lang="en-US" sz="4000" dirty="0"/>
              <a:t>3.</a:t>
            </a:r>
            <a:r>
              <a:rPr lang="en-US" sz="4000" i="1" dirty="0"/>
              <a:t>	</a:t>
            </a:r>
            <a:r>
              <a:rPr lang="en-US" sz="4000" i="1" dirty="0">
                <a:solidFill>
                  <a:srgbClr val="FF0000"/>
                </a:solidFill>
              </a:rPr>
              <a:t>bool variable3 = (x == y);</a:t>
            </a:r>
          </a:p>
          <a:p>
            <a:pPr marL="0" indent="0">
              <a:buNone/>
            </a:pPr>
            <a:r>
              <a:rPr lang="en-US" sz="4000" dirty="0"/>
              <a:t>4.</a:t>
            </a:r>
            <a:r>
              <a:rPr lang="en-US" sz="4000" i="1" dirty="0"/>
              <a:t>	</a:t>
            </a:r>
            <a:r>
              <a:rPr lang="en-US" sz="4000" i="1" dirty="0">
                <a:solidFill>
                  <a:srgbClr val="FF0000"/>
                </a:solidFill>
              </a:rPr>
              <a:t>bool variable4 = (x % 10 != 0);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782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1424</Words>
  <Application>Microsoft Macintosh PowerPoint</Application>
  <PresentationFormat>Widescreen</PresentationFormat>
  <Paragraphs>159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Menlo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Fasina, Opeyemi</dc:creator>
  <cp:lastModifiedBy>Fasina, Opeyemi</cp:lastModifiedBy>
  <cp:revision>437</cp:revision>
  <dcterms:created xsi:type="dcterms:W3CDTF">2024-05-28T02:53:24Z</dcterms:created>
  <dcterms:modified xsi:type="dcterms:W3CDTF">2024-06-06T14:33:54Z</dcterms:modified>
</cp:coreProperties>
</file>