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74" r:id="rId2"/>
    <p:sldId id="257" r:id="rId3"/>
    <p:sldId id="259" r:id="rId4"/>
    <p:sldId id="258"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94676"/>
  </p:normalViewPr>
  <p:slideViewPr>
    <p:cSldViewPr snapToGrid="0">
      <p:cViewPr varScale="1">
        <p:scale>
          <a:sx n="144" d="100"/>
          <a:sy n="144" d="100"/>
        </p:scale>
        <p:origin x="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4F78-6657-8942-8354-1D4A8D6C018D}" type="datetimeFigureOut">
              <a:rPr lang="en-US" smtClean="0"/>
              <a:t>5/30/24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D8C15-9266-5242-A981-041DF5511648}" type="slidenum">
              <a:rPr lang="en-US" smtClean="0"/>
              <a:t>‹#›</a:t>
            </a:fld>
            <a:endParaRPr lang="en-US"/>
          </a:p>
        </p:txBody>
      </p:sp>
    </p:spTree>
    <p:extLst>
      <p:ext uri="{BB962C8B-B14F-4D97-AF65-F5344CB8AC3E}">
        <p14:creationId xmlns:p14="http://schemas.microsoft.com/office/powerpoint/2010/main" val="2594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Menlo" panose="020B0609030804020204" pitchFamily="49" charset="0"/>
              </a:rPr>
              <a:t>cd Desktop &amp;&amp; </a:t>
            </a:r>
            <a:r>
              <a:rPr lang="en-US" dirty="0" err="1">
                <a:solidFill>
                  <a:srgbClr val="000000"/>
                </a:solidFill>
                <a:effectLst/>
                <a:latin typeface="Menlo" panose="020B0609030804020204" pitchFamily="49" charset="0"/>
              </a:rPr>
              <a:t>mkdir</a:t>
            </a:r>
            <a:r>
              <a:rPr lang="en-US" dirty="0">
                <a:solidFill>
                  <a:srgbClr val="000000"/>
                </a:solidFill>
                <a:effectLst/>
                <a:latin typeface="Menlo" panose="020B0609030804020204" pitchFamily="49" charset="0"/>
              </a:rPr>
              <a:t> Exercise-1 &amp;&amp; cd Exercise-1 &amp;&amp; echo "I am learning bash\!" &gt; </a:t>
            </a:r>
            <a:r>
              <a:rPr lang="en-US" dirty="0" err="1">
                <a:solidFill>
                  <a:srgbClr val="000000"/>
                </a:solidFill>
                <a:effectLst/>
                <a:latin typeface="Menlo" panose="020B0609030804020204" pitchFamily="49" charset="0"/>
              </a:rPr>
              <a:t>bashIntro.txt</a:t>
            </a:r>
            <a:r>
              <a:rPr lang="en-US" dirty="0">
                <a:solidFill>
                  <a:srgbClr val="000000"/>
                </a:solidFill>
                <a:effectLst/>
                <a:latin typeface="Menlo" panose="020B0609030804020204" pitchFamily="49" charset="0"/>
              </a:rPr>
              <a:t> &amp;&amp; cp </a:t>
            </a:r>
            <a:r>
              <a:rPr lang="en-US" dirty="0" err="1">
                <a:solidFill>
                  <a:srgbClr val="000000"/>
                </a:solidFill>
                <a:effectLst/>
                <a:latin typeface="Menlo" panose="020B0609030804020204" pitchFamily="49" charset="0"/>
              </a:rPr>
              <a:t>bashIntro.txt</a:t>
            </a:r>
            <a:r>
              <a:rPr lang="en-US" dirty="0">
                <a:solidFill>
                  <a:srgbClr val="000000"/>
                </a:solidFill>
                <a:effectLst/>
                <a:latin typeface="Menlo" panose="020B0609030804020204" pitchFamily="49" charset="0"/>
              </a:rPr>
              <a:t> copy1.txt &amp;&amp; cp </a:t>
            </a:r>
            <a:r>
              <a:rPr lang="en-US" dirty="0" err="1">
                <a:solidFill>
                  <a:srgbClr val="000000"/>
                </a:solidFill>
                <a:effectLst/>
                <a:latin typeface="Menlo" panose="020B0609030804020204" pitchFamily="49" charset="0"/>
              </a:rPr>
              <a:t>bashIntro.txt</a:t>
            </a:r>
            <a:r>
              <a:rPr lang="en-US" dirty="0">
                <a:solidFill>
                  <a:srgbClr val="000000"/>
                </a:solidFill>
                <a:effectLst/>
                <a:latin typeface="Menlo" panose="020B0609030804020204" pitchFamily="49" charset="0"/>
              </a:rPr>
              <a:t> copy2.txt &amp;&amp; rm copy2.txt &amp;&amp; mv copy1.txt </a:t>
            </a:r>
            <a:r>
              <a:rPr lang="en-US" dirty="0" err="1">
                <a:solidFill>
                  <a:srgbClr val="000000"/>
                </a:solidFill>
                <a:effectLst/>
                <a:latin typeface="Menlo" panose="020B0609030804020204" pitchFamily="49" charset="0"/>
              </a:rPr>
              <a:t>bashCopy.txt</a:t>
            </a:r>
            <a:r>
              <a:rPr lang="en-US" dirty="0">
                <a:solidFill>
                  <a:srgbClr val="000000"/>
                </a:solidFill>
                <a:effectLst/>
                <a:latin typeface="Menlo" panose="020B0609030804020204" pitchFamily="49" charset="0"/>
              </a:rPr>
              <a:t> &amp;&amp; cat </a:t>
            </a:r>
            <a:r>
              <a:rPr lang="en-US" dirty="0" err="1">
                <a:solidFill>
                  <a:srgbClr val="000000"/>
                </a:solidFill>
                <a:effectLst/>
                <a:latin typeface="Menlo" panose="020B0609030804020204" pitchFamily="49" charset="0"/>
              </a:rPr>
              <a:t>bashCopy.txt</a:t>
            </a:r>
            <a:r>
              <a:rPr lang="en-US" dirty="0">
                <a:solidFill>
                  <a:srgbClr val="000000"/>
                </a:solidFill>
                <a:effectLst/>
                <a:latin typeface="Menlo" panose="020B0609030804020204" pitchFamily="49" charset="0"/>
              </a:rPr>
              <a:t> &amp;&amp; cd .. &amp;&amp; rm -r Exercise-1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Menlo" panose="020B0609030804020204" pitchFamily="49" charset="0"/>
            </a:endParaRPr>
          </a:p>
          <a:p>
            <a:r>
              <a:rPr lang="en-US" dirty="0">
                <a:effectLst/>
              </a:rPr>
              <a:t>In bash, the exclamation mark (!) has a special meaning related to history expansion, where it is used to refer to previous commands in the command history. When you include an exclamation mark inside double quotes, bash tries to interpret it as a history expansion, which can lead to unexpected behavior or errors.</a:t>
            </a:r>
          </a:p>
          <a:p>
            <a:r>
              <a:rPr lang="en-US" dirty="0">
                <a:effectLst/>
              </a:rPr>
              <a:t>To safely include an exclamation mark in a string without triggering history expansion, you have a few options:</a:t>
            </a:r>
          </a:p>
          <a:p>
            <a:pPr algn="l">
              <a:buFont typeface="+mj-lt"/>
              <a:buAutoNum type="arabicPeriod"/>
            </a:pPr>
            <a:r>
              <a:rPr lang="en-US" b="1" i="0" dirty="0">
                <a:solidFill>
                  <a:srgbClr val="ECECEC"/>
                </a:solidFill>
                <a:effectLst/>
                <a:highlight>
                  <a:srgbClr val="212121"/>
                </a:highlight>
                <a:latin typeface="ui-sans-serif"/>
              </a:rPr>
              <a:t>Use single quotes:</a:t>
            </a:r>
            <a:r>
              <a:rPr lang="en-US" b="0" i="0" dirty="0">
                <a:solidFill>
                  <a:srgbClr val="ECECEC"/>
                </a:solidFill>
                <a:effectLst/>
                <a:highlight>
                  <a:srgbClr val="212121"/>
                </a:highlight>
                <a:latin typeface="ui-sans-serif"/>
              </a:rPr>
              <a:t> Single quotes prevent history expansion and other special character interpretations.</a:t>
            </a:r>
          </a:p>
          <a:p>
            <a:pPr>
              <a:buFont typeface="+mj-lt"/>
              <a:buAutoNum type="arabicPeriod"/>
            </a:pPr>
            <a:r>
              <a:rPr lang="en-US" b="1" i="0" dirty="0">
                <a:solidFill>
                  <a:srgbClr val="ECECEC"/>
                </a:solidFill>
                <a:effectLst/>
                <a:highlight>
                  <a:srgbClr val="212121"/>
                </a:highlight>
                <a:latin typeface="ui-sans-serif"/>
              </a:rPr>
              <a:t>Disable history expansion temporarily:</a:t>
            </a:r>
            <a:r>
              <a:rPr lang="en-US" b="0" i="0" dirty="0">
                <a:solidFill>
                  <a:srgbClr val="ECECEC"/>
                </a:solidFill>
                <a:effectLst/>
                <a:highlight>
                  <a:srgbClr val="212121"/>
                </a:highlight>
                <a:latin typeface="ui-sans-serif"/>
              </a:rPr>
              <a:t> You can disable history expansion for the current session using </a:t>
            </a:r>
            <a:r>
              <a:rPr lang="en-US" dirty="0"/>
              <a:t>set +H</a:t>
            </a:r>
            <a:r>
              <a:rPr lang="en-US" b="0" i="0" dirty="0">
                <a:solidFill>
                  <a:srgbClr val="ECECEC"/>
                </a:solidFill>
                <a:effectLst/>
                <a:highlight>
                  <a:srgbClr val="212121"/>
                </a:highlight>
                <a:latin typeface="ui-sans-serif"/>
              </a:rPr>
              <a:t>. Do this before running the echo command</a:t>
            </a:r>
          </a:p>
          <a:p>
            <a:r>
              <a:rPr lang="en-US" b="1" dirty="0">
                <a:effectLst/>
              </a:rPr>
              <a:t>Escape the exclamation mark:</a:t>
            </a:r>
            <a:r>
              <a:rPr lang="en-US" dirty="0">
                <a:effectLst/>
              </a:rPr>
              <a:t> You can escape the exclamation mark with a backslash (\).</a:t>
            </a:r>
            <a:endParaRPr lang="en-US" dirty="0">
              <a:solidFill>
                <a:srgbClr val="000000"/>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17</a:t>
            </a:fld>
            <a:endParaRPr lang="en-US"/>
          </a:p>
        </p:txBody>
      </p:sp>
    </p:spTree>
    <p:extLst>
      <p:ext uri="{BB962C8B-B14F-4D97-AF65-F5344CB8AC3E}">
        <p14:creationId xmlns:p14="http://schemas.microsoft.com/office/powerpoint/2010/main" val="2096181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7EEA-4D01-A7E9-9B8F-992E91FAC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4CB5B-735D-FE49-1392-9331A0F4D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D648B-2ECE-5BAA-6B3E-87704CC6BF8A}"/>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F078A465-BE27-D777-5C7F-5D47AAC2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FDDC-26B0-C7ED-087F-DC4F41A9258A}"/>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32267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D2EC-0C6A-CAE2-43FD-15307DCBE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A3EA06-695B-610B-40EB-D9183AE7F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F7823-ACCC-24A9-6A55-08B643C88647}"/>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608E2519-A5F8-EA31-C316-8395C7F08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D0308-F720-1577-02DC-30B6BBB3BD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7846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49688-3E70-84F7-2CDA-20AF2FDB0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6AA68-D66E-B2D4-D223-2788EA560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7B409-1050-3B45-0DC1-04EC62D0C4FB}"/>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6964A0BE-35D4-0611-9EA9-185B39FFA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6D58-3A97-0E08-6BBD-9E3CC8448F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41776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95-3B69-5341-89C1-9432B872B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820ED-4108-3D89-B104-81BB820C8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3A37-664A-6324-918D-D7E448D4F653}"/>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7E7D5DC1-2FC5-5F75-AEE0-94D1DB00D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8D39F-163E-5205-6C97-4ACD5AB76445}"/>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1227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7C93-8FDF-25C7-7423-42B487534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7ECCA-3ED8-C243-082A-A536CDE5BC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8738B-6698-049C-08E6-96A1D9B59FC6}"/>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BC27E220-442A-FBAF-D6EF-8912E73B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2F97E-E472-2367-E3B6-2E1352B88C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42384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180F-3F1E-5A3C-F1EB-AE89C843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1D876-8343-F141-A037-CF1326813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7E033-ED97-67EE-01A7-4828684DC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F0F145-563E-A8A4-8B1E-4DF0C71D4D12}"/>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6" name="Footer Placeholder 5">
            <a:extLst>
              <a:ext uri="{FF2B5EF4-FFF2-40B4-BE49-F238E27FC236}">
                <a16:creationId xmlns:a16="http://schemas.microsoft.com/office/drawing/2014/main" id="{3A61B59A-79FC-22A6-1B70-575FD661C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E0F45-CF31-5EF6-67D1-174001B0235D}"/>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75046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1787-7D65-DADF-8411-35C70E9373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55D55-7556-418D-CA88-05CE39341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5DB3E-206C-9B8D-92C1-768C3591A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62301C-D35D-63F7-3643-D7AE155A7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D2D11-05AF-D1C0-CF5C-9830A28AE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0D133-B36D-BAB0-0D58-35298FD541B0}"/>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8" name="Footer Placeholder 7">
            <a:extLst>
              <a:ext uri="{FF2B5EF4-FFF2-40B4-BE49-F238E27FC236}">
                <a16:creationId xmlns:a16="http://schemas.microsoft.com/office/drawing/2014/main" id="{EC1628B6-EA75-F198-FA72-F561C0CE99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416F0-E02B-58DB-EE22-A3884D3DB97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0840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7190-56FD-08E9-44AF-6B50E466F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6A5D7-24E5-EEB8-0643-014F2E0252C0}"/>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4" name="Footer Placeholder 3">
            <a:extLst>
              <a:ext uri="{FF2B5EF4-FFF2-40B4-BE49-F238E27FC236}">
                <a16:creationId xmlns:a16="http://schemas.microsoft.com/office/drawing/2014/main" id="{C28E94DC-B627-9B62-0CCD-2F231CC7B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747464-70E8-3C6E-BD58-B079A1E602D9}"/>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9298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4306-76F3-AD1E-B85A-54EF16A3AAB4}"/>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3" name="Footer Placeholder 2">
            <a:extLst>
              <a:ext uri="{FF2B5EF4-FFF2-40B4-BE49-F238E27FC236}">
                <a16:creationId xmlns:a16="http://schemas.microsoft.com/office/drawing/2014/main" id="{223A4B37-429B-DBBD-56BF-9D4B12944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22635-59A4-0253-AA94-4B6CC01B33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57726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953-C611-3C9F-AFF3-1CB7C7EB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93EF0-21BC-3E0D-BE7F-0D7058C57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29D21-64B9-6BC3-DC00-5F181DA74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61515-BC78-CB75-838C-E520CFF0EE78}"/>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6" name="Footer Placeholder 5">
            <a:extLst>
              <a:ext uri="{FF2B5EF4-FFF2-40B4-BE49-F238E27FC236}">
                <a16:creationId xmlns:a16="http://schemas.microsoft.com/office/drawing/2014/main" id="{A190E181-05E6-D126-83D4-4A0D3DC67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93D59-650B-AC23-6C03-2C35CA1FDC9E}"/>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8790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23E1-FBE2-C4F5-AAE3-754B638D9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8B946-B2E2-DFAB-9E01-47F5F5D0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01044-65BF-A4C4-7B20-7315A40E0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3D30D-3B08-028C-E97B-BB902F368052}"/>
              </a:ext>
            </a:extLst>
          </p:cNvPr>
          <p:cNvSpPr>
            <a:spLocks noGrp="1"/>
          </p:cNvSpPr>
          <p:nvPr>
            <p:ph type="dt" sz="half" idx="10"/>
          </p:nvPr>
        </p:nvSpPr>
        <p:spPr/>
        <p:txBody>
          <a:bodyPr/>
          <a:lstStyle/>
          <a:p>
            <a:fld id="{125144BC-D447-B14B-9404-4603770A3DE7}" type="datetimeFigureOut">
              <a:rPr lang="en-US" smtClean="0"/>
              <a:t>5/30/24</a:t>
            </a:fld>
            <a:endParaRPr lang="en-US"/>
          </a:p>
        </p:txBody>
      </p:sp>
      <p:sp>
        <p:nvSpPr>
          <p:cNvPr id="6" name="Footer Placeholder 5">
            <a:extLst>
              <a:ext uri="{FF2B5EF4-FFF2-40B4-BE49-F238E27FC236}">
                <a16:creationId xmlns:a16="http://schemas.microsoft.com/office/drawing/2014/main" id="{A2FADE77-1870-0207-9120-621CDA1F2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0B024-0BEE-37B0-0CA0-7C67F012EAD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689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17254-7302-0484-2E58-7731F6741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692E0-5DA0-1147-5D0E-D72272C7F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88B07-35F1-428F-F0F2-E30896376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5144BC-D447-B14B-9404-4603770A3DE7}" type="datetimeFigureOut">
              <a:rPr lang="en-US" smtClean="0"/>
              <a:t>5/30/24</a:t>
            </a:fld>
            <a:endParaRPr lang="en-US"/>
          </a:p>
        </p:txBody>
      </p:sp>
      <p:sp>
        <p:nvSpPr>
          <p:cNvPr id="5" name="Footer Placeholder 4">
            <a:extLst>
              <a:ext uri="{FF2B5EF4-FFF2-40B4-BE49-F238E27FC236}">
                <a16:creationId xmlns:a16="http://schemas.microsoft.com/office/drawing/2014/main" id="{1020DC93-18AE-29B3-CBB2-C24E8849D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873D38-D995-F747-5F69-3119D7C81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195B6D-1099-304E-A143-1F29D358F452}" type="slidenum">
              <a:rPr lang="en-US" smtClean="0"/>
              <a:t>‹#›</a:t>
            </a:fld>
            <a:endParaRPr lang="en-US"/>
          </a:p>
        </p:txBody>
      </p:sp>
    </p:spTree>
    <p:extLst>
      <p:ext uri="{BB962C8B-B14F-4D97-AF65-F5344CB8AC3E}">
        <p14:creationId xmlns:p14="http://schemas.microsoft.com/office/powerpoint/2010/main" val="73107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09D942-813A-B323-4E2D-24890641BE47}"/>
              </a:ext>
            </a:extLst>
          </p:cNvPr>
          <p:cNvSpPr>
            <a:spLocks noGrp="1"/>
          </p:cNvSpPr>
          <p:nvPr>
            <p:ph type="subTitle" idx="1"/>
          </p:nvPr>
        </p:nvSpPr>
        <p:spPr>
          <a:xfrm>
            <a:off x="0" y="0"/>
            <a:ext cx="12192000" cy="6858000"/>
          </a:xfrm>
        </p:spPr>
        <p:txBody>
          <a:bodyPr>
            <a:normAutofit/>
          </a:bodyPr>
          <a:lstStyle/>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5000" dirty="0">
                <a:solidFill>
                  <a:schemeClr val="accent5">
                    <a:lumMod val="50000"/>
                  </a:schemeClr>
                </a:solidFill>
                <a:latin typeface="Calibri" panose="020F0502020204030204" pitchFamily="34" charset="0"/>
                <a:cs typeface="Calibri" panose="020F0502020204030204" pitchFamily="34" charset="0"/>
              </a:rPr>
              <a:t>DISCUSSION SECTION</a:t>
            </a:r>
          </a:p>
          <a:p>
            <a:r>
              <a:rPr lang="en-US" sz="5000" dirty="0">
                <a:solidFill>
                  <a:schemeClr val="accent5">
                    <a:lumMod val="50000"/>
                  </a:schemeClr>
                </a:solidFill>
                <a:latin typeface="Calibri" panose="020F0502020204030204" pitchFamily="34" charset="0"/>
                <a:cs typeface="Calibri" panose="020F0502020204030204" pitchFamily="34" charset="0"/>
              </a:rPr>
              <a:t>WEEK 1</a:t>
            </a:r>
          </a:p>
          <a:p>
            <a:endParaRPr lang="en-US" sz="3700" dirty="0">
              <a:solidFill>
                <a:schemeClr val="accent5">
                  <a:lumMod val="50000"/>
                </a:schemeClr>
              </a:solidFill>
              <a:latin typeface="Calibri" panose="020F0502020204030204" pitchFamily="34" charset="0"/>
              <a:cs typeface="Calibri" panose="020F0502020204030204" pitchFamily="34" charset="0"/>
            </a:endParaRPr>
          </a:p>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3700" dirty="0">
                <a:solidFill>
                  <a:schemeClr val="accent5">
                    <a:lumMod val="50000"/>
                  </a:schemeClr>
                </a:solidFill>
                <a:latin typeface="Calibri" panose="020F0502020204030204" pitchFamily="34" charset="0"/>
                <a:cs typeface="Calibri" panose="020F0502020204030204" pitchFamily="34" charset="0"/>
              </a:rPr>
              <a:t>	</a:t>
            </a:r>
            <a:r>
              <a:rPr lang="en-US" sz="5000" b="1" dirty="0">
                <a:solidFill>
                  <a:schemeClr val="accent5">
                    <a:lumMod val="50000"/>
                  </a:schemeClr>
                </a:solidFill>
                <a:latin typeface="Calibri" panose="020F0502020204030204" pitchFamily="34" charset="0"/>
                <a:cs typeface="Calibri" panose="020F0502020204030204" pitchFamily="34" charset="0"/>
              </a:rPr>
              <a:t>COMMAND LINE INTERFACE 		</a:t>
            </a:r>
          </a:p>
          <a:p>
            <a:r>
              <a:rPr lang="en-US" sz="5000" b="1" dirty="0">
                <a:solidFill>
                  <a:schemeClr val="accent5">
                    <a:lumMod val="50000"/>
                  </a:schemeClr>
                </a:solidFill>
                <a:latin typeface="Calibri" panose="020F0502020204030204" pitchFamily="34" charset="0"/>
                <a:cs typeface="Calibri" panose="020F0502020204030204" pitchFamily="34" charset="0"/>
              </a:rPr>
              <a:t>(CLI)</a:t>
            </a:r>
          </a:p>
        </p:txBody>
      </p:sp>
    </p:spTree>
    <p:extLst>
      <p:ext uri="{BB962C8B-B14F-4D97-AF65-F5344CB8AC3E}">
        <p14:creationId xmlns:p14="http://schemas.microsoft.com/office/powerpoint/2010/main" val="184401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latin typeface="Calibri" panose="020F0502020204030204" pitchFamily="34" charset="0"/>
                <a:cs typeface="Calibri" panose="020F0502020204030204" pitchFamily="34" charset="0"/>
              </a:rPr>
              <a:t>	</a:t>
            </a:r>
            <a:r>
              <a:rPr lang="en-US" sz="4200" b="1" dirty="0" err="1">
                <a:latin typeface="Calibri" panose="020F0502020204030204" pitchFamily="34" charset="0"/>
                <a:cs typeface="Calibri" panose="020F0502020204030204" pitchFamily="34" charset="0"/>
              </a:rPr>
              <a:t>mkdir</a:t>
            </a: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Create new folder(s), if they do not already exist</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touch</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Create new file(s)</a:t>
            </a: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26210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rm</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Remove files (delete/unlink)</a:t>
            </a:r>
          </a:p>
          <a:p>
            <a:pPr marL="0" indent="0">
              <a:buNone/>
            </a:pPr>
            <a:endParaRPr lang="en-US" sz="30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r>
              <a:rPr lang="en-US" sz="4200" b="1" dirty="0" err="1">
                <a:latin typeface="Calibri" panose="020F0502020204030204" pitchFamily="34" charset="0"/>
                <a:cs typeface="Calibri" panose="020F0502020204030204" pitchFamily="34" charset="0"/>
              </a:rPr>
              <a:t>rmdir</a:t>
            </a: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Remove/delete folder; this command will only 	work if the folder is empty</a:t>
            </a:r>
          </a:p>
          <a:p>
            <a:pPr marL="0" indent="0">
              <a:buNone/>
            </a:pPr>
            <a:r>
              <a:rPr lang="en-US" sz="4200" b="1" dirty="0">
                <a:latin typeface="Calibri" panose="020F0502020204030204" pitchFamily="34" charset="0"/>
                <a:cs typeface="Calibri" panose="020F0502020204030204" pitchFamily="34" charset="0"/>
              </a:rPr>
              <a:t>	</a:t>
            </a:r>
            <a:r>
              <a:rPr lang="en-US" sz="4200" b="1" dirty="0">
                <a:solidFill>
                  <a:srgbClr val="FF0000"/>
                </a:solidFill>
                <a:latin typeface="Calibri" panose="020F0502020204030204" pitchFamily="34" charset="0"/>
                <a:cs typeface="Calibri" panose="020F0502020204030204" pitchFamily="34" charset="0"/>
              </a:rPr>
              <a:t>rm –r </a:t>
            </a:r>
            <a:r>
              <a:rPr lang="en-US" sz="4200" b="1" dirty="0" err="1">
                <a:solidFill>
                  <a:srgbClr val="FF0000"/>
                </a:solidFill>
                <a:latin typeface="Calibri" panose="020F0502020204030204" pitchFamily="34" charset="0"/>
                <a:cs typeface="Calibri" panose="020F0502020204030204" pitchFamily="34" charset="0"/>
              </a:rPr>
              <a:t>folderName</a:t>
            </a:r>
            <a:r>
              <a:rPr lang="en-US" sz="4200" b="1" dirty="0">
                <a:solidFill>
                  <a:srgbClr val="FF0000"/>
                </a:solidFill>
                <a:latin typeface="Calibri" panose="020F0502020204030204" pitchFamily="34" charset="0"/>
                <a:cs typeface="Calibri" panose="020F0502020204030204" pitchFamily="34" charset="0"/>
              </a:rPr>
              <a:t> </a:t>
            </a:r>
            <a:r>
              <a:rPr lang="en-US" sz="4200" dirty="0">
                <a:solidFill>
                  <a:srgbClr val="FF0000"/>
                </a:solidFill>
                <a:latin typeface="Calibri" panose="020F0502020204030204" pitchFamily="34" charset="0"/>
                <a:cs typeface="Calibri" panose="020F0502020204030204" pitchFamily="34" charset="0"/>
              </a:rPr>
              <a:t>to delete non-empty folders. 	</a:t>
            </a:r>
            <a:r>
              <a:rPr lang="en-US" sz="4200" b="1" u="sng" dirty="0">
                <a:solidFill>
                  <a:srgbClr val="FF0000"/>
                </a:solidFill>
                <a:latin typeface="Calibri" panose="020F0502020204030204" pitchFamily="34" charset="0"/>
                <a:cs typeface="Calibri" panose="020F0502020204030204" pitchFamily="34" charset="0"/>
              </a:rPr>
              <a:t>Warning: this is irreversible!</a:t>
            </a:r>
          </a:p>
          <a:p>
            <a:pPr marL="0" indent="0">
              <a:buNone/>
            </a:pP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52604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latin typeface="Calibri" panose="020F0502020204030204" pitchFamily="34" charset="0"/>
                <a:cs typeface="Calibri" panose="020F0502020204030204" pitchFamily="34" charset="0"/>
              </a:rPr>
              <a:t>	mv</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Move or rename files or directories </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echo</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Display message on screen, writes each given 	String to standard output, with a space between 	each, and a newline after the last one</a:t>
            </a: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6932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latin typeface="Calibri" panose="020F0502020204030204" pitchFamily="34" charset="0"/>
                <a:cs typeface="Calibri" panose="020F0502020204030204" pitchFamily="34" charset="0"/>
              </a:rPr>
              <a:t>	clear</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Clear the entire terminal window</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open</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Used to launch files, folders (multiple too), URLs, 	applications, and others.. </a:t>
            </a: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278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p>
          <a:p>
            <a:pPr marL="0" indent="0">
              <a:buNone/>
            </a:pPr>
            <a:r>
              <a:rPr lang="en-US" sz="4200" b="1" dirty="0">
                <a:latin typeface="Calibri" panose="020F0502020204030204" pitchFamily="34" charset="0"/>
                <a:cs typeface="Calibri" panose="020F0502020204030204" pitchFamily="34" charset="0"/>
              </a:rPr>
              <a:t>	cat</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Concatenate and print (display) the content of files</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nano</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Opens a file in the nano text editor. If the file does 	not exist, nano will create it for you.</a:t>
            </a: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72983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3500" b="1" dirty="0">
                <a:effectLst/>
                <a:latin typeface="Calibri" panose="020F0502020204030204" pitchFamily="34" charset="0"/>
                <a:ea typeface="Calibri" panose="020F0502020204030204" pitchFamily="34" charset="0"/>
                <a:cs typeface="Calibri" panose="020F0502020204030204" pitchFamily="34" charset="0"/>
              </a:rPr>
              <a:t>Exercise </a:t>
            </a:r>
            <a:r>
              <a:rPr lang="en-US" sz="3500" b="1" dirty="0">
                <a:latin typeface="Calibri" panose="020F0502020204030204" pitchFamily="34" charset="0"/>
                <a:ea typeface="Calibri" panose="020F0502020204030204" pitchFamily="34" charset="0"/>
                <a:cs typeface="Calibri" panose="020F0502020204030204" pitchFamily="34" charset="0"/>
              </a:rPr>
              <a:t>1 (10 minutes</a:t>
            </a:r>
            <a:r>
              <a:rPr lang="en-US" sz="3500" b="1"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3500" dirty="0">
                <a:effectLst/>
                <a:latin typeface="Calibri" panose="020F0502020204030204" pitchFamily="34" charset="0"/>
                <a:cs typeface="Calibri" panose="020F0502020204030204" pitchFamily="34" charset="0"/>
              </a:rPr>
              <a:t>	Provide a sequence of commands to:</a:t>
            </a:r>
          </a:p>
          <a:p>
            <a:pPr marL="857250" indent="-857250">
              <a:buFont typeface="+mj-lt"/>
              <a:buAutoNum type="romanLcPeriod"/>
            </a:pPr>
            <a:r>
              <a:rPr lang="en-US" sz="3500" dirty="0">
                <a:effectLst/>
                <a:latin typeface="Calibri" panose="020F0502020204030204" pitchFamily="34" charset="0"/>
                <a:cs typeface="Calibri" panose="020F0502020204030204" pitchFamily="34" charset="0"/>
              </a:rPr>
              <a:t>Navigate to your Desktop directory</a:t>
            </a:r>
          </a:p>
          <a:p>
            <a:pPr marL="857250" indent="-857250">
              <a:buFont typeface="+mj-lt"/>
              <a:buAutoNum type="romanLcPeriod"/>
            </a:pPr>
            <a:r>
              <a:rPr lang="en-US" sz="3500" dirty="0">
                <a:latin typeface="Calibri" panose="020F0502020204030204" pitchFamily="34" charset="0"/>
                <a:cs typeface="Calibri" panose="020F0502020204030204" pitchFamily="34" charset="0"/>
              </a:rPr>
              <a:t>Create a folder named </a:t>
            </a:r>
            <a:r>
              <a:rPr lang="en-US" sz="3500" b="1" dirty="0">
                <a:latin typeface="Calibri" panose="020F0502020204030204" pitchFamily="34" charset="0"/>
                <a:cs typeface="Calibri" panose="020F0502020204030204" pitchFamily="34" charset="0"/>
              </a:rPr>
              <a:t>Exercise-1 </a:t>
            </a:r>
            <a:r>
              <a:rPr lang="en-US" sz="3500" dirty="0">
                <a:latin typeface="Calibri" panose="020F0502020204030204" pitchFamily="34" charset="0"/>
                <a:cs typeface="Calibri" panose="020F0502020204030204" pitchFamily="34" charset="0"/>
              </a:rPr>
              <a:t>and navigate to that folder</a:t>
            </a:r>
          </a:p>
          <a:p>
            <a:pPr marL="857250" indent="-857250">
              <a:buFont typeface="+mj-lt"/>
              <a:buAutoNum type="romanLcPeriod"/>
            </a:pPr>
            <a:r>
              <a:rPr lang="en-US" sz="3500" dirty="0">
                <a:effectLst/>
                <a:latin typeface="Calibri" panose="020F0502020204030204" pitchFamily="34" charset="0"/>
                <a:cs typeface="Calibri" panose="020F0502020204030204" pitchFamily="34" charset="0"/>
              </a:rPr>
              <a:t>Create a file named </a:t>
            </a:r>
            <a:r>
              <a:rPr lang="en-US" sz="3500" b="1" dirty="0" err="1">
                <a:effectLst/>
                <a:latin typeface="Calibri" panose="020F0502020204030204" pitchFamily="34" charset="0"/>
                <a:cs typeface="Calibri" panose="020F0502020204030204" pitchFamily="34" charset="0"/>
              </a:rPr>
              <a:t>bashIntro.txt</a:t>
            </a:r>
            <a:r>
              <a:rPr lang="en-US" sz="3500" b="1" dirty="0">
                <a:effectLst/>
                <a:latin typeface="Calibri" panose="020F0502020204030204" pitchFamily="34" charset="0"/>
                <a:cs typeface="Calibri" panose="020F0502020204030204" pitchFamily="34" charset="0"/>
              </a:rPr>
              <a:t> </a:t>
            </a:r>
            <a:r>
              <a:rPr lang="en-US" sz="3500" dirty="0">
                <a:effectLst/>
                <a:latin typeface="Calibri" panose="020F0502020204030204" pitchFamily="34" charset="0"/>
                <a:cs typeface="Calibri" panose="020F0502020204030204" pitchFamily="34" charset="0"/>
              </a:rPr>
              <a:t>and add the text “I am learning bash!” to the file (</a:t>
            </a:r>
            <a:r>
              <a:rPr lang="en-US" sz="3500" i="1" dirty="0">
                <a:effectLst/>
                <a:latin typeface="Calibri" panose="020F0502020204030204" pitchFamily="34" charset="0"/>
                <a:cs typeface="Calibri" panose="020F0502020204030204" pitchFamily="34" charset="0"/>
              </a:rPr>
              <a:t>Hint: use nano!)</a:t>
            </a:r>
          </a:p>
          <a:p>
            <a:pPr marL="857250" indent="-857250">
              <a:buFont typeface="+mj-lt"/>
              <a:buAutoNum type="romanLcPeriod"/>
            </a:pPr>
            <a:r>
              <a:rPr lang="en-US" sz="3500" dirty="0">
                <a:latin typeface="Calibri" panose="020F0502020204030204" pitchFamily="34" charset="0"/>
                <a:cs typeface="Calibri" panose="020F0502020204030204" pitchFamily="34" charset="0"/>
              </a:rPr>
              <a:t>Make two copies of </a:t>
            </a:r>
            <a:r>
              <a:rPr lang="en-US" sz="3500" b="1" dirty="0" err="1">
                <a:latin typeface="Calibri" panose="020F0502020204030204" pitchFamily="34" charset="0"/>
                <a:cs typeface="Calibri" panose="020F0502020204030204" pitchFamily="34" charset="0"/>
              </a:rPr>
              <a:t>bashIntro.txt</a:t>
            </a:r>
            <a:r>
              <a:rPr lang="en-US" sz="3500" b="1" dirty="0">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named</a:t>
            </a:r>
            <a:r>
              <a:rPr lang="en-US" sz="3500" dirty="0">
                <a:effectLst/>
                <a:latin typeface="Calibri" panose="020F0502020204030204" pitchFamily="34" charset="0"/>
                <a:cs typeface="Calibri" panose="020F0502020204030204" pitchFamily="34" charset="0"/>
              </a:rPr>
              <a:t> </a:t>
            </a:r>
            <a:r>
              <a:rPr lang="en-US" sz="3500" b="1" dirty="0">
                <a:effectLst/>
                <a:latin typeface="Calibri" panose="020F0502020204030204" pitchFamily="34" charset="0"/>
                <a:cs typeface="Calibri" panose="020F0502020204030204" pitchFamily="34" charset="0"/>
              </a:rPr>
              <a:t>copy1.txt </a:t>
            </a:r>
            <a:r>
              <a:rPr lang="en-US" sz="3500" dirty="0">
                <a:effectLst/>
                <a:latin typeface="Calibri" panose="020F0502020204030204" pitchFamily="34" charset="0"/>
                <a:cs typeface="Calibri" panose="020F0502020204030204" pitchFamily="34" charset="0"/>
              </a:rPr>
              <a:t>and </a:t>
            </a:r>
            <a:r>
              <a:rPr lang="en-US" sz="3500" b="1" dirty="0">
                <a:effectLst/>
                <a:latin typeface="Calibri" panose="020F0502020204030204" pitchFamily="34" charset="0"/>
                <a:cs typeface="Calibri" panose="020F0502020204030204" pitchFamily="34" charset="0"/>
              </a:rPr>
              <a:t>copy2.txt</a:t>
            </a:r>
          </a:p>
          <a:p>
            <a:pPr marL="857250" indent="-857250">
              <a:buFont typeface="+mj-lt"/>
              <a:buAutoNum type="romanLcPeriod"/>
            </a:pPr>
            <a:r>
              <a:rPr lang="en-US" sz="3500" dirty="0">
                <a:latin typeface="Calibri" panose="020F0502020204030204" pitchFamily="34" charset="0"/>
                <a:cs typeface="Calibri" panose="020F0502020204030204" pitchFamily="34" charset="0"/>
              </a:rPr>
              <a:t>Delete </a:t>
            </a:r>
            <a:r>
              <a:rPr lang="en-US" sz="3500" b="1" dirty="0">
                <a:latin typeface="Calibri" panose="020F0502020204030204" pitchFamily="34" charset="0"/>
                <a:cs typeface="Calibri" panose="020F0502020204030204" pitchFamily="34" charset="0"/>
              </a:rPr>
              <a:t>copy2.txt</a:t>
            </a:r>
            <a:r>
              <a:rPr lang="en-US" sz="3500" dirty="0">
                <a:latin typeface="Calibri" panose="020F0502020204030204" pitchFamily="34" charset="0"/>
                <a:cs typeface="Calibri" panose="020F0502020204030204" pitchFamily="34" charset="0"/>
              </a:rPr>
              <a:t>; Rename </a:t>
            </a:r>
            <a:r>
              <a:rPr lang="en-US" sz="3500" b="1" dirty="0">
                <a:latin typeface="Calibri" panose="020F0502020204030204" pitchFamily="34" charset="0"/>
                <a:cs typeface="Calibri" panose="020F0502020204030204" pitchFamily="34" charset="0"/>
              </a:rPr>
              <a:t>copy1.txt </a:t>
            </a:r>
            <a:r>
              <a:rPr lang="en-US" sz="3500" dirty="0">
                <a:latin typeface="Calibri" panose="020F0502020204030204" pitchFamily="34" charset="0"/>
                <a:cs typeface="Calibri" panose="020F0502020204030204" pitchFamily="34" charset="0"/>
              </a:rPr>
              <a:t>to </a:t>
            </a:r>
            <a:r>
              <a:rPr lang="en-US" sz="3500" b="1" dirty="0" err="1">
                <a:latin typeface="Calibri" panose="020F0502020204030204" pitchFamily="34" charset="0"/>
                <a:cs typeface="Calibri" panose="020F0502020204030204" pitchFamily="34" charset="0"/>
              </a:rPr>
              <a:t>bashCopy.txt</a:t>
            </a:r>
            <a:endParaRPr lang="en-US" sz="3500" b="1" dirty="0">
              <a:latin typeface="Calibri" panose="020F0502020204030204" pitchFamily="34" charset="0"/>
              <a:cs typeface="Calibri" panose="020F0502020204030204" pitchFamily="34" charset="0"/>
            </a:endParaRPr>
          </a:p>
          <a:p>
            <a:pPr marL="857250" indent="-857250">
              <a:buFont typeface="+mj-lt"/>
              <a:buAutoNum type="romanLcPeriod"/>
            </a:pPr>
            <a:r>
              <a:rPr lang="en-US" sz="3500" dirty="0">
                <a:latin typeface="Calibri" panose="020F0502020204030204" pitchFamily="34" charset="0"/>
                <a:cs typeface="Calibri" panose="020F0502020204030204" pitchFamily="34" charset="0"/>
              </a:rPr>
              <a:t>Display the contents of </a:t>
            </a:r>
            <a:r>
              <a:rPr lang="en-US" sz="3500" b="1" dirty="0" err="1">
                <a:latin typeface="Calibri" panose="020F0502020204030204" pitchFamily="34" charset="0"/>
                <a:cs typeface="Calibri" panose="020F0502020204030204" pitchFamily="34" charset="0"/>
              </a:rPr>
              <a:t>bashCopy.txt</a:t>
            </a:r>
            <a:endParaRPr lang="en-US" sz="3500" b="1" dirty="0">
              <a:latin typeface="Calibri" panose="020F0502020204030204" pitchFamily="34" charset="0"/>
              <a:cs typeface="Calibri" panose="020F0502020204030204" pitchFamily="34" charset="0"/>
            </a:endParaRPr>
          </a:p>
          <a:p>
            <a:pPr marL="857250" indent="-857250">
              <a:buFont typeface="+mj-lt"/>
              <a:buAutoNum type="romanLcPeriod"/>
            </a:pPr>
            <a:r>
              <a:rPr lang="en-US" sz="3500" dirty="0">
                <a:latin typeface="Calibri" panose="020F0502020204030204" pitchFamily="34" charset="0"/>
                <a:cs typeface="Calibri" panose="020F0502020204030204" pitchFamily="34" charset="0"/>
              </a:rPr>
              <a:t>Delete the </a:t>
            </a:r>
            <a:r>
              <a:rPr lang="en-US" sz="3500" b="1" dirty="0">
                <a:latin typeface="Calibri" panose="020F0502020204030204" pitchFamily="34" charset="0"/>
                <a:cs typeface="Calibri" panose="020F0502020204030204" pitchFamily="34" charset="0"/>
              </a:rPr>
              <a:t>Exercise-1 </a:t>
            </a:r>
            <a:r>
              <a:rPr lang="en-US" sz="3500" dirty="0">
                <a:latin typeface="Calibri" panose="020F0502020204030204" pitchFamily="34" charset="0"/>
                <a:cs typeface="Calibri" panose="020F0502020204030204" pitchFamily="34" charset="0"/>
              </a:rPr>
              <a:t>folder</a:t>
            </a:r>
            <a:endParaRPr lang="en-US" sz="3500" dirty="0">
              <a:effectLst/>
              <a:latin typeface="Calibri" panose="020F0502020204030204" pitchFamily="34" charset="0"/>
              <a:cs typeface="Calibri" panose="020F0502020204030204" pitchFamily="34" charset="0"/>
            </a:endParaRPr>
          </a:p>
          <a:p>
            <a:pPr marL="857250" indent="-857250">
              <a:buFont typeface="+mj-lt"/>
              <a:buAutoNum type="romanLcPeriod"/>
            </a:pP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5226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pic>
        <p:nvPicPr>
          <p:cNvPr id="4" name="Picture 3" descr="A screenshot of a computer program&#10;&#10;Description automatically generated">
            <a:extLst>
              <a:ext uri="{FF2B5EF4-FFF2-40B4-BE49-F238E27FC236}">
                <a16:creationId xmlns:a16="http://schemas.microsoft.com/office/drawing/2014/main" id="{DE8FAFEC-BEEF-7324-C6E7-937F39C17A9A}"/>
              </a:ext>
            </a:extLst>
          </p:cNvPr>
          <p:cNvPicPr>
            <a:picLocks noChangeAspect="1"/>
          </p:cNvPicPr>
          <p:nvPr/>
        </p:nvPicPr>
        <p:blipFill>
          <a:blip r:embed="rId2"/>
          <a:stretch>
            <a:fillRect/>
          </a:stretch>
        </p:blipFill>
        <p:spPr>
          <a:xfrm>
            <a:off x="12700" y="0"/>
            <a:ext cx="12178942" cy="6858000"/>
          </a:xfrm>
          <a:prstGeom prst="rect">
            <a:avLst/>
          </a:prstGeom>
        </p:spPr>
      </p:pic>
    </p:spTree>
    <p:extLst>
      <p:ext uri="{BB962C8B-B14F-4D97-AF65-F5344CB8AC3E}">
        <p14:creationId xmlns:p14="http://schemas.microsoft.com/office/powerpoint/2010/main" val="769570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r>
              <a:rPr lang="en-US" sz="3500" b="1" dirty="0">
                <a:effectLst/>
                <a:latin typeface="Calibri" panose="020F0502020204030204" pitchFamily="34" charset="0"/>
                <a:ea typeface="Calibri" panose="020F0502020204030204" pitchFamily="34" charset="0"/>
                <a:cs typeface="Calibri" panose="020F0502020204030204" pitchFamily="34" charset="0"/>
              </a:rPr>
              <a:t>Exercise 2</a:t>
            </a:r>
            <a:r>
              <a:rPr lang="en-US" sz="3500" b="1" dirty="0">
                <a:latin typeface="Calibri" panose="020F0502020204030204" pitchFamily="34" charset="0"/>
                <a:ea typeface="Calibri" panose="020F0502020204030204" pitchFamily="34" charset="0"/>
                <a:cs typeface="Calibri" panose="020F0502020204030204" pitchFamily="34" charset="0"/>
              </a:rPr>
              <a:t> (10 minutes</a:t>
            </a:r>
            <a:r>
              <a:rPr lang="en-US" sz="3500" b="1"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3500" dirty="0">
                <a:effectLst/>
                <a:latin typeface="Calibri" panose="020F0502020204030204" pitchFamily="34" charset="0"/>
                <a:cs typeface="Calibri" panose="020F0502020204030204" pitchFamily="34" charset="0"/>
              </a:rPr>
              <a:t>	</a:t>
            </a:r>
            <a:r>
              <a:rPr lang="en-US" sz="3500" b="1" dirty="0">
                <a:effectLst/>
                <a:latin typeface="Calibri" panose="020F0502020204030204" pitchFamily="34" charset="0"/>
                <a:cs typeface="Calibri" panose="020F0502020204030204" pitchFamily="34" charset="0"/>
              </a:rPr>
              <a:t>DO IT ALL AT ONCE WITH COMMAND LINE OPERATORS!</a:t>
            </a:r>
          </a:p>
          <a:p>
            <a:pPr marL="857250" indent="-857250">
              <a:buFont typeface="+mj-lt"/>
              <a:buAutoNum type="romanLcPeriod"/>
            </a:pPr>
            <a:r>
              <a:rPr lang="en-US" sz="3500" dirty="0">
                <a:effectLst/>
                <a:latin typeface="Calibri" panose="020F0502020204030204" pitchFamily="34" charset="0"/>
                <a:cs typeface="Calibri" panose="020F0502020204030204" pitchFamily="34" charset="0"/>
              </a:rPr>
              <a:t>Navigate to your Desktop directory</a:t>
            </a:r>
          </a:p>
          <a:p>
            <a:pPr marL="857250" indent="-857250">
              <a:buFont typeface="+mj-lt"/>
              <a:buAutoNum type="romanLcPeriod"/>
            </a:pPr>
            <a:r>
              <a:rPr lang="en-US" sz="3500" dirty="0">
                <a:latin typeface="Calibri" panose="020F0502020204030204" pitchFamily="34" charset="0"/>
                <a:cs typeface="Calibri" panose="020F0502020204030204" pitchFamily="34" charset="0"/>
              </a:rPr>
              <a:t>Create a folder named </a:t>
            </a:r>
            <a:r>
              <a:rPr lang="en-US" sz="3500" b="1" dirty="0">
                <a:latin typeface="Calibri" panose="020F0502020204030204" pitchFamily="34" charset="0"/>
                <a:cs typeface="Calibri" panose="020F0502020204030204" pitchFamily="34" charset="0"/>
              </a:rPr>
              <a:t>Exercise-1 </a:t>
            </a:r>
            <a:r>
              <a:rPr lang="en-US" sz="3500" dirty="0">
                <a:latin typeface="Calibri" panose="020F0502020204030204" pitchFamily="34" charset="0"/>
                <a:cs typeface="Calibri" panose="020F0502020204030204" pitchFamily="34" charset="0"/>
              </a:rPr>
              <a:t>and navigate to that folder</a:t>
            </a:r>
          </a:p>
          <a:p>
            <a:pPr marL="857250" indent="-857250">
              <a:buFont typeface="+mj-lt"/>
              <a:buAutoNum type="romanLcPeriod"/>
            </a:pPr>
            <a:r>
              <a:rPr lang="en-US" sz="3500" dirty="0">
                <a:effectLst/>
                <a:latin typeface="Calibri" panose="020F0502020204030204" pitchFamily="34" charset="0"/>
                <a:cs typeface="Calibri" panose="020F0502020204030204" pitchFamily="34" charset="0"/>
              </a:rPr>
              <a:t>Create a file named </a:t>
            </a:r>
            <a:r>
              <a:rPr lang="en-US" sz="3500" b="1" dirty="0" err="1">
                <a:effectLst/>
                <a:latin typeface="Calibri" panose="020F0502020204030204" pitchFamily="34" charset="0"/>
                <a:cs typeface="Calibri" panose="020F0502020204030204" pitchFamily="34" charset="0"/>
              </a:rPr>
              <a:t>bashIntro.txt</a:t>
            </a:r>
            <a:r>
              <a:rPr lang="en-US" sz="3500" b="1" dirty="0">
                <a:effectLst/>
                <a:latin typeface="Calibri" panose="020F0502020204030204" pitchFamily="34" charset="0"/>
                <a:cs typeface="Calibri" panose="020F0502020204030204" pitchFamily="34" charset="0"/>
              </a:rPr>
              <a:t> </a:t>
            </a:r>
            <a:r>
              <a:rPr lang="en-US" sz="3500" dirty="0">
                <a:effectLst/>
                <a:latin typeface="Calibri" panose="020F0502020204030204" pitchFamily="34" charset="0"/>
                <a:cs typeface="Calibri" panose="020F0502020204030204" pitchFamily="34" charset="0"/>
              </a:rPr>
              <a:t>and add the text “I am learning bash\!” to the file (</a:t>
            </a:r>
            <a:r>
              <a:rPr lang="en-US" sz="3500" i="1" dirty="0">
                <a:effectLst/>
                <a:latin typeface="Calibri" panose="020F0502020204030204" pitchFamily="34" charset="0"/>
                <a:cs typeface="Calibri" panose="020F0502020204030204" pitchFamily="34" charset="0"/>
              </a:rPr>
              <a:t>Hint: use redirection operator!)</a:t>
            </a:r>
          </a:p>
          <a:p>
            <a:pPr marL="857250" indent="-857250">
              <a:buFont typeface="+mj-lt"/>
              <a:buAutoNum type="romanLcPeriod"/>
            </a:pPr>
            <a:r>
              <a:rPr lang="en-US" sz="3500" dirty="0">
                <a:latin typeface="Calibri" panose="020F0502020204030204" pitchFamily="34" charset="0"/>
                <a:cs typeface="Calibri" panose="020F0502020204030204" pitchFamily="34" charset="0"/>
              </a:rPr>
              <a:t>Make two copies of </a:t>
            </a:r>
            <a:r>
              <a:rPr lang="en-US" sz="3500" b="1" dirty="0" err="1">
                <a:latin typeface="Calibri" panose="020F0502020204030204" pitchFamily="34" charset="0"/>
                <a:cs typeface="Calibri" panose="020F0502020204030204" pitchFamily="34" charset="0"/>
              </a:rPr>
              <a:t>bashIntro.txt</a:t>
            </a:r>
            <a:r>
              <a:rPr lang="en-US" sz="3500" b="1" dirty="0">
                <a:latin typeface="Calibri" panose="020F0502020204030204" pitchFamily="34" charset="0"/>
                <a:cs typeface="Calibri" panose="020F0502020204030204" pitchFamily="34" charset="0"/>
              </a:rPr>
              <a:t>, </a:t>
            </a:r>
            <a:r>
              <a:rPr lang="en-US" sz="3500" dirty="0">
                <a:latin typeface="Calibri" panose="020F0502020204030204" pitchFamily="34" charset="0"/>
                <a:cs typeface="Calibri" panose="020F0502020204030204" pitchFamily="34" charset="0"/>
              </a:rPr>
              <a:t>named</a:t>
            </a:r>
            <a:r>
              <a:rPr lang="en-US" sz="3500" dirty="0">
                <a:effectLst/>
                <a:latin typeface="Calibri" panose="020F0502020204030204" pitchFamily="34" charset="0"/>
                <a:cs typeface="Calibri" panose="020F0502020204030204" pitchFamily="34" charset="0"/>
              </a:rPr>
              <a:t> </a:t>
            </a:r>
            <a:r>
              <a:rPr lang="en-US" sz="3500" b="1" dirty="0">
                <a:effectLst/>
                <a:latin typeface="Calibri" panose="020F0502020204030204" pitchFamily="34" charset="0"/>
                <a:cs typeface="Calibri" panose="020F0502020204030204" pitchFamily="34" charset="0"/>
              </a:rPr>
              <a:t>copy1.txt </a:t>
            </a:r>
            <a:r>
              <a:rPr lang="en-US" sz="3500" dirty="0">
                <a:effectLst/>
                <a:latin typeface="Calibri" panose="020F0502020204030204" pitchFamily="34" charset="0"/>
                <a:cs typeface="Calibri" panose="020F0502020204030204" pitchFamily="34" charset="0"/>
              </a:rPr>
              <a:t>and </a:t>
            </a:r>
            <a:r>
              <a:rPr lang="en-US" sz="3500" b="1" dirty="0">
                <a:effectLst/>
                <a:latin typeface="Calibri" panose="020F0502020204030204" pitchFamily="34" charset="0"/>
                <a:cs typeface="Calibri" panose="020F0502020204030204" pitchFamily="34" charset="0"/>
              </a:rPr>
              <a:t>copy2.txt</a:t>
            </a:r>
          </a:p>
          <a:p>
            <a:pPr marL="857250" indent="-857250">
              <a:buFont typeface="+mj-lt"/>
              <a:buAutoNum type="romanLcPeriod"/>
            </a:pPr>
            <a:r>
              <a:rPr lang="en-US" sz="3500" dirty="0">
                <a:latin typeface="Calibri" panose="020F0502020204030204" pitchFamily="34" charset="0"/>
                <a:cs typeface="Calibri" panose="020F0502020204030204" pitchFamily="34" charset="0"/>
              </a:rPr>
              <a:t>Delete </a:t>
            </a:r>
            <a:r>
              <a:rPr lang="en-US" sz="3500" b="1" dirty="0">
                <a:latin typeface="Calibri" panose="020F0502020204030204" pitchFamily="34" charset="0"/>
                <a:cs typeface="Calibri" panose="020F0502020204030204" pitchFamily="34" charset="0"/>
              </a:rPr>
              <a:t>copy2.txt</a:t>
            </a:r>
            <a:r>
              <a:rPr lang="en-US" sz="3500" dirty="0">
                <a:latin typeface="Calibri" panose="020F0502020204030204" pitchFamily="34" charset="0"/>
                <a:cs typeface="Calibri" panose="020F0502020204030204" pitchFamily="34" charset="0"/>
              </a:rPr>
              <a:t>; Rename </a:t>
            </a:r>
            <a:r>
              <a:rPr lang="en-US" sz="3500" b="1" dirty="0">
                <a:latin typeface="Calibri" panose="020F0502020204030204" pitchFamily="34" charset="0"/>
                <a:cs typeface="Calibri" panose="020F0502020204030204" pitchFamily="34" charset="0"/>
              </a:rPr>
              <a:t>copy1.txt </a:t>
            </a:r>
            <a:r>
              <a:rPr lang="en-US" sz="3500" dirty="0">
                <a:latin typeface="Calibri" panose="020F0502020204030204" pitchFamily="34" charset="0"/>
                <a:cs typeface="Calibri" panose="020F0502020204030204" pitchFamily="34" charset="0"/>
              </a:rPr>
              <a:t>to </a:t>
            </a:r>
            <a:r>
              <a:rPr lang="en-US" sz="3500" b="1" dirty="0" err="1">
                <a:latin typeface="Calibri" panose="020F0502020204030204" pitchFamily="34" charset="0"/>
                <a:cs typeface="Calibri" panose="020F0502020204030204" pitchFamily="34" charset="0"/>
              </a:rPr>
              <a:t>bashCopy.txt</a:t>
            </a:r>
            <a:endParaRPr lang="en-US" sz="3500" b="1" dirty="0">
              <a:latin typeface="Calibri" panose="020F0502020204030204" pitchFamily="34" charset="0"/>
              <a:cs typeface="Calibri" panose="020F0502020204030204" pitchFamily="34" charset="0"/>
            </a:endParaRPr>
          </a:p>
          <a:p>
            <a:pPr marL="857250" indent="-857250">
              <a:buFont typeface="+mj-lt"/>
              <a:buAutoNum type="romanLcPeriod"/>
            </a:pPr>
            <a:r>
              <a:rPr lang="en-US" sz="3500" dirty="0">
                <a:latin typeface="Calibri" panose="020F0502020204030204" pitchFamily="34" charset="0"/>
                <a:cs typeface="Calibri" panose="020F0502020204030204" pitchFamily="34" charset="0"/>
              </a:rPr>
              <a:t>Display the contents of </a:t>
            </a:r>
            <a:r>
              <a:rPr lang="en-US" sz="3500" b="1" dirty="0" err="1">
                <a:latin typeface="Calibri" panose="020F0502020204030204" pitchFamily="34" charset="0"/>
                <a:cs typeface="Calibri" panose="020F0502020204030204" pitchFamily="34" charset="0"/>
              </a:rPr>
              <a:t>bashCopy.txt</a:t>
            </a:r>
            <a:endParaRPr lang="en-US" sz="3500" b="1" dirty="0">
              <a:latin typeface="Calibri" panose="020F0502020204030204" pitchFamily="34" charset="0"/>
              <a:cs typeface="Calibri" panose="020F0502020204030204" pitchFamily="34" charset="0"/>
            </a:endParaRPr>
          </a:p>
          <a:p>
            <a:pPr marL="857250" indent="-857250">
              <a:buFont typeface="+mj-lt"/>
              <a:buAutoNum type="romanLcPeriod"/>
            </a:pPr>
            <a:r>
              <a:rPr lang="en-US" sz="3500" dirty="0">
                <a:latin typeface="Calibri" panose="020F0502020204030204" pitchFamily="34" charset="0"/>
                <a:cs typeface="Calibri" panose="020F0502020204030204" pitchFamily="34" charset="0"/>
              </a:rPr>
              <a:t>Delete the </a:t>
            </a:r>
            <a:r>
              <a:rPr lang="en-US" sz="3500" b="1" dirty="0">
                <a:latin typeface="Calibri" panose="020F0502020204030204" pitchFamily="34" charset="0"/>
                <a:cs typeface="Calibri" panose="020F0502020204030204" pitchFamily="34" charset="0"/>
              </a:rPr>
              <a:t>Exercise-1 </a:t>
            </a:r>
            <a:r>
              <a:rPr lang="en-US" sz="3500" dirty="0">
                <a:latin typeface="Calibri" panose="020F0502020204030204" pitchFamily="34" charset="0"/>
                <a:cs typeface="Calibri" panose="020F0502020204030204" pitchFamily="34" charset="0"/>
              </a:rPr>
              <a:t>folder</a:t>
            </a:r>
            <a:endParaRPr lang="en-US" sz="3500" dirty="0">
              <a:effectLst/>
              <a:latin typeface="Calibri" panose="020F0502020204030204" pitchFamily="34" charset="0"/>
              <a:cs typeface="Calibri" panose="020F0502020204030204" pitchFamily="34" charset="0"/>
            </a:endParaRPr>
          </a:p>
          <a:p>
            <a:pPr marL="857250" indent="-857250">
              <a:buFont typeface="+mj-lt"/>
              <a:buAutoNum type="romanLcPeriod"/>
            </a:pP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24185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dirty="0">
                <a:effectLst/>
                <a:latin typeface="Calibri" panose="020F0502020204030204" pitchFamily="34" charset="0"/>
                <a:cs typeface="Calibri" panose="020F0502020204030204" pitchFamily="34" charset="0"/>
              </a:rPr>
              <a:t>	</a:t>
            </a:r>
          </a:p>
          <a:p>
            <a:pPr marL="0" indent="0">
              <a:buNone/>
            </a:pPr>
            <a:r>
              <a:rPr lang="en-US" sz="4200" dirty="0">
                <a:latin typeface="Calibri" panose="020F0502020204030204" pitchFamily="34" charset="0"/>
                <a:cs typeface="Calibri" panose="020F0502020204030204" pitchFamily="34" charset="0"/>
              </a:rPr>
              <a:t>	</a:t>
            </a:r>
            <a:r>
              <a:rPr lang="en-US" sz="4200" dirty="0">
                <a:effectLst/>
                <a:latin typeface="Calibri" panose="020F0502020204030204" pitchFamily="34" charset="0"/>
                <a:cs typeface="Calibri" panose="020F0502020204030204" pitchFamily="34" charset="0"/>
              </a:rPr>
              <a:t>Now you should be able to compile and </a:t>
            </a:r>
            <a:r>
              <a:rPr lang="en-US" sz="4200" dirty="0">
                <a:latin typeface="Calibri" panose="020F0502020204030204" pitchFamily="34" charset="0"/>
                <a:cs typeface="Calibri" panose="020F0502020204030204" pitchFamily="34" charset="0"/>
              </a:rPr>
              <a:t>run your 	C++ code at once!</a:t>
            </a:r>
          </a:p>
          <a:p>
            <a:pPr marL="0" indent="0">
              <a:buNone/>
            </a:pPr>
            <a:endParaRPr lang="en-US" sz="4200" dirty="0">
              <a:effectLst/>
              <a:latin typeface="Calibri" panose="020F0502020204030204" pitchFamily="34" charset="0"/>
              <a:cs typeface="Calibri" panose="020F0502020204030204" pitchFamily="34" charset="0"/>
            </a:endParaRPr>
          </a:p>
          <a:p>
            <a:pPr marL="0" indent="0" algn="ctr">
              <a:buNone/>
            </a:pPr>
            <a:r>
              <a:rPr lang="en-US" sz="4200" b="1" dirty="0">
                <a:effectLst/>
                <a:latin typeface="Calibri" panose="020F0502020204030204" pitchFamily="34" charset="0"/>
                <a:cs typeface="Calibri" panose="020F0502020204030204" pitchFamily="34" charset="0"/>
              </a:rPr>
              <a:t>g++ </a:t>
            </a:r>
            <a:r>
              <a:rPr lang="en-US" sz="4200" b="1" dirty="0" err="1">
                <a:effectLst/>
                <a:latin typeface="Calibri" panose="020F0502020204030204" pitchFamily="34" charset="0"/>
                <a:cs typeface="Calibri" panose="020F0502020204030204" pitchFamily="34" charset="0"/>
              </a:rPr>
              <a:t>main.cpp</a:t>
            </a:r>
            <a:r>
              <a:rPr lang="en-US" sz="4200" b="1" dirty="0">
                <a:effectLst/>
                <a:latin typeface="Calibri" panose="020F0502020204030204" pitchFamily="34" charset="0"/>
                <a:cs typeface="Calibri" panose="020F0502020204030204" pitchFamily="34" charset="0"/>
              </a:rPr>
              <a:t> </a:t>
            </a:r>
            <a:r>
              <a:rPr lang="en-US" sz="4200" b="1" dirty="0">
                <a:latin typeface="Calibri" panose="020F0502020204030204" pitchFamily="34" charset="0"/>
                <a:cs typeface="Calibri" panose="020F0502020204030204" pitchFamily="34" charset="0"/>
              </a:rPr>
              <a:t>-</a:t>
            </a:r>
            <a:r>
              <a:rPr lang="en-US" sz="4200" b="1" dirty="0">
                <a:effectLst/>
                <a:latin typeface="Calibri" panose="020F0502020204030204" pitchFamily="34" charset="0"/>
                <a:cs typeface="Calibri" panose="020F0502020204030204" pitchFamily="34" charset="0"/>
              </a:rPr>
              <a:t>o main &amp;&amp; ./main</a:t>
            </a: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8995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lnSpcReduction="10000"/>
          </a:bodyPr>
          <a:lstStyle/>
          <a:p>
            <a:pPr marL="0" indent="0">
              <a:buNone/>
            </a:pPr>
            <a:endParaRPr lang="en-US" dirty="0"/>
          </a:p>
          <a:p>
            <a:pPr marL="0" indent="0">
              <a:buNone/>
            </a:pPr>
            <a:r>
              <a:rPr lang="en-US" sz="4500" dirty="0"/>
              <a:t>Command Line Interface…</a:t>
            </a:r>
          </a:p>
          <a:p>
            <a:pPr marL="0" indent="0">
              <a:buNone/>
            </a:pPr>
            <a:r>
              <a:rPr lang="en-US" sz="4000" dirty="0"/>
              <a:t>	- is a text-based interface where you can input 	commands that interact with a computer’s 	operating system (OS).</a:t>
            </a:r>
          </a:p>
          <a:p>
            <a:pPr marL="0" indent="0">
              <a:buNone/>
            </a:pPr>
            <a:r>
              <a:rPr lang="en-US" sz="4000" dirty="0"/>
              <a:t>	- is different on various operating systems</a:t>
            </a:r>
          </a:p>
          <a:p>
            <a:pPr marL="0" indent="0">
              <a:buNone/>
            </a:pPr>
            <a:r>
              <a:rPr lang="en-US" sz="4000" dirty="0"/>
              <a:t>		* MacOS: Mac Terminal</a:t>
            </a:r>
          </a:p>
          <a:p>
            <a:pPr marL="0" indent="0">
              <a:buNone/>
            </a:pPr>
            <a:r>
              <a:rPr lang="en-US" sz="4000" dirty="0"/>
              <a:t>		* Windows: Windows PowerShell or Command 					Prompt</a:t>
            </a:r>
          </a:p>
          <a:p>
            <a:pPr marL="0" indent="0">
              <a:buNone/>
            </a:pPr>
            <a:r>
              <a:rPr lang="en-US" sz="4000" dirty="0"/>
              <a:t>		* Linux: Linux Bash Shell</a:t>
            </a:r>
          </a:p>
          <a:p>
            <a:pPr marL="0" indent="0">
              <a:buNone/>
            </a:pPr>
            <a:r>
              <a:rPr lang="en-US" sz="4000" dirty="0"/>
              <a:t>		* Microsoft Azure: Azure CLI Bash</a:t>
            </a:r>
          </a:p>
        </p:txBody>
      </p:sp>
    </p:spTree>
    <p:extLst>
      <p:ext uri="{BB962C8B-B14F-4D97-AF65-F5344CB8AC3E}">
        <p14:creationId xmlns:p14="http://schemas.microsoft.com/office/powerpoint/2010/main" val="299118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a:bodyPr>
          <a:lstStyle/>
          <a:p>
            <a:pPr marL="0" indent="0">
              <a:buNone/>
            </a:pPr>
            <a:endParaRPr lang="en-US" dirty="0"/>
          </a:p>
          <a:p>
            <a:pPr marL="0" indent="0">
              <a:buNone/>
            </a:pPr>
            <a:r>
              <a:rPr lang="en-US" sz="4500" dirty="0"/>
              <a:t>A few CLI applications…</a:t>
            </a:r>
          </a:p>
          <a:p>
            <a:pPr marL="0" indent="0">
              <a:buNone/>
            </a:pPr>
            <a:r>
              <a:rPr lang="en-US" sz="4000" dirty="0"/>
              <a:t>	1.  Configuration of your IP address</a:t>
            </a:r>
          </a:p>
          <a:p>
            <a:pPr marL="0" indent="0">
              <a:buNone/>
            </a:pPr>
            <a:r>
              <a:rPr lang="en-US" sz="4000" dirty="0"/>
              <a:t>	2.  Send and receive emails </a:t>
            </a:r>
          </a:p>
          <a:p>
            <a:pPr marL="0" indent="0">
              <a:buNone/>
            </a:pPr>
            <a:r>
              <a:rPr lang="en-US" sz="4000" dirty="0"/>
              <a:t>	3.  Package Management</a:t>
            </a:r>
          </a:p>
          <a:p>
            <a:pPr marL="0" indent="0">
              <a:buNone/>
            </a:pPr>
            <a:r>
              <a:rPr lang="en-US" sz="4000" dirty="0"/>
              <a:t>		* to install, update and remove software 				    packages</a:t>
            </a:r>
          </a:p>
          <a:p>
            <a:pPr marL="0" indent="0">
              <a:buNone/>
            </a:pPr>
            <a:r>
              <a:rPr lang="en-US" sz="4000" dirty="0"/>
              <a:t>	4.  Text Processing </a:t>
            </a:r>
          </a:p>
          <a:p>
            <a:pPr marL="0" indent="0">
              <a:buNone/>
            </a:pPr>
            <a:r>
              <a:rPr lang="en-US" sz="4000" dirty="0"/>
              <a:t>	      * to search within files (like Command + F)</a:t>
            </a:r>
          </a:p>
        </p:txBody>
      </p:sp>
    </p:spTree>
    <p:extLst>
      <p:ext uri="{BB962C8B-B14F-4D97-AF65-F5344CB8AC3E}">
        <p14:creationId xmlns:p14="http://schemas.microsoft.com/office/powerpoint/2010/main" val="275697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a:bodyPr>
          <a:lstStyle/>
          <a:p>
            <a:pPr marL="0" indent="0">
              <a:buNone/>
            </a:pPr>
            <a:endParaRPr lang="en-US" dirty="0"/>
          </a:p>
          <a:p>
            <a:pPr marL="0" indent="0">
              <a:buNone/>
            </a:pPr>
            <a:r>
              <a:rPr lang="en-US" sz="4500" b="1" dirty="0"/>
              <a:t>The Standard</a:t>
            </a:r>
          </a:p>
          <a:p>
            <a:pPr marL="0" indent="0">
              <a:buNone/>
            </a:pPr>
            <a:r>
              <a:rPr lang="en-US" sz="4000" dirty="0"/>
              <a:t>	</a:t>
            </a:r>
            <a:r>
              <a:rPr lang="en-US" sz="3700" dirty="0"/>
              <a:t>- Majority of developers &amp; companies use 			    	   Linux or MacOS. So, get used to Bash!</a:t>
            </a:r>
          </a:p>
          <a:p>
            <a:pPr marL="0" indent="0">
              <a:buNone/>
            </a:pPr>
            <a:r>
              <a:rPr lang="en-US" sz="3700" dirty="0"/>
              <a:t>	- Linux/MacOS is more comfortable; programming 	   	   tools are easier to use with both e.g., Node.js with 	   	   NVM</a:t>
            </a:r>
          </a:p>
          <a:p>
            <a:pPr marL="0" indent="0">
              <a:buNone/>
            </a:pPr>
            <a:r>
              <a:rPr lang="en-US" sz="3700" dirty="0"/>
              <a:t>	- Commands are much simpler to write in a 	   	 	 	   Linux/MacOS terminal as supposed to, for </a:t>
            </a:r>
          </a:p>
          <a:p>
            <a:pPr marL="0" indent="0">
              <a:buNone/>
            </a:pPr>
            <a:r>
              <a:rPr lang="en-US" sz="3700" dirty="0"/>
              <a:t>	   example, a Windows PowerShell </a:t>
            </a:r>
          </a:p>
          <a:p>
            <a:pPr marL="0" indent="0">
              <a:buNone/>
            </a:pPr>
            <a:r>
              <a:rPr lang="en-US" sz="3700" dirty="0"/>
              <a:t>	</a:t>
            </a:r>
            <a:r>
              <a:rPr lang="en-US" sz="2800" b="0" i="0" dirty="0" err="1">
                <a:solidFill>
                  <a:srgbClr val="E9950C"/>
                </a:solidFill>
                <a:effectLst/>
                <a:highlight>
                  <a:srgbClr val="0D0D0D"/>
                </a:highlight>
                <a:latin typeface="ui-monospace"/>
              </a:rPr>
              <a:t>wc</a:t>
            </a:r>
            <a:r>
              <a:rPr lang="en-US" sz="2800" b="0" i="0" dirty="0">
                <a:solidFill>
                  <a:srgbClr val="FFFFFF"/>
                </a:solidFill>
                <a:effectLst/>
                <a:highlight>
                  <a:srgbClr val="0D0D0D"/>
                </a:highlight>
                <a:latin typeface="ui-monospace"/>
              </a:rPr>
              <a:t> -l filename  </a:t>
            </a:r>
            <a:r>
              <a:rPr lang="en-US" sz="4000" dirty="0"/>
              <a:t>  vs. </a:t>
            </a:r>
            <a:r>
              <a:rPr lang="en-US" sz="2800" b="0" i="0" dirty="0">
                <a:solidFill>
                  <a:srgbClr val="FFFFFF"/>
                </a:solidFill>
                <a:effectLst/>
                <a:highlight>
                  <a:srgbClr val="0D0D0D"/>
                </a:highlight>
                <a:latin typeface="ui-monospace"/>
              </a:rPr>
              <a:t>(Get-Content filename | Measure-Object -Line).Lines</a:t>
            </a:r>
            <a:r>
              <a:rPr lang="en-US" sz="4000" dirty="0"/>
              <a:t>	</a:t>
            </a:r>
          </a:p>
          <a:p>
            <a:pPr marL="0" indent="0">
              <a:buNone/>
            </a:pPr>
            <a:endParaRPr lang="en-US" sz="4000" dirty="0"/>
          </a:p>
        </p:txBody>
      </p:sp>
    </p:spTree>
    <p:extLst>
      <p:ext uri="{BB962C8B-B14F-4D97-AF65-F5344CB8AC3E}">
        <p14:creationId xmlns:p14="http://schemas.microsoft.com/office/powerpoint/2010/main" val="2621609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a:bodyPr>
          <a:lstStyle/>
          <a:p>
            <a:pPr marL="0" indent="0">
              <a:buNone/>
            </a:pPr>
            <a:endParaRPr lang="en-US" dirty="0"/>
          </a:p>
          <a:p>
            <a:pPr marL="0" indent="0">
              <a:buNone/>
            </a:pPr>
            <a:r>
              <a:rPr lang="en-US" sz="4500" b="1" dirty="0"/>
              <a:t>Some Background about Linux File Systems</a:t>
            </a:r>
          </a:p>
          <a:p>
            <a:pPr marL="0" indent="0">
              <a:buNone/>
            </a:pPr>
            <a:r>
              <a:rPr lang="en-US" sz="4000" dirty="0"/>
              <a:t>	</a:t>
            </a:r>
            <a:r>
              <a:rPr lang="en-US" sz="3700" dirty="0"/>
              <a:t>- The Linux file system can be viewed as a </a:t>
            </a:r>
            <a:r>
              <a:rPr lang="en-US" sz="3700" b="1" dirty="0"/>
              <a:t>tree </a:t>
            </a:r>
            <a:r>
              <a:rPr lang="en-US" sz="3700" dirty="0"/>
              <a:t>like 		   structure.</a:t>
            </a:r>
          </a:p>
          <a:p>
            <a:pPr marL="0" indent="0">
              <a:buNone/>
            </a:pPr>
            <a:endParaRPr lang="en-US" sz="3700" dirty="0"/>
          </a:p>
          <a:p>
            <a:pPr marL="0" indent="0">
              <a:buNone/>
            </a:pPr>
            <a:r>
              <a:rPr lang="en-US" sz="3700" dirty="0"/>
              <a:t>	- The system is made of directories (folders), 	   		 	   subdirectories and files.</a:t>
            </a:r>
          </a:p>
          <a:p>
            <a:pPr marL="0" indent="0">
              <a:buNone/>
            </a:pPr>
            <a:endParaRPr lang="en-US" sz="3700" dirty="0"/>
          </a:p>
          <a:p>
            <a:pPr marL="0" indent="0">
              <a:buNone/>
            </a:pPr>
            <a:r>
              <a:rPr lang="en-US" sz="3700" dirty="0"/>
              <a:t>	- </a:t>
            </a:r>
            <a:r>
              <a:rPr lang="en-US" sz="3700" b="1" dirty="0"/>
              <a:t>~ </a:t>
            </a:r>
            <a:r>
              <a:rPr lang="en-US" sz="3700" dirty="0"/>
              <a:t>is the </a:t>
            </a:r>
            <a:r>
              <a:rPr lang="en-US" sz="3700" i="1" dirty="0"/>
              <a:t>home directory</a:t>
            </a:r>
            <a:r>
              <a:rPr lang="en-US" sz="3700" dirty="0"/>
              <a:t>. For the purpose of this class, 	   all work will be done in the path </a:t>
            </a:r>
            <a:r>
              <a:rPr lang="en-US" sz="3700" b="1" dirty="0"/>
              <a:t>~/</a:t>
            </a:r>
            <a:r>
              <a:rPr lang="en-US" sz="3700" dirty="0"/>
              <a:t> </a:t>
            </a:r>
            <a:endParaRPr lang="en-US" sz="4000" dirty="0"/>
          </a:p>
        </p:txBody>
      </p:sp>
    </p:spTree>
    <p:extLst>
      <p:ext uri="{BB962C8B-B14F-4D97-AF65-F5344CB8AC3E}">
        <p14:creationId xmlns:p14="http://schemas.microsoft.com/office/powerpoint/2010/main" val="23885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a:bodyPr>
          <a:lstStyle/>
          <a:p>
            <a:pPr marL="0" indent="0">
              <a:buNone/>
            </a:pPr>
            <a:endParaRPr lang="en-US" dirty="0"/>
          </a:p>
          <a:p>
            <a:pPr marL="0" indent="0">
              <a:buNone/>
            </a:pPr>
            <a:r>
              <a:rPr lang="en-US" sz="4500" b="1" dirty="0"/>
              <a:t>File System Overview </a:t>
            </a:r>
          </a:p>
          <a:p>
            <a:pPr marL="0" indent="0">
              <a:buNone/>
            </a:pPr>
            <a:r>
              <a:rPr lang="en-US" sz="4000" dirty="0"/>
              <a:t>	</a:t>
            </a:r>
          </a:p>
        </p:txBody>
      </p:sp>
      <p:pic>
        <p:nvPicPr>
          <p:cNvPr id="2" name="Google Shape;160;p18">
            <a:extLst>
              <a:ext uri="{FF2B5EF4-FFF2-40B4-BE49-F238E27FC236}">
                <a16:creationId xmlns:a16="http://schemas.microsoft.com/office/drawing/2014/main" id="{CC47CC7E-D763-B60B-1A54-70EBF59E7517}"/>
              </a:ext>
            </a:extLst>
          </p:cNvPr>
          <p:cNvPicPr preferRelativeResize="0"/>
          <p:nvPr/>
        </p:nvPicPr>
        <p:blipFill rotWithShape="1">
          <a:blip r:embed="rId2">
            <a:alphaModFix/>
          </a:blip>
          <a:srcRect b="8307"/>
          <a:stretch/>
        </p:blipFill>
        <p:spPr>
          <a:xfrm>
            <a:off x="6295697" y="1537291"/>
            <a:ext cx="5615623" cy="4884530"/>
          </a:xfrm>
          <a:prstGeom prst="rect">
            <a:avLst/>
          </a:prstGeom>
          <a:noFill/>
          <a:ln>
            <a:noFill/>
          </a:ln>
        </p:spPr>
      </p:pic>
      <p:sp>
        <p:nvSpPr>
          <p:cNvPr id="4" name="Google Shape;161;p18">
            <a:extLst>
              <a:ext uri="{FF2B5EF4-FFF2-40B4-BE49-F238E27FC236}">
                <a16:creationId xmlns:a16="http://schemas.microsoft.com/office/drawing/2014/main" id="{0CFDE056-C5F1-AC27-4858-682E0C770971}"/>
              </a:ext>
            </a:extLst>
          </p:cNvPr>
          <p:cNvSpPr/>
          <p:nvPr/>
        </p:nvSpPr>
        <p:spPr>
          <a:xfrm>
            <a:off x="9877006" y="4252877"/>
            <a:ext cx="828900" cy="767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FCCF6748-53D3-A349-45B1-C816D6B29BBA}"/>
              </a:ext>
            </a:extLst>
          </p:cNvPr>
          <p:cNvSpPr txBox="1"/>
          <p:nvPr/>
        </p:nvSpPr>
        <p:spPr>
          <a:xfrm>
            <a:off x="746234" y="3026979"/>
            <a:ext cx="4004442" cy="1246495"/>
          </a:xfrm>
          <a:prstGeom prst="rect">
            <a:avLst/>
          </a:prstGeom>
          <a:noFill/>
        </p:spPr>
        <p:txBody>
          <a:bodyPr wrap="square" rtlCol="0">
            <a:spAutoFit/>
          </a:bodyPr>
          <a:lstStyle/>
          <a:p>
            <a:r>
              <a:rPr lang="en-US" sz="2500" b="1" dirty="0">
                <a:solidFill>
                  <a:srgbClr val="FF0000"/>
                </a:solidFill>
                <a:latin typeface="Calibri" panose="020F0502020204030204" pitchFamily="34" charset="0"/>
                <a:cs typeface="Calibri" panose="020F0502020204030204" pitchFamily="34" charset="0"/>
              </a:rPr>
              <a:t>Current working directory</a:t>
            </a:r>
          </a:p>
          <a:p>
            <a:endParaRPr lang="en-US" sz="2500" b="1" dirty="0">
              <a:solidFill>
                <a:srgbClr val="FF0000"/>
              </a:solidFill>
              <a:latin typeface="Calibri" panose="020F0502020204030204" pitchFamily="34" charset="0"/>
              <a:cs typeface="Calibri" panose="020F0502020204030204" pitchFamily="34" charset="0"/>
            </a:endParaRPr>
          </a:p>
          <a:p>
            <a:r>
              <a:rPr lang="en-US" sz="2500" b="1" dirty="0">
                <a:solidFill>
                  <a:srgbClr val="FF0000"/>
                </a:solidFill>
                <a:latin typeface="Calibri" panose="020F0502020204030204" pitchFamily="34" charset="0"/>
                <a:cs typeface="Calibri" panose="020F0502020204030204" pitchFamily="34" charset="0"/>
              </a:rPr>
              <a:t>Denoted by “.”</a:t>
            </a:r>
          </a:p>
        </p:txBody>
      </p:sp>
    </p:spTree>
    <p:extLst>
      <p:ext uri="{BB962C8B-B14F-4D97-AF65-F5344CB8AC3E}">
        <p14:creationId xmlns:p14="http://schemas.microsoft.com/office/powerpoint/2010/main" val="278953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a:bodyPr>
          <a:lstStyle/>
          <a:p>
            <a:pPr marL="0" indent="0">
              <a:buNone/>
            </a:pPr>
            <a:endParaRPr lang="en-US" dirty="0"/>
          </a:p>
          <a:p>
            <a:pPr marL="0" indent="0">
              <a:buNone/>
            </a:pPr>
            <a:r>
              <a:rPr lang="en-US" sz="4500" b="1" dirty="0"/>
              <a:t>File System Overview</a:t>
            </a:r>
          </a:p>
          <a:p>
            <a:pPr marL="0" indent="0">
              <a:buNone/>
            </a:pPr>
            <a:r>
              <a:rPr lang="en-US" sz="4000" dirty="0"/>
              <a:t>	</a:t>
            </a:r>
          </a:p>
        </p:txBody>
      </p:sp>
      <p:pic>
        <p:nvPicPr>
          <p:cNvPr id="2" name="Google Shape;160;p18">
            <a:extLst>
              <a:ext uri="{FF2B5EF4-FFF2-40B4-BE49-F238E27FC236}">
                <a16:creationId xmlns:a16="http://schemas.microsoft.com/office/drawing/2014/main" id="{CC47CC7E-D763-B60B-1A54-70EBF59E7517}"/>
              </a:ext>
            </a:extLst>
          </p:cNvPr>
          <p:cNvPicPr preferRelativeResize="0"/>
          <p:nvPr/>
        </p:nvPicPr>
        <p:blipFill rotWithShape="1">
          <a:blip r:embed="rId2">
            <a:alphaModFix/>
          </a:blip>
          <a:srcRect b="8307"/>
          <a:stretch/>
        </p:blipFill>
        <p:spPr>
          <a:xfrm>
            <a:off x="6295697" y="1537291"/>
            <a:ext cx="5615623" cy="4884530"/>
          </a:xfrm>
          <a:prstGeom prst="rect">
            <a:avLst/>
          </a:prstGeom>
          <a:noFill/>
          <a:ln>
            <a:noFill/>
          </a:ln>
        </p:spPr>
      </p:pic>
      <p:sp>
        <p:nvSpPr>
          <p:cNvPr id="4" name="Google Shape;161;p18">
            <a:extLst>
              <a:ext uri="{FF2B5EF4-FFF2-40B4-BE49-F238E27FC236}">
                <a16:creationId xmlns:a16="http://schemas.microsoft.com/office/drawing/2014/main" id="{0CFDE056-C5F1-AC27-4858-682E0C770971}"/>
              </a:ext>
            </a:extLst>
          </p:cNvPr>
          <p:cNvSpPr/>
          <p:nvPr/>
        </p:nvSpPr>
        <p:spPr>
          <a:xfrm>
            <a:off x="9877006" y="4252877"/>
            <a:ext cx="828900" cy="767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FCCF6748-53D3-A349-45B1-C816D6B29BBA}"/>
              </a:ext>
            </a:extLst>
          </p:cNvPr>
          <p:cNvSpPr txBox="1"/>
          <p:nvPr/>
        </p:nvSpPr>
        <p:spPr>
          <a:xfrm>
            <a:off x="746234" y="3026979"/>
            <a:ext cx="4004442" cy="1246495"/>
          </a:xfrm>
          <a:prstGeom prst="rect">
            <a:avLst/>
          </a:prstGeom>
          <a:noFill/>
        </p:spPr>
        <p:txBody>
          <a:bodyPr wrap="square" rtlCol="0">
            <a:spAutoFit/>
          </a:bodyPr>
          <a:lstStyle/>
          <a:p>
            <a:r>
              <a:rPr lang="en-US" sz="2500" b="1" dirty="0">
                <a:solidFill>
                  <a:schemeClr val="accent5"/>
                </a:solidFill>
                <a:latin typeface="Calibri" panose="020F0502020204030204" pitchFamily="34" charset="0"/>
                <a:cs typeface="Calibri" panose="020F0502020204030204" pitchFamily="34" charset="0"/>
              </a:rPr>
              <a:t>“Parent directory”</a:t>
            </a:r>
          </a:p>
          <a:p>
            <a:endParaRPr lang="en-US" sz="2500" b="1" dirty="0">
              <a:solidFill>
                <a:schemeClr val="accent5"/>
              </a:solidFill>
              <a:latin typeface="Calibri" panose="020F0502020204030204" pitchFamily="34" charset="0"/>
              <a:cs typeface="Calibri" panose="020F0502020204030204" pitchFamily="34" charset="0"/>
            </a:endParaRPr>
          </a:p>
          <a:p>
            <a:r>
              <a:rPr lang="en-US" sz="2500" b="1" dirty="0">
                <a:solidFill>
                  <a:schemeClr val="accent5"/>
                </a:solidFill>
                <a:latin typeface="Calibri" panose="020F0502020204030204" pitchFamily="34" charset="0"/>
                <a:cs typeface="Calibri" panose="020F0502020204030204" pitchFamily="34" charset="0"/>
              </a:rPr>
              <a:t>Denoted by “..”</a:t>
            </a:r>
          </a:p>
        </p:txBody>
      </p:sp>
      <p:sp>
        <p:nvSpPr>
          <p:cNvPr id="6" name="Google Shape;161;p18">
            <a:extLst>
              <a:ext uri="{FF2B5EF4-FFF2-40B4-BE49-F238E27FC236}">
                <a16:creationId xmlns:a16="http://schemas.microsoft.com/office/drawing/2014/main" id="{11CF4900-B2E0-AC48-4DAE-771203675106}"/>
              </a:ext>
            </a:extLst>
          </p:cNvPr>
          <p:cNvSpPr/>
          <p:nvPr/>
        </p:nvSpPr>
        <p:spPr>
          <a:xfrm>
            <a:off x="9877006" y="2882526"/>
            <a:ext cx="828900" cy="767700"/>
          </a:xfrm>
          <a:prstGeom prst="ellipse">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097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rmAutofit fontScale="47500" lnSpcReduction="20000"/>
          </a:bodyPr>
          <a:lstStyle/>
          <a:p>
            <a:pPr marL="0" indent="0">
              <a:buNone/>
            </a:pPr>
            <a:endParaRPr lang="en-US" dirty="0">
              <a:latin typeface="Calibri" panose="020F0502020204030204" pitchFamily="34" charset="0"/>
              <a:cs typeface="Calibri" panose="020F0502020204030204" pitchFamily="34" charset="0"/>
            </a:endParaRPr>
          </a:p>
          <a:p>
            <a:pPr marL="0" indent="0">
              <a:buNone/>
            </a:pPr>
            <a:r>
              <a:rPr lang="en-US" sz="5600" b="1" dirty="0">
                <a:latin typeface="Calibri" panose="020F0502020204030204" pitchFamily="34" charset="0"/>
                <a:cs typeface="Calibri" panose="020F0502020204030204" pitchFamily="34" charset="0"/>
              </a:rPr>
              <a:t>A few Shell Commands…</a:t>
            </a:r>
          </a:p>
          <a:p>
            <a:pPr marL="0" indent="0" algn="just">
              <a:buNone/>
            </a:pPr>
            <a:r>
              <a:rPr lang="en-US" sz="4900" b="1" dirty="0">
                <a:latin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cs typeface="Calibri" panose="020F0502020204030204" pitchFamily="34" charset="0"/>
              </a:rPr>
              <a:t> </a:t>
            </a:r>
            <a:r>
              <a:rPr lang="en-US" sz="4900" u="sng" dirty="0" err="1">
                <a:effectLst/>
                <a:latin typeface="Calibri" panose="020F0502020204030204" pitchFamily="34" charset="0"/>
                <a:cs typeface="Calibri" panose="020F0502020204030204" pitchFamily="34" charset="0"/>
              </a:rPr>
              <a:t>pwd</a:t>
            </a:r>
            <a:r>
              <a:rPr lang="en-US" sz="4900" dirty="0">
                <a:effectLst/>
                <a:latin typeface="Calibri" panose="020F0502020204030204" pitchFamily="34" charset="0"/>
                <a:cs typeface="Calibri" panose="020F0502020204030204" pitchFamily="34" charset="0"/>
              </a:rPr>
              <a:t>*</a:t>
            </a:r>
            <a:endParaRPr lang="en-US" sz="4900" dirty="0">
              <a:latin typeface="Calibri" panose="020F0502020204030204" pitchFamily="34" charset="0"/>
              <a:cs typeface="Calibri" panose="020F0502020204030204" pitchFamily="34" charset="0"/>
            </a:endParaRPr>
          </a:p>
          <a:p>
            <a:pPr marL="0" indent="0" algn="just">
              <a:buNone/>
            </a:pPr>
            <a:r>
              <a:rPr lang="en-US" sz="4900" dirty="0">
                <a:effectLst/>
                <a:latin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a:effectLst/>
                <a:latin typeface="Calibri" panose="020F0502020204030204" pitchFamily="34" charset="0"/>
                <a:ea typeface="Calibri" panose="020F0502020204030204" pitchFamily="34" charset="0"/>
                <a:cs typeface="Calibri" panose="020F0502020204030204" pitchFamily="34" charset="0"/>
              </a:rPr>
              <a:t>cd</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a:effectLst/>
                <a:latin typeface="Calibri" panose="020F0502020204030204" pitchFamily="34" charset="0"/>
                <a:ea typeface="Calibri" panose="020F0502020204030204" pitchFamily="34" charset="0"/>
                <a:cs typeface="Calibri" panose="020F0502020204030204" pitchFamily="34" charset="0"/>
              </a:rPr>
              <a:t>man</a:t>
            </a:r>
          </a:p>
          <a:p>
            <a:pPr marL="0" indent="0" algn="just">
              <a:buNone/>
            </a:pPr>
            <a:r>
              <a:rPr lang="en-US" sz="4900" dirty="0">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a:effectLst/>
                <a:latin typeface="Calibri" panose="020F0502020204030204" pitchFamily="34" charset="0"/>
                <a:ea typeface="Calibri" panose="020F0502020204030204" pitchFamily="34" charset="0"/>
                <a:cs typeface="Calibri" panose="020F0502020204030204" pitchFamily="34" charset="0"/>
              </a:rPr>
              <a:t>ls</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err="1">
                <a:effectLst/>
                <a:latin typeface="Calibri" panose="020F0502020204030204" pitchFamily="34" charset="0"/>
                <a:ea typeface="Calibri" panose="020F0502020204030204" pitchFamily="34" charset="0"/>
                <a:cs typeface="Calibri" panose="020F0502020204030204" pitchFamily="34" charset="0"/>
              </a:rPr>
              <a:t>mkdir</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a:effectLst/>
                <a:latin typeface="Calibri" panose="020F0502020204030204" pitchFamily="34" charset="0"/>
                <a:ea typeface="Calibri" panose="020F0502020204030204" pitchFamily="34" charset="0"/>
                <a:cs typeface="Calibri" panose="020F0502020204030204" pitchFamily="34" charset="0"/>
              </a:rPr>
              <a:t>rm</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latin typeface="Calibri" panose="020F0502020204030204" pitchFamily="34" charset="0"/>
                <a:ea typeface="Calibri" panose="020F0502020204030204" pitchFamily="34" charset="0"/>
                <a:cs typeface="Calibri" panose="020F0502020204030204" pitchFamily="34" charset="0"/>
              </a:rPr>
              <a:t>	</a:t>
            </a:r>
            <a:r>
              <a:rPr lang="en-US" sz="4900" dirty="0">
                <a:effectLst/>
                <a:latin typeface="Calibri" panose="020F0502020204030204" pitchFamily="34" charset="0"/>
                <a:ea typeface="Calibri" panose="020F0502020204030204" pitchFamily="34" charset="0"/>
                <a:cs typeface="Calibri" panose="020F0502020204030204" pitchFamily="34" charset="0"/>
              </a:rPr>
              <a:t>•  </a:t>
            </a:r>
            <a:r>
              <a:rPr lang="en-US" sz="4900" u="sng" dirty="0" err="1">
                <a:effectLst/>
                <a:latin typeface="Calibri" panose="020F0502020204030204" pitchFamily="34" charset="0"/>
                <a:ea typeface="Calibri" panose="020F0502020204030204" pitchFamily="34" charset="0"/>
                <a:cs typeface="Calibri" panose="020F0502020204030204" pitchFamily="34" charset="0"/>
              </a:rPr>
              <a:t>rmdir</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mv</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touch</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cp</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cat</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echo</a:t>
            </a:r>
            <a:r>
              <a:rPr lang="en-US" sz="4900" dirty="0">
                <a:effectLst/>
                <a:latin typeface="Calibri" panose="020F0502020204030204" pitchFamily="34" charset="0"/>
                <a:ea typeface="Calibri" panose="020F0502020204030204" pitchFamily="34" charset="0"/>
                <a:cs typeface="Calibri" panose="020F0502020204030204" pitchFamily="34" charset="0"/>
              </a:rPr>
              <a:t>*</a:t>
            </a:r>
          </a:p>
          <a:p>
            <a:pPr marL="0" indent="0" algn="just">
              <a:buNone/>
            </a:pPr>
            <a:r>
              <a:rPr lang="en-US" sz="4900" dirty="0">
                <a:effectLst/>
                <a:latin typeface="Calibri" panose="020F0502020204030204" pitchFamily="34" charset="0"/>
                <a:ea typeface="Calibri" panose="020F0502020204030204" pitchFamily="34" charset="0"/>
                <a:cs typeface="Calibri" panose="020F0502020204030204" pitchFamily="34" charset="0"/>
              </a:rPr>
              <a:t>	•  </a:t>
            </a:r>
            <a:r>
              <a:rPr lang="en-US" sz="4900" u="sng" dirty="0">
                <a:effectLst/>
                <a:latin typeface="Calibri" panose="020F0502020204030204" pitchFamily="34" charset="0"/>
                <a:ea typeface="Calibri" panose="020F0502020204030204" pitchFamily="34" charset="0"/>
                <a:cs typeface="Calibri" panose="020F0502020204030204" pitchFamily="34" charset="0"/>
              </a:rPr>
              <a:t>grep</a:t>
            </a:r>
            <a:r>
              <a:rPr lang="en-US" sz="4900" dirty="0">
                <a:effectLst/>
                <a:latin typeface="Calibri" panose="020F0502020204030204" pitchFamily="34" charset="0"/>
                <a:ea typeface="Calibri" panose="020F0502020204030204" pitchFamily="34" charset="0"/>
                <a:cs typeface="Calibri" panose="020F0502020204030204" pitchFamily="34" charset="0"/>
              </a:rPr>
              <a:t>					 *Frequently used in CSC 211 </a:t>
            </a:r>
            <a:endParaRPr lang="en-US" sz="4900" u="sng"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sz="36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3600" dirty="0">
                <a:effectLst/>
                <a:latin typeface="Calibri" panose="020F0502020204030204" pitchFamily="34" charset="0"/>
                <a:ea typeface="Calibri" panose="020F0502020204030204" pitchFamily="34" charset="0"/>
                <a:cs typeface="Calibri" panose="020F0502020204030204" pitchFamily="34" charset="0"/>
              </a:rPr>
              <a:t>	</a:t>
            </a:r>
            <a:endParaRPr lang="en-US" sz="3600" dirty="0">
              <a:effectLst/>
              <a:latin typeface="Calibri" panose="020F0502020204030204" pitchFamily="34" charset="0"/>
              <a:cs typeface="Calibri" panose="020F0502020204030204" pitchFamily="34" charset="0"/>
            </a:endParaRPr>
          </a:p>
          <a:p>
            <a:pPr marL="0" indent="0" algn="just">
              <a:buNone/>
            </a:pPr>
            <a:r>
              <a:rPr lang="en-US" sz="4500" b="1" dirty="0">
                <a:latin typeface="Calibri" panose="020F0502020204030204" pitchFamily="34" charset="0"/>
                <a:cs typeface="Calibri" panose="020F0502020204030204" pitchFamily="34" charset="0"/>
              </a:rPr>
              <a:t>						</a:t>
            </a:r>
            <a:endParaRPr 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128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buNone/>
            </a:pPr>
            <a:endParaRPr lang="en-US" sz="4200"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r>
              <a:rPr lang="en-US" sz="4200" b="1" dirty="0" err="1">
                <a:latin typeface="Calibri" panose="020F0502020204030204" pitchFamily="34" charset="0"/>
                <a:cs typeface="Calibri" panose="020F0502020204030204" pitchFamily="34" charset="0"/>
              </a:rPr>
              <a:t>pwd</a:t>
            </a: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Prints the current working directory</a:t>
            </a:r>
          </a:p>
          <a:p>
            <a:pPr marL="0" indent="0">
              <a:buNone/>
            </a:pP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buNone/>
            </a:pPr>
            <a:r>
              <a:rPr lang="en-US" sz="4200" b="1" dirty="0">
                <a:latin typeface="Calibri" panose="020F0502020204030204" pitchFamily="34" charset="0"/>
                <a:cs typeface="Calibri" panose="020F0502020204030204" pitchFamily="34" charset="0"/>
              </a:rPr>
              <a:t>	cd</a:t>
            </a:r>
          </a:p>
          <a:p>
            <a:pPr marL="0" indent="0">
              <a:buNone/>
            </a:pPr>
            <a:r>
              <a:rPr lang="en-US" sz="4200" b="1" dirty="0">
                <a:latin typeface="Calibri" panose="020F0502020204030204" pitchFamily="34" charset="0"/>
                <a:cs typeface="Calibri" panose="020F0502020204030204" pitchFamily="34" charset="0"/>
              </a:rPr>
              <a:t>	</a:t>
            </a:r>
            <a:r>
              <a:rPr lang="en-US" sz="4200" dirty="0">
                <a:latin typeface="Calibri" panose="020F0502020204030204" pitchFamily="34" charset="0"/>
                <a:cs typeface="Calibri" panose="020F0502020204030204" pitchFamily="34" charset="0"/>
              </a:rPr>
              <a:t>Change Directory – change the current working 	directory to a specific Folder</a:t>
            </a:r>
            <a:endParaRPr lang="en-US" sz="4200" b="1" dirty="0">
              <a:latin typeface="Calibri" panose="020F0502020204030204" pitchFamily="34" charset="0"/>
              <a:cs typeface="Calibri" panose="020F0502020204030204" pitchFamily="34" charset="0"/>
            </a:endParaRPr>
          </a:p>
          <a:p>
            <a:pPr marL="0" indent="0">
              <a:buNone/>
            </a:pPr>
            <a:endParaRPr lang="en-US" sz="4200" b="1" dirty="0">
              <a:latin typeface="Calibri" panose="020F0502020204030204" pitchFamily="34" charset="0"/>
              <a:cs typeface="Calibri" panose="020F0502020204030204" pitchFamily="34" charset="0"/>
            </a:endParaRPr>
          </a:p>
          <a:p>
            <a:pPr marL="0" indent="0" algn="just">
              <a:buNone/>
            </a:pPr>
            <a:r>
              <a:rPr lang="en-US" sz="4200" dirty="0">
                <a:effectLst/>
                <a:latin typeface="Calibri" panose="020F0502020204030204" pitchFamily="34" charset="0"/>
                <a:ea typeface="Calibri" panose="020F0502020204030204" pitchFamily="34" charset="0"/>
                <a:cs typeface="Calibri" panose="020F0502020204030204" pitchFamily="34" charset="0"/>
              </a:rPr>
              <a:t>	</a:t>
            </a:r>
            <a:endParaRPr lang="en-US" sz="4200" dirty="0">
              <a:effectLst/>
              <a:latin typeface="Calibri" panose="020F0502020204030204" pitchFamily="34" charset="0"/>
              <a:cs typeface="Calibri" panose="020F0502020204030204" pitchFamily="34" charset="0"/>
            </a:endParaRPr>
          </a:p>
          <a:p>
            <a:pPr marL="0" indent="0" algn="just">
              <a:buNone/>
            </a:pPr>
            <a:r>
              <a:rPr lang="en-US" sz="4200" b="1"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198493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881</TotalTime>
  <Words>1118</Words>
  <Application>Microsoft Macintosh PowerPoint</Application>
  <PresentationFormat>Widescreen</PresentationFormat>
  <Paragraphs>167</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Menlo</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Fasina, Opeyemi</dc:creator>
  <cp:lastModifiedBy>Fasina, Opeyemi</cp:lastModifiedBy>
  <cp:revision>171</cp:revision>
  <dcterms:created xsi:type="dcterms:W3CDTF">2024-05-28T02:53:24Z</dcterms:created>
  <dcterms:modified xsi:type="dcterms:W3CDTF">2024-05-30T14:09:06Z</dcterms:modified>
</cp:coreProperties>
</file>