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3C8B-F4ED-FF5A-7AD1-084444E7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8705" y="317623"/>
            <a:ext cx="5234590" cy="119380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 NELINIAR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042B5-F195-D9C2-4474-EC19893AD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302493"/>
            <a:ext cx="8791575" cy="1955307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Albu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Claudiu-Vasile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BISTRISCHI Attila-Roland                                               </a:t>
            </a:r>
            <a:r>
              <a:rPr lang="en-US" b="1" dirty="0" err="1">
                <a:solidFill>
                  <a:schemeClr val="tx1"/>
                </a:solidFill>
              </a:rPr>
              <a:t>grupa</a:t>
            </a:r>
            <a:r>
              <a:rPr lang="en-US" b="1" dirty="0">
                <a:solidFill>
                  <a:schemeClr val="tx1"/>
                </a:solidFill>
              </a:rPr>
              <a:t> 30135</a:t>
            </a:r>
          </a:p>
          <a:p>
            <a:r>
              <a:rPr lang="en-US" b="1" dirty="0">
                <a:solidFill>
                  <a:schemeClr val="tx1"/>
                </a:solidFill>
              </a:rPr>
              <a:t>Puia </a:t>
            </a:r>
            <a:r>
              <a:rPr lang="en-US" b="1" dirty="0" err="1">
                <a:solidFill>
                  <a:schemeClr val="tx1"/>
                </a:solidFill>
              </a:rPr>
              <a:t>sorin-vlad</a:t>
            </a:r>
            <a:r>
              <a:rPr lang="en-US" b="1" dirty="0">
                <a:solidFill>
                  <a:schemeClr val="tx1"/>
                </a:solidFill>
              </a:rPr>
              <a:t>              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4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ED99-A40C-8940-850C-4B6B7D07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7654"/>
            <a:ext cx="9905998" cy="1349406"/>
          </a:xfrm>
        </p:spPr>
        <p:txBody>
          <a:bodyPr/>
          <a:lstStyle/>
          <a:p>
            <a:pPr algn="ctr"/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A678-9C99-B1F5-EF99-2F7408F43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0225"/>
            <a:ext cx="9905999" cy="4210976"/>
          </a:xfrm>
        </p:spPr>
        <p:txBody>
          <a:bodyPr/>
          <a:lstStyle/>
          <a:p>
            <a:pPr marL="0" indent="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enerarea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ARX (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eXogenous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inputs)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neliniar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configurabil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ordinului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gradului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colectarea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preprocesarea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estimarea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parametrilor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validarea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acestuia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seturi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separate de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va ține cont că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ordinul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de 3,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neliniara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afectat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zgomot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lgoritmul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moduri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predicție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5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AE5B-F4A9-ED8A-3B32-7ABFF41A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435" y="78459"/>
            <a:ext cx="9905998" cy="988340"/>
          </a:xfrm>
        </p:spPr>
        <p:txBody>
          <a:bodyPr/>
          <a:lstStyle/>
          <a:p>
            <a:pPr algn="ctr"/>
            <a:r>
              <a:rPr lang="ro-RO" dirty="0"/>
              <a:t>Metoda de rezolvare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A3884-F410-1A10-6931-34B268DBD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03177"/>
                <a:ext cx="9905999" cy="47880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o-RO" dirty="0"/>
                  <a:t>      Pentru obținerea modelului ARX neliniar de tip polinomial de grad configurabil vom utiliza regresia polinomială</a:t>
                </a:r>
                <a:r>
                  <a:rPr lang="en-US" dirty="0"/>
                  <a:t>, </a:t>
                </a:r>
                <a:r>
                  <a:rPr lang="ro-RO" dirty="0"/>
                  <a:t>predicția și simularea.</a:t>
                </a:r>
              </a:p>
              <a:p>
                <a:pPr marL="0" indent="0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ARX neliniar : y(k)=g(y(k-1),...,y(k-na),u(k-1), u(k-2),...,u(k-nb);</a:t>
                </a:r>
                <a:r>
                  <a:rPr lang="el-GR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θ</a:t>
                </a:r>
                <a:r>
                  <a:rPr lang="ro-RO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)+e(k)</a:t>
                </a:r>
              </a:p>
              <a:p>
                <a:pPr marL="0" indent="0">
                  <a:buNone/>
                </a:pPr>
                <a:r>
                  <a:rPr lang="el-GR" i="0" dirty="0">
                    <a:effectLst/>
                    <a:latin typeface="Arial" panose="020B0604020202020204" pitchFamily="34" charset="0"/>
                  </a:rPr>
                  <a:t>  </a:t>
                </a:r>
                <a:r>
                  <a:rPr lang="el-GR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ro-RO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-parametru; </a:t>
                </a:r>
                <a:r>
                  <a:rPr lang="el-GR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ro-RO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Predictia cu un pas înainte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o-RO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)=[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−1),...,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na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), 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−1),...,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nb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o-RO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o-RO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acc>
                        <m:d>
                          <m:dPr>
                            <m:ctrlPr>
                              <a:rPr lang="ro-RO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ro-RO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r>
                          <m:rPr>
                            <m:nor/>
                          </m:rPr>
                          <a:rPr lang="ro-RO" dirty="0">
                            <a:cs typeface="Times New Roman" panose="02020603050405020304" pitchFamily="18" charset="0"/>
                          </a:rPr>
                          <m:t>[</m:t>
                        </m:r>
                        <m:acc>
                          <m:accPr>
                            <m:chr m:val="̃"/>
                            <m:ctrlP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ro-RO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na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),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−1),...,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nb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A3884-F410-1A10-6931-34B268DBD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03177"/>
                <a:ext cx="9905999" cy="4788024"/>
              </a:xfrm>
              <a:blipFill>
                <a:blip r:embed="rId2"/>
                <a:stretch>
                  <a:fillRect l="-923" t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6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BADC-4433-4ADD-C232-C699A258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8" y="0"/>
            <a:ext cx="9905998" cy="1478570"/>
          </a:xfrm>
        </p:spPr>
        <p:txBody>
          <a:bodyPr/>
          <a:lstStyle/>
          <a:p>
            <a:pPr algn="ctr"/>
            <a:r>
              <a:rPr lang="ro-RO" dirty="0"/>
              <a:t>Pașii de rezolvare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829D7-3A53-9D7C-D2E1-3A3266D32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658143"/>
                <a:ext cx="9905999" cy="354171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o-RO" dirty="0"/>
                  <a:t>1.</a:t>
                </a:r>
                <a:r>
                  <a:rPr lang="en-US" dirty="0" err="1"/>
                  <a:t>Generarea</a:t>
                </a:r>
                <a:r>
                  <a:rPr lang="en-US" dirty="0"/>
                  <a:t> </a:t>
                </a:r>
                <a:r>
                  <a:rPr lang="en-US" dirty="0" err="1"/>
                  <a:t>puterilor</a:t>
                </a:r>
                <a:r>
                  <a:rPr lang="en-US" dirty="0"/>
                  <a:t> [p1, p2, …], </a:t>
                </a:r>
                <a:r>
                  <a:rPr lang="en-US" dirty="0" err="1"/>
                  <a:t>utiliz</a:t>
                </a:r>
                <a:r>
                  <a:rPr lang="ro-RO" dirty="0"/>
                  <a:t>ând formula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ro-RO" dirty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ro-RO" dirty="0"/>
                  <a:t>*...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ro-RO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dirty="0"/>
                  <a:t>m</a:t>
                </a:r>
                <a:r>
                  <a:rPr lang="en-US" dirty="0"/>
                  <a:t>,  </a:t>
                </a:r>
                <a:r>
                  <a:rPr lang="en-US" dirty="0" err="1"/>
                  <a:t>stiind</a:t>
                </a:r>
                <a:r>
                  <a:rPr lang="en-US" dirty="0"/>
                  <a:t> ca </a:t>
                </a:r>
                <a:r>
                  <a:rPr lang="en-US" dirty="0" err="1"/>
                  <a:t>avem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 regresori</a:t>
                </a:r>
                <a:endParaRPr lang="ro-RO" dirty="0"/>
              </a:p>
              <a:p>
                <a:pPr marL="0" indent="0">
                  <a:buNone/>
                </a:pPr>
                <a:r>
                  <a:rPr lang="ro-RO" dirty="0"/>
                  <a:t>2.Generarea matricei de regresori PHI</a:t>
                </a:r>
              </a:p>
              <a:p>
                <a:pPr marL="0" indent="0">
                  <a:buNone/>
                </a:pPr>
                <a:r>
                  <a:rPr lang="ro-RO" dirty="0"/>
                  <a:t>3.Găsirea parametrilor prin rezolvarea regresiei liniare </a:t>
                </a:r>
              </a:p>
              <a:p>
                <a:pPr marL="0" indent="0">
                  <a:buNone/>
                </a:pPr>
                <a:r>
                  <a:rPr lang="ro-RO" dirty="0"/>
                  <a:t>4.Calcularea MSI</a:t>
                </a:r>
              </a:p>
              <a:p>
                <a:pPr marL="0" indent="0">
                  <a:buNone/>
                </a:pPr>
                <a:r>
                  <a:rPr lang="ro-RO" dirty="0"/>
                  <a:t>5.Găsirea celui mai bun na, nb, 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829D7-3A53-9D7C-D2E1-3A3266D32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658143"/>
                <a:ext cx="9905999" cy="3541714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1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426B-67E9-729B-8D3A-72685371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ro-RO" dirty="0"/>
              <a:t>Grafice pentru predicție și simulare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EED9C7-2E3E-67E1-3669-20DED5AED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96" y="1478570"/>
            <a:ext cx="3936802" cy="3062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09D70A-716F-E7D7-F0D2-EF0EC1178104}"/>
              </a:ext>
            </a:extLst>
          </p:cNvPr>
          <p:cNvSpPr txBox="1"/>
          <p:nvPr/>
        </p:nvSpPr>
        <p:spPr>
          <a:xfrm>
            <a:off x="1579382" y="4692398"/>
            <a:ext cx="126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Fig.01, Predictie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D042B-697A-5F10-AC06-D078D6EEC342}"/>
              </a:ext>
            </a:extLst>
          </p:cNvPr>
          <p:cNvSpPr txBox="1"/>
          <p:nvPr/>
        </p:nvSpPr>
        <p:spPr>
          <a:xfrm>
            <a:off x="9667783" y="4596173"/>
            <a:ext cx="12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Fig.0</a:t>
            </a:r>
            <a:r>
              <a:rPr lang="en-US" dirty="0"/>
              <a:t>3</a:t>
            </a:r>
            <a:r>
              <a:rPr lang="ro-RO" dirty="0"/>
              <a:t>, Simulare</a:t>
            </a:r>
            <a:r>
              <a:rPr lang="en-US" dirty="0"/>
              <a:t> la </a:t>
            </a:r>
            <a:r>
              <a:rPr lang="en-US" dirty="0" err="1"/>
              <a:t>Validare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8C5D34-A067-B8E9-F9A8-FDF20310C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27" y="1478570"/>
            <a:ext cx="4048688" cy="3062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545E5C-BB73-9B47-4963-4A5E8FD0C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642" y="1478570"/>
            <a:ext cx="4113358" cy="30688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153951-B219-754D-0249-4462A4C0DB96}"/>
              </a:ext>
            </a:extLst>
          </p:cNvPr>
          <p:cNvSpPr txBox="1"/>
          <p:nvPr/>
        </p:nvSpPr>
        <p:spPr>
          <a:xfrm>
            <a:off x="5404117" y="4692398"/>
            <a:ext cx="1380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Fig.0</a:t>
            </a:r>
            <a:r>
              <a:rPr lang="en-US" dirty="0"/>
              <a:t>2</a:t>
            </a:r>
            <a:r>
              <a:rPr lang="ro-RO" dirty="0"/>
              <a:t>, Simulare</a:t>
            </a:r>
            <a:r>
              <a:rPr lang="en-US" dirty="0"/>
              <a:t> la </a:t>
            </a:r>
            <a:r>
              <a:rPr lang="en-US" dirty="0" err="1"/>
              <a:t>Identificare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2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753B-7EFE-2994-9673-575460FF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71" y="15687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   </a:t>
            </a:r>
            <a:r>
              <a:rPr lang="en-US" dirty="0" err="1"/>
              <a:t>Calcularea</a:t>
            </a:r>
            <a:r>
              <a:rPr lang="en-US" dirty="0"/>
              <a:t> </a:t>
            </a:r>
            <a:r>
              <a:rPr lang="en-US" dirty="0" err="1"/>
              <a:t>eroriilor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7129-290E-AD89-8FDE-81E85A34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482571"/>
            <a:ext cx="11807301" cy="43086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it-IT" dirty="0"/>
              <a:t>La calcularea eroriilor se poate observa c</a:t>
            </a:r>
            <a:r>
              <a:rPr lang="ro-RO" dirty="0"/>
              <a:t>ă</a:t>
            </a:r>
            <a:r>
              <a:rPr lang="it-IT" dirty="0"/>
              <a:t> eroarea predic</a:t>
            </a:r>
            <a:r>
              <a:rPr lang="ro-RO" dirty="0"/>
              <a:t>ț</a:t>
            </a:r>
            <a:r>
              <a:rPr lang="it-IT" dirty="0"/>
              <a:t>iei </a:t>
            </a:r>
            <a:r>
              <a:rPr lang="ro-RO" dirty="0"/>
              <a:t>ș</a:t>
            </a:r>
            <a:r>
              <a:rPr lang="it-IT" dirty="0"/>
              <a:t>i simul</a:t>
            </a:r>
            <a:r>
              <a:rPr lang="ro-RO" dirty="0"/>
              <a:t>ă</a:t>
            </a:r>
            <a:r>
              <a:rPr lang="it-IT" dirty="0"/>
              <a:t>rii </a:t>
            </a:r>
            <a:r>
              <a:rPr lang="ro-RO" dirty="0"/>
              <a:t>au</a:t>
            </a:r>
            <a:r>
              <a:rPr lang="it-IT" dirty="0"/>
              <a:t> parametrii diferi</a:t>
            </a:r>
            <a:r>
              <a:rPr lang="ro-RO" dirty="0"/>
              <a:t>ț</a:t>
            </a:r>
            <a:r>
              <a:rPr lang="it-IT" dirty="0"/>
              <a:t>i</a:t>
            </a:r>
            <a:r>
              <a:rPr lang="ro-RO" dirty="0"/>
              <a:t>.</a:t>
            </a:r>
          </a:p>
          <a:p>
            <a:pPr marL="0" indent="0">
              <a:buNone/>
            </a:pPr>
            <a:r>
              <a:rPr lang="ro-RO" dirty="0"/>
              <a:t> La predicție eroarea cea mai mica este de 0.000001 la m=3, na=nb=3</a:t>
            </a:r>
          </a:p>
          <a:p>
            <a:pPr marL="0" indent="0">
              <a:buNone/>
            </a:pPr>
            <a:r>
              <a:rPr lang="ro-RO" dirty="0"/>
              <a:t>La simularea </a:t>
            </a:r>
            <a:r>
              <a:rPr lang="en-US" dirty="0"/>
              <a:t>pe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ro-RO" dirty="0"/>
              <a:t>eroarea cea mai mica este de 0.002404 la m=3, na=nb=2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simularea</a:t>
            </a:r>
            <a:r>
              <a:rPr lang="en-US" dirty="0"/>
              <a:t> pe </a:t>
            </a:r>
            <a:r>
              <a:rPr lang="en-US" dirty="0" err="1"/>
              <a:t>identificare</a:t>
            </a:r>
            <a:r>
              <a:rPr lang="en-US" dirty="0"/>
              <a:t> </a:t>
            </a:r>
            <a:r>
              <a:rPr lang="en-US" dirty="0" err="1"/>
              <a:t>eroarea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mica </a:t>
            </a:r>
            <a:r>
              <a:rPr lang="en-US" dirty="0" err="1"/>
              <a:t>este</a:t>
            </a:r>
            <a:r>
              <a:rPr lang="en-US" dirty="0"/>
              <a:t> de 0.010440 la m=4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=</a:t>
            </a:r>
            <a:r>
              <a:rPr lang="en-US" dirty="0" err="1"/>
              <a:t>nb</a:t>
            </a:r>
            <a:r>
              <a:rPr lang="en-US" dirty="0"/>
              <a:t>=2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D7699-1B2D-01EB-3FE4-FFEB39E5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3" y="4305142"/>
            <a:ext cx="4181949" cy="1397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48506F-3224-3AF4-8C14-16DDF04B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19" y="5303222"/>
            <a:ext cx="4054488" cy="1397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6FB180-354E-6948-439F-CA2DB238E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553" y="4217448"/>
            <a:ext cx="3766881" cy="13407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8C1490-E44F-8B56-3E96-A1D18BE7A47B}"/>
              </a:ext>
            </a:extLst>
          </p:cNvPr>
          <p:cNvSpPr txBox="1"/>
          <p:nvPr/>
        </p:nvSpPr>
        <p:spPr>
          <a:xfrm>
            <a:off x="631092" y="6002171"/>
            <a:ext cx="2431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Fig.0</a:t>
            </a:r>
            <a:r>
              <a:rPr lang="en-US" dirty="0"/>
              <a:t>4</a:t>
            </a:r>
            <a:r>
              <a:rPr lang="ro-RO" dirty="0"/>
              <a:t>, </a:t>
            </a:r>
            <a:r>
              <a:rPr lang="en-US" dirty="0" err="1"/>
              <a:t>Erori</a:t>
            </a:r>
            <a:r>
              <a:rPr lang="en-US" dirty="0"/>
              <a:t> la </a:t>
            </a:r>
            <a:r>
              <a:rPr lang="en-US" dirty="0" err="1"/>
              <a:t>predictie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151A9-8FDB-7F68-32D1-AB45FF27190B}"/>
              </a:ext>
            </a:extLst>
          </p:cNvPr>
          <p:cNvSpPr txBox="1"/>
          <p:nvPr/>
        </p:nvSpPr>
        <p:spPr>
          <a:xfrm>
            <a:off x="5119887" y="4656891"/>
            <a:ext cx="2431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Fig.0</a:t>
            </a:r>
            <a:r>
              <a:rPr lang="en-US" dirty="0"/>
              <a:t>5</a:t>
            </a:r>
            <a:r>
              <a:rPr lang="ro-RO" dirty="0"/>
              <a:t>, </a:t>
            </a:r>
            <a:r>
              <a:rPr lang="en-US" dirty="0" err="1"/>
              <a:t>Erori</a:t>
            </a:r>
            <a:r>
              <a:rPr lang="en-US" dirty="0"/>
              <a:t> la </a:t>
            </a:r>
            <a:r>
              <a:rPr lang="en-US" dirty="0" err="1"/>
              <a:t>simulare</a:t>
            </a:r>
            <a:r>
              <a:rPr lang="en-US" dirty="0"/>
              <a:t> pe </a:t>
            </a:r>
            <a:r>
              <a:rPr lang="en-US" dirty="0" err="1"/>
              <a:t>validare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338CE-9F63-65AD-F220-F846B01FAF1F}"/>
              </a:ext>
            </a:extLst>
          </p:cNvPr>
          <p:cNvSpPr txBox="1"/>
          <p:nvPr/>
        </p:nvSpPr>
        <p:spPr>
          <a:xfrm>
            <a:off x="8762141" y="5579633"/>
            <a:ext cx="2431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Fig.0</a:t>
            </a:r>
            <a:r>
              <a:rPr lang="en-US" dirty="0"/>
              <a:t>6</a:t>
            </a:r>
            <a:r>
              <a:rPr lang="ro-RO" dirty="0"/>
              <a:t>, </a:t>
            </a:r>
            <a:r>
              <a:rPr lang="en-US" dirty="0" err="1"/>
              <a:t>Erori</a:t>
            </a:r>
            <a:r>
              <a:rPr lang="en-US" dirty="0"/>
              <a:t> la </a:t>
            </a:r>
            <a:r>
              <a:rPr lang="en-US" dirty="0" err="1"/>
              <a:t>simulare</a:t>
            </a:r>
            <a:r>
              <a:rPr lang="en-US" dirty="0"/>
              <a:t> pe </a:t>
            </a:r>
            <a:r>
              <a:rPr lang="en-US" dirty="0" err="1"/>
              <a:t>identificare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4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862C-77D7-5E1B-1DEB-78E06E53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   Concluzie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BF9B-B80D-6A9A-8161-47FAAA05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       În  concluzie, am reusit să identificăm un model prin metoda ARX neliniar, aflând gr</a:t>
            </a:r>
            <a:r>
              <a:rPr lang="en-US" dirty="0"/>
              <a:t>a</a:t>
            </a:r>
            <a:r>
              <a:rPr lang="ro-RO" dirty="0" err="1"/>
              <a:t>dul</a:t>
            </a:r>
            <a:r>
              <a:rPr lang="ro-RO" dirty="0"/>
              <a:t> si parametrii potriviți, u</a:t>
            </a:r>
            <a:r>
              <a:rPr lang="en-US" dirty="0"/>
              <a:t>n</a:t>
            </a:r>
            <a:r>
              <a:rPr lang="ro-RO" dirty="0"/>
              <a:t>de </a:t>
            </a:r>
            <a:r>
              <a:rPr lang="ro-RO" dirty="0" err="1"/>
              <a:t>eror</a:t>
            </a:r>
            <a:r>
              <a:rPr lang="en-US" dirty="0"/>
              <a:t>il</a:t>
            </a:r>
            <a:r>
              <a:rPr lang="ro-RO" dirty="0"/>
              <a:t>e</a:t>
            </a:r>
            <a:r>
              <a:rPr lang="en-US" dirty="0"/>
              <a:t> de</a:t>
            </a:r>
            <a:r>
              <a:rPr lang="ro-RO" dirty="0"/>
              <a:t> predicție și </a:t>
            </a:r>
            <a:r>
              <a:rPr lang="ro-RO" dirty="0" err="1"/>
              <a:t>sim</a:t>
            </a:r>
            <a:r>
              <a:rPr lang="en-US" dirty="0"/>
              <a:t>u</a:t>
            </a:r>
            <a:r>
              <a:rPr lang="ro-RO" dirty="0" err="1"/>
              <a:t>lare</a:t>
            </a:r>
            <a:r>
              <a:rPr lang="ro-RO" dirty="0"/>
              <a:t> </a:t>
            </a:r>
            <a:r>
              <a:rPr lang="en-US"/>
              <a:t>sunt</a:t>
            </a:r>
            <a:r>
              <a:rPr lang="ro-RO"/>
              <a:t> </a:t>
            </a:r>
            <a:r>
              <a:rPr lang="ro-RO" dirty="0"/>
              <a:t>minimă.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77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1646</TotalTime>
  <Words>421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Times New Roman</vt:lpstr>
      <vt:lpstr>Tw Cen MT</vt:lpstr>
      <vt:lpstr>Circuit</vt:lpstr>
      <vt:lpstr>ARX NELINIAR</vt:lpstr>
      <vt:lpstr>Introducere</vt:lpstr>
      <vt:lpstr>Metoda de rezolvare</vt:lpstr>
      <vt:lpstr>Pașii de rezolvare</vt:lpstr>
      <vt:lpstr>Grafice pentru predicție și simulare</vt:lpstr>
      <vt:lpstr>   Calcularea eroriilor</vt:lpstr>
      <vt:lpstr>   Concluzie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ARX NELINIAR</dc:title>
  <dc:creator>Sorin Vlad Puia</dc:creator>
  <cp:lastModifiedBy>Attila Roland Bistrischi</cp:lastModifiedBy>
  <cp:revision>13</cp:revision>
  <dcterms:created xsi:type="dcterms:W3CDTF">2023-12-11T12:39:48Z</dcterms:created>
  <dcterms:modified xsi:type="dcterms:W3CDTF">2023-12-28T17:07:49Z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2023-12-28T16:18:16Z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01370aa4-b6b6-4ed8-b20f-ec8469bf60bf</vt:lpwstr>
  </property>
  <property fmtid="{D5CDD505-2E9C-101B-9397-08002B2CF9AE}" pid="8" name="MSIP_Label_5b58b62f-6f94-46bd-8089-18e64b0a9abb_ContentBits">
    <vt:lpwstr>0</vt:lpwstr>
  </property>
</Properties>
</file>