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71" autoAdjust="0"/>
  </p:normalViewPr>
  <p:slideViewPr>
    <p:cSldViewPr>
      <p:cViewPr varScale="1">
        <p:scale>
          <a:sx n="63" d="100"/>
          <a:sy n="63" d="100"/>
        </p:scale>
        <p:origin x="77" y="49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FDD5-F374-4A81-B0C9-AAD404FF94EE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8696C-E824-4C04-97EA-B09B74AFF4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727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aitstimes.com/singapore/education/are-smaller-class-sizes-worth-the-troubl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https://www.straitstimes.com/singapore/education/are-smaller-class-sizes-worth-the-trouble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696C-E824-4C04-97EA-B09B74AFF4A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146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696C-E824-4C04-97EA-B09B74AFF4A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53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614141"/>
            <a:ext cx="4860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THE 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– Tan Yong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Huat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 Roland Choong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75856" y="1491630"/>
            <a:ext cx="55081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Capstone Project Proposal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275606"/>
            <a:ext cx="8496944" cy="3384377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Good outcome for students in schools can usually be achieved when adequate amount of guidance and personalized attention is provided to the students.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Since 2011 to 2017, Singapore teacher-student ratios have dropped from 1:19 in 2011 to 1:16 last year in primary schools, and from 1:15 in 2011 to 1:12 last year in secondary schools - comparable to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Organisation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for Economic Cooperation and Development (OECD) averages. It is thought that a smaller class size allow for more student-teacher engagement, permitting students more chance to clarify and engagement.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Additionally, we realize that across Singapore, different schools specifically, Government schools and Aided schools have different teacher-student ratio.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We would want to investigate if the teacher-student ratio, teachers’ experience and Government expenditure on education contribute to any measurable difference in the student outcome – specifically, their O and A level results over the past few years.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059583"/>
            <a:ext cx="8496944" cy="3744416"/>
          </a:xfrm>
        </p:spPr>
        <p:txBody>
          <a:bodyPr/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Y = O and A Level Results</a:t>
            </a: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https://data.gov.sg/dataset/percentage-of-students-with-at-least-5-o-level-passes</a:t>
            </a: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https://data.gov.sg/dataset/percentage-of-students-with-at-least-3-a-h2-passes-and-pass-in-gp-or-ki</a:t>
            </a:r>
          </a:p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X1 = Student/Teacher Ratio</a:t>
            </a: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https://data.gov.sg/dataset/students-and-teachers-in-schools  </a:t>
            </a:r>
          </a:p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X2 = Teachers' Experience</a:t>
            </a: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https://data.gov.sg/dataset/teachers-in-schools-academic-qualifications-and-length-of-service  </a:t>
            </a:r>
          </a:p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X3 = Gov Recurrent Expenditure on Education per Student</a:t>
            </a: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https://data.gov.sg/dataset/government-recurrent-expenditure-on-education-per-student  </a:t>
            </a:r>
          </a:p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Gov Expenditure to be CPI-adjusted</a:t>
            </a: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https://data.gov.sg/dataset/consumer-price-index-monthly </a:t>
            </a:r>
          </a:p>
          <a:p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Source and Content</a:t>
            </a:r>
          </a:p>
        </p:txBody>
      </p:sp>
    </p:spTree>
    <p:extLst>
      <p:ext uri="{BB962C8B-B14F-4D97-AF65-F5344CB8AC3E}">
        <p14:creationId xmlns:p14="http://schemas.microsoft.com/office/powerpoint/2010/main" val="252842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915566"/>
            <a:ext cx="8352928" cy="4032448"/>
          </a:xfrm>
        </p:spPr>
        <p:txBody>
          <a:bodyPr wrap="square" lIns="182880" anchor="t" anchorCtr="0">
            <a:no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itchFamily="34" charset="0"/>
              </a:rPr>
              <a:t>Tidy and Transform  :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→"/>
            </a:pP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For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Percentage of Students With at Least 5 O-Level Passes a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nd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Percentage of Students With at Least 3 'A'/'H2' Passes and Pass in GP/KI   </a:t>
            </a:r>
            <a:r>
              <a:rPr lang="en-US" sz="1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000" b="1" dirty="0">
                <a:latin typeface="Arial" panose="020B0604020202020204" pitchFamily="34" charset="0"/>
                <a:cs typeface="Arial" pitchFamily="34" charset="0"/>
              </a:rPr>
              <a:t>xtract 1988 to 2018 ‘Overall’.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→"/>
            </a:pP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For Pre-University and Secondary school students and teachers, </a:t>
            </a:r>
            <a:r>
              <a:rPr lang="en-US" altLang="ko-KR" sz="1000" b="1" dirty="0">
                <a:latin typeface="Arial" panose="020B0604020202020204" pitchFamily="34" charset="0"/>
                <a:cs typeface="Arial" pitchFamily="34" charset="0"/>
              </a:rPr>
              <a:t>select ‘MF’, combined for all types of school (‘Aided’, ‘Gov’, ‘</a:t>
            </a:r>
            <a:r>
              <a:rPr lang="en-US" altLang="ko-KR" sz="1000" b="1" dirty="0" err="1">
                <a:latin typeface="Arial" panose="020B0604020202020204" pitchFamily="34" charset="0"/>
                <a:cs typeface="Arial" pitchFamily="34" charset="0"/>
              </a:rPr>
              <a:t>Indep</a:t>
            </a:r>
            <a:r>
              <a:rPr lang="en-US" altLang="ko-KR" sz="1000" b="1" dirty="0">
                <a:latin typeface="Arial" panose="020B0604020202020204" pitchFamily="34" charset="0"/>
                <a:cs typeface="Arial" pitchFamily="34" charset="0"/>
              </a:rPr>
              <a:t>’ and ‘</a:t>
            </a:r>
            <a:r>
              <a:rPr lang="en-US" altLang="ko-KR" sz="1000" b="1" dirty="0" err="1">
                <a:latin typeface="Arial" panose="020B0604020202020204" pitchFamily="34" charset="0"/>
                <a:cs typeface="Arial" pitchFamily="34" charset="0"/>
              </a:rPr>
              <a:t>Specialised</a:t>
            </a:r>
            <a:r>
              <a:rPr lang="en-US" altLang="ko-KR" sz="1000" b="1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altLang="ko-KR" sz="1000" b="1" dirty="0" err="1">
                <a:latin typeface="Arial" panose="020B0604020202020204" pitchFamily="34" charset="0"/>
                <a:cs typeface="Arial" pitchFamily="34" charset="0"/>
              </a:rPr>
              <a:t>Indep</a:t>
            </a:r>
            <a:r>
              <a:rPr lang="en-US" altLang="ko-KR" sz="1000" b="1" dirty="0">
                <a:latin typeface="Arial" panose="020B0604020202020204" pitchFamily="34" charset="0"/>
                <a:cs typeface="Arial" pitchFamily="34" charset="0"/>
              </a:rPr>
              <a:t>’), compute total students &amp; teachers. Find Student/Teacher Ratio.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→"/>
            </a:pP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For Teachers’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Length of Service, </a:t>
            </a:r>
            <a:r>
              <a:rPr lang="en-US" sz="1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‘MF, ‘Secondary’ and ‘Pre-University’, compute the median lengt</a:t>
            </a:r>
            <a:r>
              <a:rPr lang="en-US" sz="10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of service for each year.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→"/>
            </a:pPr>
            <a:r>
              <a:rPr lang="en-US" sz="1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Government Recurrent Expenditure on Education Per Student</a:t>
            </a:r>
            <a:r>
              <a:rPr lang="en-US" sz="1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select ‘Secondary Schools’, ‘Junior Colleges/</a:t>
            </a:r>
            <a:r>
              <a:rPr lang="en-US" sz="10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Centralised</a:t>
            </a:r>
            <a:r>
              <a:rPr lang="en-US" sz="1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Institutes’, and the expenditure will be adjusted against CPI (base year 2019). For the monthly CPI data, select ‘All Items’ and compute the      median CPI by   year.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→"/>
            </a:pP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 inner join for all the above tables – join at ‘Year’ column.</a:t>
            </a:r>
          </a:p>
          <a:p>
            <a:r>
              <a:rPr lang="en-US" altLang="ko-KR" sz="1600" b="1" dirty="0">
                <a:latin typeface="Arial" panose="020B0604020202020204" pitchFamily="34" charset="0"/>
                <a:cs typeface="Arial" pitchFamily="34" charset="0"/>
              </a:rPr>
              <a:t>Create Linear Regression (OLS) Models : </a:t>
            </a:r>
          </a:p>
          <a:p>
            <a:pPr marL="227013" indent="-227013">
              <a:spcBef>
                <a:spcPts val="300"/>
              </a:spcBef>
              <a:buFont typeface="Arial" panose="020B0604020202020204" pitchFamily="34" charset="0"/>
              <a:buChar char="→"/>
            </a:pP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Y</a:t>
            </a:r>
            <a:r>
              <a:rPr lang="en-US" altLang="ko-KR" sz="1000" baseline="-25000" dirty="0">
                <a:latin typeface="Arial" panose="020B0604020202020204" pitchFamily="34" charset="0"/>
                <a:cs typeface="Arial" pitchFamily="34" charset="0"/>
              </a:rPr>
              <a:t>O Level 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= Intercept + </a:t>
            </a:r>
            <a:r>
              <a:rPr lang="ko-KR" altLang="en-US" sz="1000" b="1" dirty="0">
                <a:latin typeface="Arial" pitchFamily="34" charset="0"/>
                <a:cs typeface="Arial" pitchFamily="34" charset="0"/>
              </a:rPr>
              <a:t>ꞵ</a:t>
            </a:r>
            <a:r>
              <a:rPr lang="en-US" altLang="ko-KR" sz="1000" baseline="-25000" dirty="0">
                <a:latin typeface="Arial" panose="020B0604020202020204" pitchFamily="34" charset="0"/>
                <a:cs typeface="Arial" pitchFamily="34" charset="0"/>
              </a:rPr>
              <a:t>1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X</a:t>
            </a:r>
            <a:r>
              <a:rPr lang="en-US" altLang="ko-KR" sz="1000" baseline="-25000" dirty="0">
                <a:latin typeface="Arial" panose="020B0604020202020204" pitchFamily="34" charset="0"/>
                <a:cs typeface="Arial" pitchFamily="34" charset="0"/>
              </a:rPr>
              <a:t>Student/Teacher Ratio 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+ </a:t>
            </a:r>
            <a:r>
              <a:rPr lang="ko-KR" altLang="en-US" sz="1000" b="1" dirty="0">
                <a:latin typeface="Arial" pitchFamily="34" charset="0"/>
                <a:cs typeface="Arial" pitchFamily="34" charset="0"/>
              </a:rPr>
              <a:t>ꞵ</a:t>
            </a:r>
            <a:r>
              <a:rPr lang="en-US" altLang="ko-KR" sz="1000" baseline="-25000" dirty="0">
                <a:latin typeface="Arial" panose="020B0604020202020204" pitchFamily="34" charset="0"/>
                <a:cs typeface="Arial" pitchFamily="34" charset="0"/>
              </a:rPr>
              <a:t>2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X</a:t>
            </a:r>
            <a:r>
              <a:rPr lang="en-US" altLang="ko-KR" sz="1000" baseline="-25000" dirty="0">
                <a:latin typeface="Arial" panose="020B0604020202020204" pitchFamily="34" charset="0"/>
                <a:cs typeface="Arial" pitchFamily="34" charset="0"/>
              </a:rPr>
              <a:t>Teacher’s Length of Service 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+ </a:t>
            </a:r>
            <a:r>
              <a:rPr lang="ko-KR" altLang="en-US" sz="1000" b="1" dirty="0">
                <a:latin typeface="Arial" pitchFamily="34" charset="0"/>
                <a:cs typeface="Arial" pitchFamily="34" charset="0"/>
              </a:rPr>
              <a:t>ꞵ</a:t>
            </a:r>
            <a:r>
              <a:rPr lang="en-US" altLang="ko-KR" sz="1000" baseline="-25000" dirty="0">
                <a:latin typeface="Arial" panose="020B0604020202020204" pitchFamily="34" charset="0"/>
                <a:cs typeface="Arial" pitchFamily="34" charset="0"/>
              </a:rPr>
              <a:t>3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X</a:t>
            </a:r>
            <a:r>
              <a:rPr lang="en-US" altLang="ko-KR" sz="1000" baseline="-25000" dirty="0">
                <a:latin typeface="Arial" panose="020B0604020202020204" pitchFamily="34" charset="0"/>
                <a:cs typeface="Arial" pitchFamily="34" charset="0"/>
              </a:rPr>
              <a:t>Gov Expenditure</a:t>
            </a:r>
          </a:p>
          <a:p>
            <a:pPr marL="227013" indent="-227013">
              <a:spcBef>
                <a:spcPts val="300"/>
              </a:spcBef>
              <a:buFont typeface="Arial" panose="020B0604020202020204" pitchFamily="34" charset="0"/>
              <a:buChar char="→"/>
            </a:pP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Y</a:t>
            </a:r>
            <a:r>
              <a:rPr lang="en-US" altLang="ko-KR" sz="1000" baseline="-25000" dirty="0">
                <a:latin typeface="Arial" panose="020B0604020202020204" pitchFamily="34" charset="0"/>
                <a:cs typeface="Arial" pitchFamily="34" charset="0"/>
              </a:rPr>
              <a:t>A Level 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= Intercept + </a:t>
            </a:r>
            <a:r>
              <a:rPr lang="ko-KR" altLang="en-US" sz="1000" b="1" dirty="0">
                <a:latin typeface="Arial" pitchFamily="34" charset="0"/>
                <a:cs typeface="Arial" pitchFamily="34" charset="0"/>
              </a:rPr>
              <a:t>ꞵ</a:t>
            </a:r>
            <a:r>
              <a:rPr lang="en-US" altLang="ko-KR" sz="1000" baseline="-25000" dirty="0">
                <a:latin typeface="Arial" panose="020B0604020202020204" pitchFamily="34" charset="0"/>
                <a:cs typeface="Arial" pitchFamily="34" charset="0"/>
              </a:rPr>
              <a:t>1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X</a:t>
            </a:r>
            <a:r>
              <a:rPr lang="en-US" altLang="ko-KR" sz="1000" baseline="-25000" dirty="0">
                <a:latin typeface="Arial" panose="020B0604020202020204" pitchFamily="34" charset="0"/>
                <a:cs typeface="Arial" pitchFamily="34" charset="0"/>
              </a:rPr>
              <a:t>Student/Teacher Ratio 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+ </a:t>
            </a:r>
            <a:r>
              <a:rPr lang="ko-KR" altLang="en-US" sz="1000" b="1" dirty="0">
                <a:latin typeface="Arial" pitchFamily="34" charset="0"/>
                <a:cs typeface="Arial" pitchFamily="34" charset="0"/>
              </a:rPr>
              <a:t>ꞵ</a:t>
            </a:r>
            <a:r>
              <a:rPr lang="en-US" altLang="ko-KR" sz="1000" baseline="-25000" dirty="0">
                <a:latin typeface="Arial" panose="020B0604020202020204" pitchFamily="34" charset="0"/>
                <a:cs typeface="Arial" pitchFamily="34" charset="0"/>
              </a:rPr>
              <a:t>2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X</a:t>
            </a:r>
            <a:r>
              <a:rPr lang="en-US" altLang="ko-KR" sz="1000" baseline="-25000" dirty="0">
                <a:latin typeface="Arial" panose="020B0604020202020204" pitchFamily="34" charset="0"/>
                <a:cs typeface="Arial" pitchFamily="34" charset="0"/>
              </a:rPr>
              <a:t>Teacher’s Length of Service 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+ </a:t>
            </a:r>
            <a:r>
              <a:rPr lang="ko-KR" altLang="en-US" sz="1000" b="1" dirty="0">
                <a:latin typeface="Arial" pitchFamily="34" charset="0"/>
                <a:cs typeface="Arial" pitchFamily="34" charset="0"/>
              </a:rPr>
              <a:t>ꞵ</a:t>
            </a:r>
            <a:r>
              <a:rPr lang="en-US" altLang="ko-KR" sz="1000" baseline="-25000" dirty="0">
                <a:latin typeface="Arial" panose="020B0604020202020204" pitchFamily="34" charset="0"/>
                <a:cs typeface="Arial" pitchFamily="34" charset="0"/>
              </a:rPr>
              <a:t>3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X</a:t>
            </a:r>
            <a:r>
              <a:rPr lang="en-US" altLang="ko-KR" sz="1000" baseline="-25000" dirty="0">
                <a:latin typeface="Arial" panose="020B0604020202020204" pitchFamily="34" charset="0"/>
                <a:cs typeface="Arial" pitchFamily="34" charset="0"/>
              </a:rPr>
              <a:t>Gov Expenditure </a:t>
            </a:r>
          </a:p>
          <a:p>
            <a:pPr marL="227013" indent="-227013">
              <a:spcBef>
                <a:spcPts val="300"/>
              </a:spcBef>
              <a:buFont typeface="Arial" panose="020B0604020202020204" pitchFamily="34" charset="0"/>
              <a:buChar char="→"/>
            </a:pP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For Y</a:t>
            </a:r>
            <a:r>
              <a:rPr lang="en-US" altLang="ko-KR" sz="1000" baseline="-25000" dirty="0">
                <a:latin typeface="Arial" panose="020B0604020202020204" pitchFamily="34" charset="0"/>
                <a:cs typeface="Arial" pitchFamily="34" charset="0"/>
              </a:rPr>
              <a:t>O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 and Y</a:t>
            </a:r>
            <a:r>
              <a:rPr lang="en-US" altLang="ko-KR" sz="1000" baseline="-25000" dirty="0">
                <a:latin typeface="Arial" panose="020B0604020202020204" pitchFamily="34" charset="0"/>
                <a:cs typeface="Arial" pitchFamily="34" charset="0"/>
              </a:rPr>
              <a:t>A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, determine for each, the Main Effect vs Interaction Effect – compare 2 models with </a:t>
            </a:r>
            <a:r>
              <a:rPr lang="en-US" altLang="ko-KR" sz="1000" dirty="0" err="1">
                <a:latin typeface="Arial" panose="020B0604020202020204" pitchFamily="34" charset="0"/>
                <a:cs typeface="Arial" pitchFamily="34" charset="0"/>
              </a:rPr>
              <a:t>huxtable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::</a:t>
            </a:r>
            <a:r>
              <a:rPr lang="en-US" altLang="ko-KR" sz="1000" dirty="0" err="1">
                <a:latin typeface="Arial" panose="020B0604020202020204" pitchFamily="34" charset="0"/>
                <a:cs typeface="Arial" pitchFamily="34" charset="0"/>
              </a:rPr>
              <a:t>export_sums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 and </a:t>
            </a:r>
            <a:r>
              <a:rPr lang="en-US" altLang="ko-KR" sz="1000" dirty="0" err="1">
                <a:latin typeface="Arial" panose="020B0604020202020204" pitchFamily="34" charset="0"/>
                <a:cs typeface="Arial" pitchFamily="34" charset="0"/>
              </a:rPr>
              <a:t>anova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. Choose the better model. </a:t>
            </a:r>
          </a:p>
          <a:p>
            <a:pPr marL="227013" indent="-227013">
              <a:spcBef>
                <a:spcPts val="300"/>
              </a:spcBef>
              <a:buFont typeface="Arial" panose="020B0604020202020204" pitchFamily="34" charset="0"/>
              <a:buChar char="→"/>
            </a:pP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Perform linearity assumption check (</a:t>
            </a:r>
            <a:r>
              <a:rPr lang="en-US" altLang="ko-KR" sz="1000" dirty="0" err="1">
                <a:latin typeface="Arial" panose="020B0604020202020204" pitchFamily="34" charset="0"/>
                <a:cs typeface="Arial" pitchFamily="34" charset="0"/>
              </a:rPr>
              <a:t>gvlma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), multicollinearity (</a:t>
            </a:r>
            <a:r>
              <a:rPr lang="en-US" altLang="ko-KR" sz="1000" dirty="0" err="1">
                <a:latin typeface="Arial" panose="020B0604020202020204" pitchFamily="34" charset="0"/>
                <a:cs typeface="Arial" pitchFamily="34" charset="0"/>
              </a:rPr>
              <a:t>jtools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 :: </a:t>
            </a:r>
            <a:r>
              <a:rPr lang="en-US" altLang="ko-KR" sz="1000" dirty="0" err="1">
                <a:latin typeface="Arial" panose="020B0604020202020204" pitchFamily="34" charset="0"/>
                <a:cs typeface="Arial" pitchFamily="34" charset="0"/>
              </a:rPr>
              <a:t>summ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) and heteroscedasticity (sandwich)</a:t>
            </a:r>
          </a:p>
          <a:p>
            <a:pPr marL="227013" indent="-227013">
              <a:spcBef>
                <a:spcPts val="300"/>
              </a:spcBef>
              <a:buFont typeface="Arial" panose="020B0604020202020204" pitchFamily="34" charset="0"/>
              <a:buChar char="→"/>
            </a:pP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Plot regression equations with </a:t>
            </a:r>
            <a:r>
              <a:rPr lang="en-US" altLang="ko-KR" sz="1000" dirty="0" err="1">
                <a:latin typeface="Arial" panose="020B0604020202020204" pitchFamily="34" charset="0"/>
                <a:cs typeface="Arial" pitchFamily="34" charset="0"/>
              </a:rPr>
              <a:t>ggplot</a:t>
            </a:r>
            <a:endParaRPr lang="en-US" altLang="ko-KR" sz="1000" dirty="0">
              <a:latin typeface="Arial" panose="020B0604020202020204" pitchFamily="34" charset="0"/>
              <a:cs typeface="Arial" pitchFamily="34" charset="0"/>
            </a:endParaRPr>
          </a:p>
          <a:p>
            <a:pPr marL="227013" indent="-227013">
              <a:spcBef>
                <a:spcPts val="300"/>
              </a:spcBef>
              <a:buFont typeface="Arial" panose="020B0604020202020204" pitchFamily="34" charset="0"/>
              <a:buChar char="→"/>
            </a:pP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Plot regression coefficients with </a:t>
            </a:r>
            <a:r>
              <a:rPr lang="en-US" altLang="ko-KR" sz="1000" dirty="0" err="1">
                <a:latin typeface="Arial" panose="020B0604020202020204" pitchFamily="34" charset="0"/>
                <a:cs typeface="Arial" pitchFamily="34" charset="0"/>
              </a:rPr>
              <a:t>ggstance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 :: </a:t>
            </a:r>
            <a:r>
              <a:rPr lang="en-US" altLang="ko-KR" sz="1000" dirty="0" err="1">
                <a:latin typeface="Arial" panose="020B0604020202020204" pitchFamily="34" charset="0"/>
                <a:cs typeface="Arial" pitchFamily="34" charset="0"/>
              </a:rPr>
              <a:t>plot_sums</a:t>
            </a:r>
            <a:endParaRPr lang="en-US" altLang="ko-KR" sz="1000" dirty="0">
              <a:latin typeface="Arial" panose="020B0604020202020204" pitchFamily="34" charset="0"/>
              <a:cs typeface="Arial" pitchFamily="34" charset="0"/>
            </a:endParaRPr>
          </a:p>
          <a:p>
            <a:pPr marL="227013" indent="-227013">
              <a:spcBef>
                <a:spcPts val="300"/>
              </a:spcBef>
              <a:buFont typeface="Arial" panose="020B0604020202020204" pitchFamily="34" charset="0"/>
              <a:buChar char="→"/>
            </a:pP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Answer for Y</a:t>
            </a:r>
            <a:r>
              <a:rPr lang="en-US" altLang="ko-KR" sz="1000" baseline="-25000" dirty="0">
                <a:latin typeface="Arial" panose="020B0604020202020204" pitchFamily="34" charset="0"/>
                <a:cs typeface="Arial" pitchFamily="34" charset="0"/>
              </a:rPr>
              <a:t>O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 and Y</a:t>
            </a:r>
            <a:r>
              <a:rPr lang="en-US" altLang="ko-KR" sz="1000" baseline="-25000" dirty="0">
                <a:latin typeface="Arial" panose="020B0604020202020204" pitchFamily="34" charset="0"/>
                <a:cs typeface="Arial" pitchFamily="34" charset="0"/>
              </a:rPr>
              <a:t>A</a:t>
            </a:r>
            <a:r>
              <a:rPr lang="en-US" altLang="ko-KR" sz="1000" dirty="0">
                <a:latin typeface="Arial" panose="020B0604020202020204" pitchFamily="34" charset="0"/>
                <a:cs typeface="Arial" pitchFamily="34" charset="0"/>
              </a:rPr>
              <a:t>, how much each predictor explain each of the outcome.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Analysis Plan – Key Ideas</a:t>
            </a:r>
          </a:p>
        </p:txBody>
      </p:sp>
    </p:spTree>
    <p:extLst>
      <p:ext uri="{BB962C8B-B14F-4D97-AF65-F5344CB8AC3E}">
        <p14:creationId xmlns:p14="http://schemas.microsoft.com/office/powerpoint/2010/main" val="385904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624</Words>
  <Application>Microsoft Office PowerPoint</Application>
  <PresentationFormat>On-screen Show (16:9)</PresentationFormat>
  <Paragraphs>46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Office Theme</vt:lpstr>
      <vt:lpstr>Custom Design</vt:lpstr>
      <vt:lpstr>PowerPoint Presentation</vt:lpstr>
      <vt:lpstr> Overview</vt:lpstr>
      <vt:lpstr> Data Source and Content</vt:lpstr>
      <vt:lpstr> Analysis Plan – Key Ideas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Yong Huat Tan</cp:lastModifiedBy>
  <cp:revision>42</cp:revision>
  <dcterms:created xsi:type="dcterms:W3CDTF">2014-04-01T16:27:38Z</dcterms:created>
  <dcterms:modified xsi:type="dcterms:W3CDTF">2020-08-08T10:28:29Z</dcterms:modified>
</cp:coreProperties>
</file>