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68" r:id="rId2"/>
    <p:sldId id="271" r:id="rId3"/>
    <p:sldId id="298" r:id="rId4"/>
    <p:sldId id="301" r:id="rId5"/>
    <p:sldId id="302" r:id="rId6"/>
    <p:sldId id="309" r:id="rId7"/>
    <p:sldId id="310" r:id="rId8"/>
    <p:sldId id="311" r:id="rId9"/>
    <p:sldId id="334" r:id="rId10"/>
    <p:sldId id="348" r:id="rId11"/>
    <p:sldId id="357" r:id="rId12"/>
    <p:sldId id="284" r:id="rId13"/>
    <p:sldId id="337" r:id="rId14"/>
    <p:sldId id="313" r:id="rId15"/>
    <p:sldId id="315" r:id="rId16"/>
    <p:sldId id="314" r:id="rId17"/>
    <p:sldId id="316" r:id="rId18"/>
    <p:sldId id="345" r:id="rId19"/>
    <p:sldId id="329" r:id="rId20"/>
    <p:sldId id="356" r:id="rId21"/>
    <p:sldId id="278" r:id="rId22"/>
    <p:sldId id="339" r:id="rId23"/>
    <p:sldId id="300" r:id="rId24"/>
    <p:sldId id="340" r:id="rId25"/>
    <p:sldId id="341" r:id="rId26"/>
    <p:sldId id="324" r:id="rId27"/>
    <p:sldId id="343" r:id="rId28"/>
    <p:sldId id="336" r:id="rId29"/>
    <p:sldId id="280" r:id="rId30"/>
    <p:sldId id="342" r:id="rId31"/>
    <p:sldId id="304" r:id="rId32"/>
    <p:sldId id="305" r:id="rId33"/>
    <p:sldId id="286" r:id="rId34"/>
    <p:sldId id="287" r:id="rId35"/>
    <p:sldId id="327" r:id="rId36"/>
    <p:sldId id="328" r:id="rId37"/>
    <p:sldId id="33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vor Cass" initials="TC" lastIdx="2" clrIdx="0">
    <p:extLst>
      <p:ext uri="{19B8F6BF-5375-455C-9EA6-DF929625EA0E}">
        <p15:presenceInfo xmlns:p15="http://schemas.microsoft.com/office/powerpoint/2012/main" userId="S::trevor-cass@pluralsight.com::98737ab2-3a91-486c-bfc6-c83888be23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56"/>
  </p:normalViewPr>
  <p:slideViewPr>
    <p:cSldViewPr snapToGrid="0">
      <p:cViewPr varScale="1">
        <p:scale>
          <a:sx n="98" d="100"/>
          <a:sy n="98" d="100"/>
        </p:scale>
        <p:origin x="106" y="2203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7T12:36:32.478" idx="2">
    <p:pos x="4732" y="394"/>
    <p:text>Added comma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Username: Roland Password: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7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Tokens are cryptographically linked.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3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can also be cryptographically merged with the code instead of stored on the server.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9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Username: Roland Password: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48145" y="1598903"/>
            <a:ext cx="3383892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104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8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9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rolandguijt</a:t>
            </a:r>
            <a:r>
              <a:rPr lang="en-US" dirty="0"/>
              <a:t> rolandguijt.com</a:t>
            </a:r>
            <a:br>
              <a:rPr lang="en-US" dirty="0"/>
            </a:br>
            <a:r>
              <a:rPr lang="en-US" dirty="0"/>
              <a:t>https://github.com/rolandguijt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MVP | independent Consultant | trainer | author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Roland </a:t>
            </a:r>
            <a:r>
              <a:rPr lang="en-US"/>
              <a:t>Guijt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6" y="4623383"/>
            <a:ext cx="1627632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839" y="394774"/>
            <a:ext cx="10753511" cy="2381119"/>
          </a:xfrm>
        </p:spPr>
        <p:txBody>
          <a:bodyPr/>
          <a:lstStyle/>
          <a:p>
            <a:r>
              <a:rPr lang="en-US" dirty="0"/>
              <a:t>Creating an </a:t>
            </a:r>
            <a:r>
              <a:rPr lang="en-US" dirty="0" err="1"/>
              <a:t>OpenIdConnect</a:t>
            </a:r>
            <a:r>
              <a:rPr lang="en-US" dirty="0"/>
              <a:t> Identity Provider with </a:t>
            </a:r>
            <a:r>
              <a:rPr lang="en-US" dirty="0" err="1"/>
              <a:t>IdentityServer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2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2B13-E729-485E-8A97-CFE8D935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Cookies</a:t>
            </a:r>
            <a:endParaRPr lang="en-NL" dirty="0"/>
          </a:p>
        </p:txBody>
      </p:sp>
      <p:pic>
        <p:nvPicPr>
          <p:cNvPr id="3" name="Picture 4" descr="https://dl.dropboxusercontent.com/u/1989993/ICON_SEARCH_FILES/img/Tech_Objects/Purple/Laptop_Cursor_Purple.png">
            <a:extLst>
              <a:ext uri="{FF2B5EF4-FFF2-40B4-BE49-F238E27FC236}">
                <a16:creationId xmlns:a16="http://schemas.microsoft.com/office/drawing/2014/main" id="{FF18C67F-5D9D-4E8F-A794-26397446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30" y="1721412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BA943-E19D-4887-8B94-D24A681916D2}"/>
              </a:ext>
            </a:extLst>
          </p:cNvPr>
          <p:cNvSpPr txBox="1"/>
          <p:nvPr/>
        </p:nvSpPr>
        <p:spPr>
          <a:xfrm>
            <a:off x="5773175" y="3269601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</a:t>
            </a:r>
          </a:p>
        </p:txBody>
      </p:sp>
      <p:pic>
        <p:nvPicPr>
          <p:cNvPr id="14" name="Picture 2" descr="https://dl.dropboxusercontent.com/u/1989993/ICON_SEARCH_FILES/img/Non_Tech_Objects/Gray/Globe_Gray.png">
            <a:extLst>
              <a:ext uri="{FF2B5EF4-FFF2-40B4-BE49-F238E27FC236}">
                <a16:creationId xmlns:a16="http://schemas.microsoft.com/office/drawing/2014/main" id="{ABFFD24B-B3D0-4BB2-BD97-2A178CD7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13" y="4604805"/>
            <a:ext cx="1223750" cy="12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CD08F-9887-4648-8DBE-15EDA0DAE360}"/>
              </a:ext>
            </a:extLst>
          </p:cNvPr>
          <p:cNvSpPr txBox="1"/>
          <p:nvPr/>
        </p:nvSpPr>
        <p:spPr>
          <a:xfrm>
            <a:off x="5652413" y="5869499"/>
            <a:ext cx="12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0B4324-9668-4F99-B905-B3DEBCB33126}"/>
              </a:ext>
            </a:extLst>
          </p:cNvPr>
          <p:cNvCxnSpPr/>
          <p:nvPr/>
        </p:nvCxnSpPr>
        <p:spPr>
          <a:xfrm flipH="1" flipV="1">
            <a:off x="6105562" y="3843145"/>
            <a:ext cx="1" cy="58943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855FF8-1E4A-4F98-933D-A44EC9C9256D}"/>
              </a:ext>
            </a:extLst>
          </p:cNvPr>
          <p:cNvCxnSpPr>
            <a:cxnSpLocks/>
          </p:cNvCxnSpPr>
          <p:nvPr/>
        </p:nvCxnSpPr>
        <p:spPr>
          <a:xfrm flipH="1">
            <a:off x="6474272" y="3873598"/>
            <a:ext cx="1" cy="58943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E5338-7E43-4E4A-A6A6-FDFC353AB1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60" y="3808923"/>
            <a:ext cx="611550" cy="6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2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2B13-E729-485E-8A97-CFE8D935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Cookies with an IDP</a:t>
            </a:r>
            <a:endParaRPr lang="en-NL" dirty="0"/>
          </a:p>
        </p:txBody>
      </p:sp>
      <p:pic>
        <p:nvPicPr>
          <p:cNvPr id="3" name="Picture 4" descr="https://dl.dropboxusercontent.com/u/1989993/ICON_SEARCH_FILES/img/Tech_Objects/Purple/Laptop_Cursor_Purple.png">
            <a:extLst>
              <a:ext uri="{FF2B5EF4-FFF2-40B4-BE49-F238E27FC236}">
                <a16:creationId xmlns:a16="http://schemas.microsoft.com/office/drawing/2014/main" id="{FF18C67F-5D9D-4E8F-A794-26397446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59" y="2175041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s://dl.dropboxusercontent.com/u/1989993/ICON_SEARCH_FILES/img/Non_Tech_Objects/Orange/Safe_Orange.png">
            <a:extLst>
              <a:ext uri="{FF2B5EF4-FFF2-40B4-BE49-F238E27FC236}">
                <a16:creationId xmlns:a16="http://schemas.microsoft.com/office/drawing/2014/main" id="{D25A4ABD-8B23-4E27-BD72-E193AB7F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64" y="2073814"/>
            <a:ext cx="1525498" cy="1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BA943-E19D-4887-8B94-D24A681916D2}"/>
              </a:ext>
            </a:extLst>
          </p:cNvPr>
          <p:cNvSpPr txBox="1"/>
          <p:nvPr/>
        </p:nvSpPr>
        <p:spPr>
          <a:xfrm>
            <a:off x="2537604" y="372323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97090-0B39-4A82-BC55-729B10B4A16B}"/>
              </a:ext>
            </a:extLst>
          </p:cNvPr>
          <p:cNvSpPr txBox="1"/>
          <p:nvPr/>
        </p:nvSpPr>
        <p:spPr>
          <a:xfrm>
            <a:off x="8276047" y="3758895"/>
            <a:ext cx="235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Identity Provider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0B9F67-498B-4D0C-8999-22F789E9ACDF}"/>
              </a:ext>
            </a:extLst>
          </p:cNvPr>
          <p:cNvCxnSpPr/>
          <p:nvPr/>
        </p:nvCxnSpPr>
        <p:spPr>
          <a:xfrm flipH="1" flipV="1">
            <a:off x="4450693" y="2446789"/>
            <a:ext cx="3872388" cy="1338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614FE1-494A-46BB-A9C7-CB2345949BD1}"/>
              </a:ext>
            </a:extLst>
          </p:cNvPr>
          <p:cNvCxnSpPr/>
          <p:nvPr/>
        </p:nvCxnSpPr>
        <p:spPr>
          <a:xfrm>
            <a:off x="4533866" y="3138276"/>
            <a:ext cx="3789215" cy="1779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https://dl.dropboxusercontent.com/u/1989993/ICON_SEARCH_FILES/img/Tech_Objects/Green/Keycard_Green.png">
            <a:extLst>
              <a:ext uri="{FF2B5EF4-FFF2-40B4-BE49-F238E27FC236}">
                <a16:creationId xmlns:a16="http://schemas.microsoft.com/office/drawing/2014/main" id="{80E83581-EA5D-439A-8A18-8677A3B47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26373" y="1413644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dl.dropboxusercontent.com/u/1989993/ICON_SEARCH_FILES/img/Tech_Objects/Green/Keycard_Green.png">
            <a:extLst>
              <a:ext uri="{FF2B5EF4-FFF2-40B4-BE49-F238E27FC236}">
                <a16:creationId xmlns:a16="http://schemas.microsoft.com/office/drawing/2014/main" id="{36286F3A-A1BE-4748-BC3C-8395E998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92886" y="1413644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dl.dropboxusercontent.com/u/1989993/ICON_SEARCH_FILES/img/Non_Tech_Objects/Gray/Globe_Gray.png">
            <a:extLst>
              <a:ext uri="{FF2B5EF4-FFF2-40B4-BE49-F238E27FC236}">
                <a16:creationId xmlns:a16="http://schemas.microsoft.com/office/drawing/2014/main" id="{ABFFD24B-B3D0-4BB2-BD97-2A178CD7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42" y="5058434"/>
            <a:ext cx="1223750" cy="12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CD08F-9887-4648-8DBE-15EDA0DAE360}"/>
              </a:ext>
            </a:extLst>
          </p:cNvPr>
          <p:cNvSpPr txBox="1"/>
          <p:nvPr/>
        </p:nvSpPr>
        <p:spPr>
          <a:xfrm>
            <a:off x="2416842" y="6323128"/>
            <a:ext cx="12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0B4324-9668-4F99-B905-B3DEBCB33126}"/>
              </a:ext>
            </a:extLst>
          </p:cNvPr>
          <p:cNvCxnSpPr/>
          <p:nvPr/>
        </p:nvCxnSpPr>
        <p:spPr>
          <a:xfrm flipH="1" flipV="1">
            <a:off x="2869991" y="4296774"/>
            <a:ext cx="1" cy="58943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855FF8-1E4A-4F98-933D-A44EC9C9256D}"/>
              </a:ext>
            </a:extLst>
          </p:cNvPr>
          <p:cNvCxnSpPr>
            <a:cxnSpLocks/>
          </p:cNvCxnSpPr>
          <p:nvPr/>
        </p:nvCxnSpPr>
        <p:spPr>
          <a:xfrm flipH="1">
            <a:off x="3238701" y="4327227"/>
            <a:ext cx="1" cy="58943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E5338-7E43-4E4A-A6A6-FDFC353AB1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89" y="4262552"/>
            <a:ext cx="611550" cy="659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D42558-1BF1-452D-8657-39881E4A871C}"/>
              </a:ext>
            </a:extLst>
          </p:cNvPr>
          <p:cNvCxnSpPr>
            <a:cxnSpLocks/>
          </p:cNvCxnSpPr>
          <p:nvPr/>
        </p:nvCxnSpPr>
        <p:spPr>
          <a:xfrm flipH="1">
            <a:off x="4009301" y="4122163"/>
            <a:ext cx="4161307" cy="133556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309495-8669-4663-BBCA-E9783477B9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8" y="4781054"/>
            <a:ext cx="611550" cy="659790"/>
          </a:xfrm>
          <a:prstGeom prst="rect">
            <a:avLst/>
          </a:prstGeom>
        </p:spPr>
      </p:pic>
      <p:pic>
        <p:nvPicPr>
          <p:cNvPr id="26" name="Picture 4" descr="https://dl.dropboxusercontent.com/u/1989993/ICON_SEARCH_FILES/img/Tech_Objects/Purple/Laptop_Cursor_Purple.png">
            <a:extLst>
              <a:ext uri="{FF2B5EF4-FFF2-40B4-BE49-F238E27FC236}">
                <a16:creationId xmlns:a16="http://schemas.microsoft.com/office/drawing/2014/main" id="{06C6258C-FF3B-4142-A336-007574488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39" y="5269437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5790BD-9AD9-4195-86D4-FB857A179B4F}"/>
              </a:ext>
            </a:extLst>
          </p:cNvPr>
          <p:cNvCxnSpPr>
            <a:cxnSpLocks/>
          </p:cNvCxnSpPr>
          <p:nvPr/>
        </p:nvCxnSpPr>
        <p:spPr>
          <a:xfrm flipV="1">
            <a:off x="4030139" y="5670309"/>
            <a:ext cx="4140469" cy="4620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2B5FDC-D725-4A3D-BD0C-2FC1860B0486}"/>
              </a:ext>
            </a:extLst>
          </p:cNvPr>
          <p:cNvCxnSpPr/>
          <p:nvPr/>
        </p:nvCxnSpPr>
        <p:spPr>
          <a:xfrm flipH="1" flipV="1">
            <a:off x="9330197" y="4359077"/>
            <a:ext cx="1" cy="58943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E88A67-EC88-47D1-A989-CD347EDEFB68}"/>
              </a:ext>
            </a:extLst>
          </p:cNvPr>
          <p:cNvCxnSpPr>
            <a:cxnSpLocks/>
          </p:cNvCxnSpPr>
          <p:nvPr/>
        </p:nvCxnSpPr>
        <p:spPr>
          <a:xfrm flipH="1">
            <a:off x="9698907" y="4389530"/>
            <a:ext cx="1" cy="58943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71501C-EF80-48FE-9F22-E6E17CC2FCB7}"/>
              </a:ext>
            </a:extLst>
          </p:cNvPr>
          <p:cNvCxnSpPr>
            <a:cxnSpLocks/>
          </p:cNvCxnSpPr>
          <p:nvPr/>
        </p:nvCxnSpPr>
        <p:spPr>
          <a:xfrm flipH="1">
            <a:off x="4007551" y="6116615"/>
            <a:ext cx="4015572" cy="1301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5412CB-D5A9-4331-9B1C-64F644E39A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28" y="6193288"/>
            <a:ext cx="611550" cy="6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6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3FA7-482B-4D9B-B8C4-2BB84E46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Authentication Enhanced</a:t>
            </a:r>
            <a:endParaRPr lang="en-NL" dirty="0"/>
          </a:p>
        </p:txBody>
      </p:sp>
      <p:pic>
        <p:nvPicPr>
          <p:cNvPr id="4" name="Picture 3" descr="https://dl.dropboxusercontent.com/u/1989993/ICON_SEARCH_FILES/img/Non_Tech_Objects/Orange/Passport_Orange.png">
            <a:extLst>
              <a:ext uri="{FF2B5EF4-FFF2-40B4-BE49-F238E27FC236}">
                <a16:creationId xmlns:a16="http://schemas.microsoft.com/office/drawing/2014/main" id="{1F265BE7-2BA7-456D-95A8-0B2937AD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31" y="2465757"/>
            <a:ext cx="1167348" cy="16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092CFC-E609-457B-994D-6A7DD68BB8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93" y="4746025"/>
            <a:ext cx="1251286" cy="1329296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763C30-A469-439A-BC50-E0FD2A329EED}"/>
              </a:ext>
            </a:extLst>
          </p:cNvPr>
          <p:cNvSpPr/>
          <p:nvPr/>
        </p:nvSpPr>
        <p:spPr>
          <a:xfrm>
            <a:off x="3542831" y="4216521"/>
            <a:ext cx="818148" cy="437131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NL" sz="2000" dirty="0">
              <a:solidFill>
                <a:schemeClr val="bg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3F4E03E-BFCF-4480-A6BB-3D0CD093D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37" y="3339576"/>
            <a:ext cx="1026696" cy="784572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D415F4A-5B2A-424B-B1B8-BAE287FA68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35" y="2558886"/>
            <a:ext cx="1507960" cy="1504218"/>
          </a:xfrm>
          <a:prstGeom prst="rect">
            <a:avLst/>
          </a:prstGeom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5836E521-68C8-4125-AF2C-449698D354BA}"/>
              </a:ext>
            </a:extLst>
          </p:cNvPr>
          <p:cNvSpPr/>
          <p:nvPr/>
        </p:nvSpPr>
        <p:spPr>
          <a:xfrm rot="5400000">
            <a:off x="6680463" y="1767507"/>
            <a:ext cx="818148" cy="3403723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NL" sz="2000" dirty="0">
              <a:solidFill>
                <a:schemeClr val="bg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9050BDB7-63B5-4F53-9ED0-7595F52BFE1E}"/>
              </a:ext>
            </a:extLst>
          </p:cNvPr>
          <p:cNvSpPr/>
          <p:nvPr/>
        </p:nvSpPr>
        <p:spPr>
          <a:xfrm rot="15209978">
            <a:off x="6680462" y="3349198"/>
            <a:ext cx="818148" cy="3403723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NL" sz="2000" dirty="0">
              <a:solidFill>
                <a:schemeClr val="bg1"/>
              </a:solidFill>
            </a:endParaRP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09F16F-9DF5-4057-82F7-860EA81EF7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08" y="5051059"/>
            <a:ext cx="1363262" cy="82289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B9105A8-F7D8-46BC-8B06-093A37A264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65" y="1826609"/>
            <a:ext cx="1278296" cy="1278296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5918F552-0FAC-4AC0-9451-E62537FB12F1}"/>
              </a:ext>
            </a:extLst>
          </p:cNvPr>
          <p:cNvSpPr/>
          <p:nvPr/>
        </p:nvSpPr>
        <p:spPr>
          <a:xfrm rot="20946680">
            <a:off x="1657308" y="2633701"/>
            <a:ext cx="1007706" cy="3472102"/>
          </a:xfrm>
          <a:prstGeom prst="curved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NL" sz="2000" dirty="0">
              <a:solidFill>
                <a:schemeClr val="bg1"/>
              </a:solidFill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FFBFF1-BBFA-4993-9CBD-5014E4ED44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90" y="3878443"/>
            <a:ext cx="1363262" cy="822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B88BBC-15AA-46B5-80EF-E2D32C2D55EB}"/>
              </a:ext>
            </a:extLst>
          </p:cNvPr>
          <p:cNvSpPr txBox="1"/>
          <p:nvPr/>
        </p:nvSpPr>
        <p:spPr>
          <a:xfrm>
            <a:off x="10348034" y="629960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32923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Concepts</a:t>
            </a:r>
          </a:p>
        </p:txBody>
      </p:sp>
      <p:pic>
        <p:nvPicPr>
          <p:cNvPr id="1026" name="Picture 2" descr="https://dl.dropboxusercontent.com/u/1989993/ICON_SEARCH_FILES/img/People/Plum/Geek_Male_Plu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276" y="4503067"/>
            <a:ext cx="1619532" cy="175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l.dropboxusercontent.com/u/1989993/ICON_SEARCH_FILES/img/Tech_Objects/Purple/Laptop_Cursor_Pur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68" y="1407661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l.dropboxusercontent.com/u/1989993/ICON_SEARCH_FILES/img/Abstract_Ideas/Blue/Security_Bl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864" y="3335766"/>
            <a:ext cx="1413920" cy="16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41" y="3335766"/>
            <a:ext cx="1525498" cy="1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27842" y="6255973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1280" y="290919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6957" y="5020847"/>
            <a:ext cx="150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/>
              <a:t>Resources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1533" y="5030178"/>
            <a:ext cx="235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Identity Provider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03086" y="2822296"/>
            <a:ext cx="2006951" cy="119585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76042" y="3454436"/>
            <a:ext cx="0" cy="873105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4128368" y="4503067"/>
            <a:ext cx="2281669" cy="108298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871366-BCF7-4533-BAA6-A18904FA39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454" y="3229521"/>
            <a:ext cx="1363262" cy="82289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8695F0-593E-4F86-9F15-687289D7F6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67" y="4951451"/>
            <a:ext cx="1363262" cy="82289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385EE9-6FD3-4EA1-9F2D-88D4C737096D}"/>
              </a:ext>
            </a:extLst>
          </p:cNvPr>
          <p:cNvCxnSpPr>
            <a:cxnSpLocks/>
            <a:endCxn id="1028" idx="3"/>
          </p:cNvCxnSpPr>
          <p:nvPr/>
        </p:nvCxnSpPr>
        <p:spPr>
          <a:xfrm flipH="1" flipV="1">
            <a:off x="4251016" y="2079812"/>
            <a:ext cx="2434025" cy="1210958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clock, plate, cup&#10;&#10;Description automatically generated">
            <a:extLst>
              <a:ext uri="{FF2B5EF4-FFF2-40B4-BE49-F238E27FC236}">
                <a16:creationId xmlns:a16="http://schemas.microsoft.com/office/drawing/2014/main" id="{B12DFEF4-430C-40FA-81C7-83E792739F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24" y="1889893"/>
            <a:ext cx="910024" cy="9100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374CC2-581D-4019-93F4-94D8AA9E3C7F}"/>
              </a:ext>
            </a:extLst>
          </p:cNvPr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37376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Tokens</a:t>
            </a:r>
          </a:p>
        </p:txBody>
      </p:sp>
      <p:pic>
        <p:nvPicPr>
          <p:cNvPr id="1028" name="Picture 4" descr="https://dl.dropboxusercontent.com/u/1989993/ICON_SEARCH_FILES/img/Tech_Objects/Purple/Laptop_Cursor_Pur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48" y="2833803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53" y="2732576"/>
            <a:ext cx="1525498" cy="1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21293" y="4381992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9606" y="4411315"/>
            <a:ext cx="1972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Token Service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234381" y="3467222"/>
            <a:ext cx="3729088" cy="3342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13896" y="2147592"/>
            <a:ext cx="735256" cy="11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l.dropboxusercontent.com/u/1989993/ICON_SEARCH_FILES/img/Abstract_Ideas/Plum/Padlock_Plu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63" y="1726218"/>
            <a:ext cx="435932" cy="5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20828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Tokens</a:t>
            </a:r>
          </a:p>
        </p:txBody>
      </p:sp>
      <p:pic>
        <p:nvPicPr>
          <p:cNvPr id="1028" name="Picture 4" descr="https://dl.dropboxusercontent.com/u/1989993/ICON_SEARCH_FILES/img/Tech_Objects/Purple/Laptop_Cursor_Pur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48" y="2833803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53" y="2732576"/>
            <a:ext cx="1525498" cy="1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21293" y="4381992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9606" y="4411315"/>
            <a:ext cx="1972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Token Service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234381" y="3467222"/>
            <a:ext cx="3729088" cy="3342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63729" y="2161750"/>
            <a:ext cx="735256" cy="11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67269" y="3669773"/>
            <a:ext cx="735256" cy="11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095057" y="2532521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Identity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7638" y="4077271"/>
            <a:ext cx="1073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Access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290701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JWT 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2207" y="1701209"/>
            <a:ext cx="502528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{</a:t>
            </a:r>
          </a:p>
          <a:p>
            <a:r>
              <a:rPr lang="en-US" sz="2800" dirty="0"/>
              <a:t>  "</a:t>
            </a:r>
            <a:r>
              <a:rPr lang="en-US" sz="2800" dirty="0" err="1"/>
              <a:t>typ</a:t>
            </a:r>
            <a:r>
              <a:rPr lang="en-US" sz="2800" dirty="0"/>
              <a:t>": "JWT",</a:t>
            </a:r>
          </a:p>
          <a:p>
            <a:r>
              <a:rPr lang="en-US" sz="2800" dirty="0"/>
              <a:t>  "</a:t>
            </a:r>
            <a:r>
              <a:rPr lang="en-US" sz="2800" dirty="0" err="1"/>
              <a:t>alg</a:t>
            </a:r>
            <a:r>
              <a:rPr lang="en-US" sz="2800" dirty="0"/>
              <a:t>": "HS256"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"</a:t>
            </a:r>
            <a:r>
              <a:rPr lang="en-US" sz="2800" dirty="0" err="1"/>
              <a:t>iss</a:t>
            </a:r>
            <a:r>
              <a:rPr lang="en-US" sz="2800" dirty="0"/>
              <a:t>": “tokenservice.com",</a:t>
            </a:r>
          </a:p>
          <a:p>
            <a:r>
              <a:rPr lang="en-US" sz="2800" dirty="0"/>
              <a:t>  "</a:t>
            </a:r>
            <a:r>
              <a:rPr lang="en-US" sz="2800" dirty="0" err="1"/>
              <a:t>exp</a:t>
            </a:r>
            <a:r>
              <a:rPr lang="en-US" sz="2800" dirty="0"/>
              <a:t>": 1300819380,</a:t>
            </a:r>
          </a:p>
          <a:p>
            <a:r>
              <a:rPr lang="en-US" sz="2800" dirty="0"/>
              <a:t>  “sub": “12xde8aacxzz”,</a:t>
            </a:r>
          </a:p>
          <a:p>
            <a:r>
              <a:rPr lang="en-US" sz="2800" dirty="0"/>
              <a:t>  "name": “Roland </a:t>
            </a:r>
            <a:r>
              <a:rPr lang="en-US" sz="2800" dirty="0" err="1"/>
              <a:t>Guijt</a:t>
            </a:r>
            <a:r>
              <a:rPr lang="en-US" sz="2800" dirty="0"/>
              <a:t>",</a:t>
            </a:r>
          </a:p>
          <a:p>
            <a:r>
              <a:rPr lang="en-US" sz="2800" dirty="0"/>
              <a:t>  “role": “Admin”</a:t>
            </a:r>
          </a:p>
          <a:p>
            <a:r>
              <a:rPr lang="en-US" sz="2800" dirty="0"/>
              <a:t>}</a:t>
            </a:r>
            <a:endParaRPr lang="nl-NL" sz="2800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115569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Standards</a:t>
            </a:r>
          </a:p>
        </p:txBody>
      </p:sp>
      <p:pic>
        <p:nvPicPr>
          <p:cNvPr id="3" name="Picture 2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23190" y="1973494"/>
            <a:ext cx="1177062" cy="182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26730" y="3987955"/>
            <a:ext cx="1177062" cy="182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0252" y="2687267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0252" y="4701728"/>
            <a:ext cx="1073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Access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4225" y="2625712"/>
            <a:ext cx="455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OpenID Connect (OIDC)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4225" y="4640173"/>
            <a:ext cx="156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OAuth2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294613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l.dropboxusercontent.com/u/1989993/ICON_SEARCH_FILES/img/Tech_Objects/Purple/Laptop_Cursor_Pur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20" y="2240124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875" y="2138897"/>
            <a:ext cx="1525498" cy="1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41765" y="378831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4725" y="3823978"/>
            <a:ext cx="235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Identity Provider</a:t>
            </a:r>
          </a:p>
        </p:txBody>
      </p:sp>
      <p:pic>
        <p:nvPicPr>
          <p:cNvPr id="1026" name="Picture 2" descr="https://dl.dropboxusercontent.com/u/1989993/ICON_SEARCH_FILES/img/Tech_Objects/Blue/Web_Form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704" y="778128"/>
            <a:ext cx="1196454" cy="13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dl.dropboxusercontent.com/u/1989993/ICON_SEARCH_FILES/img/Non_Tech_Objects/Gray/Globe_Gra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31" y="5058434"/>
            <a:ext cx="1223750" cy="12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00531" y="6323128"/>
            <a:ext cx="12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Browser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20830" y="4296774"/>
            <a:ext cx="1" cy="58943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F85D3E78-FEE7-4EF2-99B8-DE488E97A0D2}"/>
              </a:ext>
            </a:extLst>
          </p:cNvPr>
          <p:cNvSpPr/>
          <p:nvPr/>
        </p:nvSpPr>
        <p:spPr>
          <a:xfrm>
            <a:off x="1907134" y="-142874"/>
            <a:ext cx="8303666" cy="4213272"/>
          </a:xfrm>
          <a:prstGeom prst="circularArrow">
            <a:avLst>
              <a:gd name="adj1" fmla="val 12500"/>
              <a:gd name="adj2" fmla="val 703191"/>
              <a:gd name="adj3" fmla="val 20457681"/>
              <a:gd name="adj4" fmla="val 10800000"/>
              <a:gd name="adj5" fmla="val 2213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NL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D839E-8D29-400F-9E00-2BA286E48136}"/>
              </a:ext>
            </a:extLst>
          </p:cNvPr>
          <p:cNvSpPr txBox="1"/>
          <p:nvPr/>
        </p:nvSpPr>
        <p:spPr>
          <a:xfrm>
            <a:off x="4762500" y="1148386"/>
            <a:ext cx="26390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 Id (+ Secret)</a:t>
            </a:r>
          </a:p>
          <a:p>
            <a:r>
              <a:rPr lang="en-US" sz="2000" dirty="0"/>
              <a:t>Scopes</a:t>
            </a:r>
          </a:p>
          <a:p>
            <a:r>
              <a:rPr lang="en-US" sz="2000" dirty="0" err="1"/>
              <a:t>ResponseType</a:t>
            </a:r>
            <a:endParaRPr lang="en-US" sz="2000" dirty="0"/>
          </a:p>
          <a:p>
            <a:r>
              <a:rPr lang="en-US" sz="2000" dirty="0"/>
              <a:t>Redirect URI</a:t>
            </a:r>
          </a:p>
          <a:p>
            <a:endParaRPr lang="en-US" sz="2000" dirty="0"/>
          </a:p>
          <a:p>
            <a:endParaRPr lang="en-NL" sz="2000" dirty="0" err="1"/>
          </a:p>
        </p:txBody>
      </p:sp>
      <p:pic>
        <p:nvPicPr>
          <p:cNvPr id="22" name="Picture 2" descr="https://dl.dropboxusercontent.com/u/1989993/ICON_SEARCH_FILES/img/Tech_Objects/Blue/Web_Form_Blue.png">
            <a:extLst>
              <a:ext uri="{FF2B5EF4-FFF2-40B4-BE49-F238E27FC236}">
                <a16:creationId xmlns:a16="http://schemas.microsoft.com/office/drawing/2014/main" id="{408605F4-64E8-48EF-BA01-E0B2AA09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957" y="1388959"/>
            <a:ext cx="1196454" cy="13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EA3CC9-254A-41F2-ABDF-AFE9A510A093}"/>
              </a:ext>
            </a:extLst>
          </p:cNvPr>
          <p:cNvSpPr/>
          <p:nvPr/>
        </p:nvSpPr>
        <p:spPr>
          <a:xfrm>
            <a:off x="8044872" y="1908862"/>
            <a:ext cx="1616501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bg1"/>
                </a:solidFill>
              </a:rPr>
              <a:t>Authorization endpoint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A21551DE-615D-49C5-8B95-ADD1A58C4BF6}"/>
              </a:ext>
            </a:extLst>
          </p:cNvPr>
          <p:cNvSpPr/>
          <p:nvPr/>
        </p:nvSpPr>
        <p:spPr>
          <a:xfrm rot="11012595">
            <a:off x="2719109" y="1985673"/>
            <a:ext cx="7594561" cy="4213272"/>
          </a:xfrm>
          <a:prstGeom prst="circularArrow">
            <a:avLst>
              <a:gd name="adj1" fmla="val 12500"/>
              <a:gd name="adj2" fmla="val 703191"/>
              <a:gd name="adj3" fmla="val 20457681"/>
              <a:gd name="adj4" fmla="val 10800000"/>
              <a:gd name="adj5" fmla="val 2213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NL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4B317-1516-4698-B1D6-9355B95485D2}"/>
              </a:ext>
            </a:extLst>
          </p:cNvPr>
          <p:cNvSpPr txBox="1"/>
          <p:nvPr/>
        </p:nvSpPr>
        <p:spPr>
          <a:xfrm>
            <a:off x="4506283" y="5535627"/>
            <a:ext cx="5088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Artefacts requested in </a:t>
            </a:r>
            <a:r>
              <a:rPr lang="en-US" sz="2000" dirty="0" err="1"/>
              <a:t>ResponseType</a:t>
            </a:r>
            <a:r>
              <a:rPr lang="en-US" sz="2000" dirty="0"/>
              <a:t> </a:t>
            </a:r>
          </a:p>
          <a:p>
            <a:r>
              <a:rPr lang="en-US" sz="2000" dirty="0"/>
              <a:t>delivered to redirect URI</a:t>
            </a:r>
            <a:endParaRPr lang="en-NL" sz="2000" dirty="0" err="1"/>
          </a:p>
        </p:txBody>
      </p:sp>
    </p:spTree>
    <p:extLst>
      <p:ext uri="{BB962C8B-B14F-4D97-AF65-F5344CB8AC3E}">
        <p14:creationId xmlns:p14="http://schemas.microsoft.com/office/powerpoint/2010/main" val="370757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An Identity Provider with IdentityServer</a:t>
            </a:r>
          </a:p>
        </p:txBody>
      </p:sp>
    </p:spTree>
    <p:extLst>
      <p:ext uri="{BB962C8B-B14F-4D97-AF65-F5344CB8AC3E}">
        <p14:creationId xmlns:p14="http://schemas.microsoft.com/office/powerpoint/2010/main" val="115147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Understand what an OpenIdConnect identity provider is</a:t>
            </a:r>
          </a:p>
          <a:p>
            <a:pPr marL="0" indent="0">
              <a:buNone/>
            </a:pPr>
            <a:r>
              <a:rPr lang="nl-NL" dirty="0"/>
              <a:t>By showing you how to build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The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3993496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07ACDA-8D44-49CE-AFCE-25C8E4350E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Interaction with authorization endpoint </a:t>
            </a:r>
            <a:br>
              <a:rPr lang="en-US" dirty="0"/>
            </a:br>
            <a:r>
              <a:rPr lang="en-US" dirty="0"/>
              <a:t>via browser</a:t>
            </a:r>
          </a:p>
          <a:p>
            <a:r>
              <a:rPr lang="en-US" dirty="0"/>
              <a:t>Redirects</a:t>
            </a:r>
          </a:p>
          <a:p>
            <a:r>
              <a:rPr lang="en-US" dirty="0"/>
              <a:t>Considered unsafe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6797-1427-435E-87DE-363D320F7D7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 Channel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2912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l.dropboxusercontent.com/u/1989993/ICON_SEARCH_FILES/img/Tech_Objects/Purple/Laptop_Cursor_Pur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20" y="2240124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875" y="2138897"/>
            <a:ext cx="1525498" cy="1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41765" y="378831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4725" y="3823978"/>
            <a:ext cx="235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Identity Provider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54854" y="2511872"/>
            <a:ext cx="3872388" cy="1338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38027" y="3203359"/>
            <a:ext cx="3789215" cy="1779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6153" y="3395543"/>
            <a:ext cx="3258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Code to token endpoint</a:t>
            </a:r>
          </a:p>
        </p:txBody>
      </p:sp>
      <p:pic>
        <p:nvPicPr>
          <p:cNvPr id="19" name="Picture 18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02965" y="1478727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l.dropboxusercontent.com/u/1989993/ICON_SEARCH_FILES/img/Tech_Objects/Blue/Web_Form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704" y="778128"/>
            <a:ext cx="1196454" cy="13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dl.dropboxusercontent.com/u/1989993/ICON_SEARCH_FILES/img/Non_Tech_Objects/Gray/Globe_Gra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31" y="5058434"/>
            <a:ext cx="1223750" cy="12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00531" y="6323128"/>
            <a:ext cx="12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Browser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20830" y="4296774"/>
            <a:ext cx="1" cy="58943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25839" y="4224088"/>
            <a:ext cx="4353636" cy="1289608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575755">
            <a:off x="4000223" y="4885421"/>
            <a:ext cx="459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Code from authorization endpoint</a:t>
            </a:r>
          </a:p>
        </p:txBody>
      </p:sp>
      <p:pic>
        <p:nvPicPr>
          <p:cNvPr id="17" name="Picture 16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438385" y="1478727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0FCC9E-A563-4A3F-9DFF-0C3500EC6B1D}"/>
              </a:ext>
            </a:extLst>
          </p:cNvPr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8A2356B5-BD52-4CA2-8F8E-479D79D1CCA1}"/>
              </a:ext>
            </a:extLst>
          </p:cNvPr>
          <p:cNvSpPr txBox="1">
            <a:spLocks/>
          </p:cNvSpPr>
          <p:nvPr/>
        </p:nvSpPr>
        <p:spPr>
          <a:xfrm>
            <a:off x="6896788" y="5445749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algn="l"/>
            <a:r>
              <a:rPr lang="nl-NL" dirty="0"/>
              <a:t>Authorization Code</a:t>
            </a:r>
          </a:p>
          <a:p>
            <a:pPr algn="l"/>
            <a:r>
              <a:rPr lang="nl-NL" sz="2400" dirty="0"/>
              <a:t>Response type: code</a:t>
            </a:r>
            <a:br>
              <a:rPr lang="nl-NL" sz="2400" dirty="0"/>
            </a:br>
            <a:r>
              <a:rPr lang="nl-NL" sz="2400" dirty="0"/>
              <a:t>Scope: openid</a:t>
            </a: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F85D3E78-FEE7-4EF2-99B8-DE488E97A0D2}"/>
              </a:ext>
            </a:extLst>
          </p:cNvPr>
          <p:cNvSpPr/>
          <p:nvPr/>
        </p:nvSpPr>
        <p:spPr>
          <a:xfrm>
            <a:off x="1907134" y="-400049"/>
            <a:ext cx="8303666" cy="4213272"/>
          </a:xfrm>
          <a:prstGeom prst="circularArrow">
            <a:avLst>
              <a:gd name="adj1" fmla="val 12500"/>
              <a:gd name="adj2" fmla="val 703191"/>
              <a:gd name="adj3" fmla="val 20457681"/>
              <a:gd name="adj4" fmla="val 10800000"/>
              <a:gd name="adj5" fmla="val 2213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8E9630-E2E3-43A7-A235-9196B07F8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Code substitution attack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892E-AFE7-48BD-B387-616AB57907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7739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l.dropboxusercontent.com/u/1989993/ICON_SEARCH_FILES/img/Tech_Objects/Purple/Laptop_Cursor_Pur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20" y="2240124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625" y="2138897"/>
            <a:ext cx="1525498" cy="1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41765" y="378831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7690" y="3823978"/>
            <a:ext cx="1972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Token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54854" y="2511872"/>
            <a:ext cx="3872388" cy="1338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38027" y="3203359"/>
            <a:ext cx="3789215" cy="1779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47728" y="3395543"/>
            <a:ext cx="866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Code</a:t>
            </a:r>
          </a:p>
        </p:txBody>
      </p:sp>
      <p:pic>
        <p:nvPicPr>
          <p:cNvPr id="19" name="Picture 18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96005" y="1478727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l.dropboxusercontent.com/u/1989993/ICON_SEARCH_FILES/img/Tech_Objects/Blue/Web_Form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778128"/>
            <a:ext cx="1196454" cy="13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41425" y="5318578"/>
            <a:ext cx="10778971" cy="437131"/>
          </a:xfrm>
        </p:spPr>
        <p:txBody>
          <a:bodyPr/>
          <a:lstStyle/>
          <a:p>
            <a:pPr algn="l"/>
            <a:r>
              <a:rPr lang="nl-NL" dirty="0"/>
              <a:t>Hybrid </a:t>
            </a:r>
            <a:br>
              <a:rPr lang="nl-NL" dirty="0"/>
            </a:br>
            <a:r>
              <a:rPr lang="nl-NL" sz="2400" dirty="0"/>
              <a:t>Response Type: </a:t>
            </a:r>
            <a:br>
              <a:rPr lang="nl-NL" sz="2400" dirty="0"/>
            </a:br>
            <a:r>
              <a:rPr lang="nl-NL" sz="2400" dirty="0"/>
              <a:t>code id_token</a:t>
            </a:r>
          </a:p>
        </p:txBody>
      </p:sp>
      <p:pic>
        <p:nvPicPr>
          <p:cNvPr id="2050" name="Picture 2" descr="https://dl.dropboxusercontent.com/u/1989993/ICON_SEARCH_FILES/img/Non_Tech_Objects/Gray/Globe_Gra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31" y="5058434"/>
            <a:ext cx="1223750" cy="12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00531" y="6323128"/>
            <a:ext cx="12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Browser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20830" y="4296774"/>
            <a:ext cx="1" cy="58943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25839" y="4224088"/>
            <a:ext cx="4353636" cy="1289608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575755">
            <a:off x="4800697" y="4885421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Code + Identity token</a:t>
            </a:r>
          </a:p>
        </p:txBody>
      </p:sp>
      <p:pic>
        <p:nvPicPr>
          <p:cNvPr id="17" name="Picture 16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9330" flipV="1">
            <a:off x="6432439" y="5283153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Up-Down 1">
            <a:extLst>
              <a:ext uri="{FF2B5EF4-FFF2-40B4-BE49-F238E27FC236}">
                <a16:creationId xmlns:a16="http://schemas.microsoft.com/office/drawing/2014/main" id="{04A06D68-E3FA-4D61-9B2F-CD37E5F376AB}"/>
              </a:ext>
            </a:extLst>
          </p:cNvPr>
          <p:cNvSpPr/>
          <p:nvPr/>
        </p:nvSpPr>
        <p:spPr>
          <a:xfrm rot="21193292">
            <a:off x="6370019" y="1920480"/>
            <a:ext cx="264000" cy="3852954"/>
          </a:xfrm>
          <a:prstGeom prst="up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NL" sz="2000" dirty="0">
              <a:solidFill>
                <a:schemeClr val="bg1"/>
              </a:solidFill>
            </a:endParaRP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D49EFB8B-7B15-496B-937C-97136F3077B5}"/>
              </a:ext>
            </a:extLst>
          </p:cNvPr>
          <p:cNvSpPr/>
          <p:nvPr/>
        </p:nvSpPr>
        <p:spPr>
          <a:xfrm>
            <a:off x="1907134" y="-400049"/>
            <a:ext cx="8303666" cy="4213272"/>
          </a:xfrm>
          <a:prstGeom prst="circularArrow">
            <a:avLst>
              <a:gd name="adj1" fmla="val 12500"/>
              <a:gd name="adj2" fmla="val 703191"/>
              <a:gd name="adj3" fmla="val 20457681"/>
              <a:gd name="adj4" fmla="val 10800000"/>
              <a:gd name="adj5" fmla="val 2213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8E9630-E2E3-43A7-A235-9196B07F8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Requires confidential client</a:t>
            </a:r>
          </a:p>
          <a:p>
            <a:r>
              <a:rPr lang="en-US" dirty="0"/>
              <a:t>Complicated client library implementation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892E-AFE7-48BD-B387-616AB57907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647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l.dropboxusercontent.com/u/1989993/ICON_SEARCH_FILES/img/Tech_Objects/Purple/Laptop_Cursor_Pur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20" y="2240124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875" y="2138897"/>
            <a:ext cx="1525498" cy="1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41765" y="378831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4725" y="3823978"/>
            <a:ext cx="235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Identity Provider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54854" y="2511872"/>
            <a:ext cx="3872388" cy="1338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38027" y="3203359"/>
            <a:ext cx="3789215" cy="1779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6153" y="3395543"/>
            <a:ext cx="3258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Code to token endpoint</a:t>
            </a:r>
          </a:p>
        </p:txBody>
      </p:sp>
      <p:pic>
        <p:nvPicPr>
          <p:cNvPr id="19" name="Picture 18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02965" y="1478727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l.dropboxusercontent.com/u/1989993/ICON_SEARCH_FILES/img/Tech_Objects/Blue/Web_Form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704" y="778128"/>
            <a:ext cx="1196454" cy="13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dl.dropboxusercontent.com/u/1989993/ICON_SEARCH_FILES/img/Non_Tech_Objects/Gray/Globe_Gra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31" y="5058434"/>
            <a:ext cx="1223750" cy="122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00531" y="6323128"/>
            <a:ext cx="12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Browser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20830" y="4296774"/>
            <a:ext cx="1" cy="58943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25839" y="4224088"/>
            <a:ext cx="4353636" cy="1289608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575755">
            <a:off x="4000223" y="4885421"/>
            <a:ext cx="459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Code from authorization endpoint</a:t>
            </a:r>
          </a:p>
        </p:txBody>
      </p:sp>
      <p:pic>
        <p:nvPicPr>
          <p:cNvPr id="17" name="Picture 16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438385" y="1478727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0FCC9E-A563-4A3F-9DFF-0C3500EC6B1D}"/>
              </a:ext>
            </a:extLst>
          </p:cNvPr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8A2356B5-BD52-4CA2-8F8E-479D79D1CCA1}"/>
              </a:ext>
            </a:extLst>
          </p:cNvPr>
          <p:cNvSpPr txBox="1">
            <a:spLocks/>
          </p:cNvSpPr>
          <p:nvPr/>
        </p:nvSpPr>
        <p:spPr>
          <a:xfrm>
            <a:off x="6896788" y="5140949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algn="l"/>
            <a:r>
              <a:rPr lang="nl-NL" dirty="0"/>
              <a:t>Authorization Code</a:t>
            </a:r>
          </a:p>
          <a:p>
            <a:pPr algn="l"/>
            <a:r>
              <a:rPr lang="nl-NL" dirty="0"/>
              <a:t>with PKCE</a:t>
            </a:r>
          </a:p>
          <a:p>
            <a:pPr algn="l"/>
            <a:r>
              <a:rPr lang="nl-NL" sz="2400" dirty="0"/>
              <a:t>Response type: code</a:t>
            </a:r>
            <a:br>
              <a:rPr lang="nl-NL" sz="2400" dirty="0"/>
            </a:br>
            <a:r>
              <a:rPr lang="nl-NL" sz="2400" dirty="0"/>
              <a:t>Scope: openid</a:t>
            </a: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F85D3E78-FEE7-4EF2-99B8-DE488E97A0D2}"/>
              </a:ext>
            </a:extLst>
          </p:cNvPr>
          <p:cNvSpPr/>
          <p:nvPr/>
        </p:nvSpPr>
        <p:spPr>
          <a:xfrm>
            <a:off x="1907134" y="-400049"/>
            <a:ext cx="8303666" cy="4213272"/>
          </a:xfrm>
          <a:prstGeom prst="circularArrow">
            <a:avLst>
              <a:gd name="adj1" fmla="val 12500"/>
              <a:gd name="adj2" fmla="val 703191"/>
              <a:gd name="adj3" fmla="val 20457681"/>
              <a:gd name="adj4" fmla="val 10800000"/>
              <a:gd name="adj5" fmla="val 2213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NL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1E8C1-3700-44EE-A0AC-6D8C05576ACA}"/>
              </a:ext>
            </a:extLst>
          </p:cNvPr>
          <p:cNvSpPr txBox="1"/>
          <p:nvPr/>
        </p:nvSpPr>
        <p:spPr>
          <a:xfrm>
            <a:off x="4691289" y="841584"/>
            <a:ext cx="3644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Generated secret </a:t>
            </a:r>
            <a:endParaRPr lang="en-NL" sz="2000" dirty="0" err="1">
              <a:solidFill>
                <a:schemeClr val="accent4"/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5F71C58-AA73-41A5-AEC7-EF3D4ECB76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41" y="3158500"/>
            <a:ext cx="836960" cy="677294"/>
          </a:xfrm>
          <a:prstGeom prst="rect">
            <a:avLst/>
          </a:prstGeom>
        </p:spPr>
      </p:pic>
      <p:pic>
        <p:nvPicPr>
          <p:cNvPr id="16" name="Picture 15" descr="A close up of a screen&#10;&#10;Description automatically generated">
            <a:extLst>
              <a:ext uri="{FF2B5EF4-FFF2-40B4-BE49-F238E27FC236}">
                <a16:creationId xmlns:a16="http://schemas.microsoft.com/office/drawing/2014/main" id="{282061B6-BF20-4C1B-AE84-BFC6ECDD43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851" y="1455634"/>
            <a:ext cx="506516" cy="5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Client Credentials</a:t>
            </a:r>
          </a:p>
        </p:txBody>
      </p:sp>
      <p:pic>
        <p:nvPicPr>
          <p:cNvPr id="3" name="Picture 4" descr="https://dl.dropboxusercontent.com/u/1989993/ICON_SEARCH_FILES/img/Tech_Objects/Purple/Laptop_Cursor_Pur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48" y="2833803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53" y="2732576"/>
            <a:ext cx="1525498" cy="1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1293" y="4381992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07218" y="4417657"/>
            <a:ext cx="1972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Token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34382" y="3105551"/>
            <a:ext cx="3872388" cy="1338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17555" y="3797038"/>
            <a:ext cx="3789215" cy="1779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6322" y="3978050"/>
            <a:ext cx="2438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 credentials</a:t>
            </a:r>
          </a:p>
        </p:txBody>
      </p:sp>
      <p:pic>
        <p:nvPicPr>
          <p:cNvPr id="19" name="Picture 18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75533" y="2072406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325611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604C-D4A8-4F2A-BD1E-DD1452A8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still have time?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B9D85-7478-412A-9148-159ED8A86803}"/>
              </a:ext>
            </a:extLst>
          </p:cNvPr>
          <p:cNvSpPr txBox="1"/>
          <p:nvPr/>
        </p:nvSpPr>
        <p:spPr>
          <a:xfrm flipH="1">
            <a:off x="7175010" y="3648075"/>
            <a:ext cx="4305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Client credentials demo</a:t>
            </a:r>
          </a:p>
          <a:p>
            <a:pPr algn="r"/>
            <a:r>
              <a:rPr lang="en-US" sz="2000" dirty="0"/>
              <a:t>Refresh tokens</a:t>
            </a:r>
          </a:p>
          <a:p>
            <a:pPr algn="r"/>
            <a:r>
              <a:rPr lang="en-US" sz="2000" dirty="0"/>
              <a:t>Reference tokens</a:t>
            </a:r>
          </a:p>
          <a:p>
            <a:pPr algn="r"/>
            <a:r>
              <a:rPr lang="en-US" sz="2000" dirty="0"/>
              <a:t>External identity providers</a:t>
            </a:r>
            <a:endParaRPr lang="en-NL" sz="2000" dirty="0" err="1"/>
          </a:p>
        </p:txBody>
      </p:sp>
    </p:spTree>
    <p:extLst>
      <p:ext uri="{BB962C8B-B14F-4D97-AF65-F5344CB8AC3E}">
        <p14:creationId xmlns:p14="http://schemas.microsoft.com/office/powerpoint/2010/main" val="3692319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Client Credentials Flow</a:t>
            </a:r>
          </a:p>
        </p:txBody>
      </p:sp>
    </p:spTree>
    <p:extLst>
      <p:ext uri="{BB962C8B-B14F-4D97-AF65-F5344CB8AC3E}">
        <p14:creationId xmlns:p14="http://schemas.microsoft.com/office/powerpoint/2010/main" val="2290463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Refresh Tokens</a:t>
            </a:r>
          </a:p>
        </p:txBody>
      </p:sp>
      <p:pic>
        <p:nvPicPr>
          <p:cNvPr id="3" name="Picture 2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745710" y="2377158"/>
            <a:ext cx="1574048" cy="24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8482" y="2803708"/>
            <a:ext cx="1387521" cy="159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21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05972" y="4568349"/>
            <a:ext cx="5095377" cy="378964"/>
          </a:xfrm>
        </p:spPr>
        <p:txBody>
          <a:bodyPr/>
          <a:lstStyle/>
          <a:p>
            <a:r>
              <a:rPr lang="nl-NL" dirty="0"/>
              <a:t>Authentication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93999" y="4568349"/>
            <a:ext cx="5095377" cy="378964"/>
          </a:xfrm>
        </p:spPr>
        <p:txBody>
          <a:bodyPr/>
          <a:lstStyle/>
          <a:p>
            <a:r>
              <a:rPr lang="nl-NL" dirty="0"/>
              <a:t>Authorization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Overview</a:t>
            </a:r>
          </a:p>
        </p:txBody>
      </p:sp>
      <p:pic>
        <p:nvPicPr>
          <p:cNvPr id="1026" name="Picture 2" descr="https://dl.dropboxusercontent.com/u/1989993/ICON_SEARCH_FILES/img/Non_Tech_Objects/Orange/Passport_Orange.png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29" y="1828800"/>
            <a:ext cx="1678342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D9326-2570-45B9-8F81-BF2ECA92688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1" name="Picture 10" descr="A picture containing clock, plate, cup&#10;&#10;Description automatically generated">
            <a:extLst>
              <a:ext uri="{FF2B5EF4-FFF2-40B4-BE49-F238E27FC236}">
                <a16:creationId xmlns:a16="http://schemas.microsoft.com/office/drawing/2014/main" id="{178077FD-D83B-4159-ABF3-380025D30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5" y="1960469"/>
            <a:ext cx="2262374" cy="22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A token to renew the access token</a:t>
            </a:r>
          </a:p>
          <a:p>
            <a:r>
              <a:rPr lang="nl-NL" dirty="0"/>
              <a:t>User doesn’t have to re-authenticate</a:t>
            </a:r>
          </a:p>
          <a:p>
            <a:r>
              <a:rPr lang="nl-NL" dirty="0"/>
              <a:t>Longer expiration time than access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/>
              <a:t>Refresh Tokens</a:t>
            </a:r>
          </a:p>
        </p:txBody>
      </p:sp>
    </p:spTree>
    <p:extLst>
      <p:ext uri="{BB962C8B-B14F-4D97-AF65-F5344CB8AC3E}">
        <p14:creationId xmlns:p14="http://schemas.microsoft.com/office/powerpoint/2010/main" val="2753905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Refresh Tokens</a:t>
            </a:r>
          </a:p>
        </p:txBody>
      </p:sp>
      <p:pic>
        <p:nvPicPr>
          <p:cNvPr id="3" name="Picture 4" descr="https://dl.dropboxusercontent.com/u/1989993/ICON_SEARCH_FILES/img/Tech_Objects/Purple/Laptop_Cursor_Pur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48" y="3086043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53" y="2984816"/>
            <a:ext cx="1525498" cy="1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1293" y="4634232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07218" y="4669897"/>
            <a:ext cx="1972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Token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34382" y="3357791"/>
            <a:ext cx="3872388" cy="1338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17555" y="4049278"/>
            <a:ext cx="3789215" cy="1779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1761" y="1842930"/>
            <a:ext cx="3172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Access + Refresh token</a:t>
            </a:r>
          </a:p>
        </p:txBody>
      </p:sp>
      <p:pic>
        <p:nvPicPr>
          <p:cNvPr id="19" name="Picture 18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47609" y="2324646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14122" y="2324646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28792" y="4269787"/>
            <a:ext cx="295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Scope: offline_access</a:t>
            </a:r>
          </a:p>
        </p:txBody>
      </p:sp>
    </p:spTree>
    <p:extLst>
      <p:ext uri="{BB962C8B-B14F-4D97-AF65-F5344CB8AC3E}">
        <p14:creationId xmlns:p14="http://schemas.microsoft.com/office/powerpoint/2010/main" val="3878567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18" y="588391"/>
            <a:ext cx="10778971" cy="437131"/>
          </a:xfrm>
        </p:spPr>
        <p:txBody>
          <a:bodyPr/>
          <a:lstStyle/>
          <a:p>
            <a:r>
              <a:rPr lang="nl-NL" dirty="0"/>
              <a:t>Refresh Tokens</a:t>
            </a:r>
          </a:p>
        </p:txBody>
      </p:sp>
      <p:pic>
        <p:nvPicPr>
          <p:cNvPr id="3" name="Picture 4" descr="https://dl.dropboxusercontent.com/u/1989993/ICON_SEARCH_FILES/img/Tech_Objects/Purple/Laptop_Cursor_Pur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48" y="3086043"/>
            <a:ext cx="2149948" cy="13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53" y="2984816"/>
            <a:ext cx="1525498" cy="16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1293" y="4634232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07218" y="4669897"/>
            <a:ext cx="1972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Token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34382" y="3357791"/>
            <a:ext cx="3872388" cy="1338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17555" y="4049278"/>
            <a:ext cx="3789215" cy="1779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1761" y="1842930"/>
            <a:ext cx="3172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Access + Refresh token</a:t>
            </a:r>
          </a:p>
        </p:txBody>
      </p:sp>
      <p:pic>
        <p:nvPicPr>
          <p:cNvPr id="19" name="Picture 18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47609" y="2324646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14122" y="2324646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32032" y="4199266"/>
            <a:ext cx="560260" cy="8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24169" y="5074552"/>
            <a:ext cx="1967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169380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Self-contained Access Tokens</a:t>
            </a:r>
          </a:p>
        </p:txBody>
      </p:sp>
      <p:pic>
        <p:nvPicPr>
          <p:cNvPr id="3" name="Picture 2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51631" y="1759613"/>
            <a:ext cx="2738640" cy="425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7190" y="3342506"/>
            <a:ext cx="1387521" cy="159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018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Reference Tokens</a:t>
            </a:r>
          </a:p>
        </p:txBody>
      </p:sp>
      <p:pic>
        <p:nvPicPr>
          <p:cNvPr id="3" name="Picture 2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04796" y="2244247"/>
            <a:ext cx="2008930" cy="311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72" y="2513426"/>
            <a:ext cx="2448390" cy="264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208371" y="3817510"/>
            <a:ext cx="2103715" cy="988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6465" y="2872055"/>
            <a:ext cx="1387521" cy="159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2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Identity Token is about the user’s identity</a:t>
            </a:r>
          </a:p>
          <a:p>
            <a:r>
              <a:rPr lang="nl-NL" dirty="0"/>
              <a:t>Not Authorization Data</a:t>
            </a:r>
          </a:p>
          <a:p>
            <a:r>
              <a:rPr lang="nl-NL" dirty="0"/>
              <a:t>Bloated identity token could cause problems</a:t>
            </a:r>
          </a:p>
          <a:p>
            <a:r>
              <a:rPr lang="nl-NL" dirty="0"/>
              <a:t>Context for each client or API is different</a:t>
            </a:r>
          </a:p>
          <a:p>
            <a:r>
              <a:rPr lang="nl-NL" dirty="0"/>
              <a:t>Suggestion: Create Authorization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/>
              <a:t>Authorization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1408842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 With Authorization API</a:t>
            </a:r>
          </a:p>
        </p:txBody>
      </p:sp>
      <p:pic>
        <p:nvPicPr>
          <p:cNvPr id="3" name="Picture 2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383" y="2668891"/>
            <a:ext cx="2128982" cy="23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6"/>
          <p:cNvSpPr txBox="1"/>
          <p:nvPr/>
        </p:nvSpPr>
        <p:spPr>
          <a:xfrm>
            <a:off x="7709569" y="5008261"/>
            <a:ext cx="333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3200" dirty="0"/>
              <a:t>Token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8108" y="1714564"/>
            <a:ext cx="2623127" cy="13023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2218" y="2365728"/>
            <a:ext cx="3094182" cy="1217981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4858327" y="2817091"/>
            <a:ext cx="2974109" cy="1154545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20509" y="3500383"/>
            <a:ext cx="424872" cy="65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681018" y="4895273"/>
            <a:ext cx="2382982" cy="14778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Authorization API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2856325" y="3210861"/>
            <a:ext cx="294423" cy="1453503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3223493" y="3210861"/>
            <a:ext cx="314034" cy="145350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18780" y="349195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Client Id</a:t>
            </a:r>
          </a:p>
        </p:txBody>
      </p:sp>
      <p:sp>
        <p:nvSpPr>
          <p:cNvPr id="25" name="TextBox 24"/>
          <p:cNvSpPr txBox="1"/>
          <p:nvPr/>
        </p:nvSpPr>
        <p:spPr>
          <a:xfrm rot="1318244">
            <a:off x="5393108" y="2535710"/>
            <a:ext cx="245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Scope: AuthService</a:t>
            </a:r>
          </a:p>
        </p:txBody>
      </p:sp>
      <p:pic>
        <p:nvPicPr>
          <p:cNvPr id="26" name="Picture 25" descr="https://dl.dropboxusercontent.com/u/1989993/ICON_SEARCH_FILES/img/Tech_Objects/Green/Keycard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37511" y="3861290"/>
            <a:ext cx="424872" cy="65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81018" y="1256427"/>
            <a:ext cx="3175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Requirement + Handler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26199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rolandguijt</a:t>
            </a:r>
            <a:r>
              <a:rPr lang="en-US" dirty="0"/>
              <a:t> rolandguijt.com</a:t>
            </a:r>
            <a:br>
              <a:rPr lang="en-US" dirty="0"/>
            </a:br>
            <a:r>
              <a:rPr lang="en-US" dirty="0"/>
              <a:t>https://github.com/rolandguijt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MVP | Consultant | trainer | author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Roland Guijt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6" y="4623383"/>
            <a:ext cx="1627632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839" y="394774"/>
            <a:ext cx="10753511" cy="2381119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35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nl-NL" dirty="0"/>
              <a:t>FavoriteColor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nl-NL" dirty="0"/>
              <a:t>PayGrade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nl-NL" dirty="0"/>
              <a:t>EmployeeNo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nl-NL" dirty="0"/>
              <a:t>Phone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nl-NL" dirty="0"/>
              <a:t>City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nl-NL" dirty="0"/>
              <a:t>Name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Claims-based Identity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42318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Claims-based Identity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4812" y="3266849"/>
            <a:ext cx="2617876" cy="1624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ClaimsPrincipal</a:t>
            </a:r>
          </a:p>
        </p:txBody>
      </p:sp>
      <p:sp>
        <p:nvSpPr>
          <p:cNvPr id="4" name="Rectangle 3"/>
          <p:cNvSpPr/>
          <p:nvPr/>
        </p:nvSpPr>
        <p:spPr>
          <a:xfrm>
            <a:off x="4335666" y="4891418"/>
            <a:ext cx="2617876" cy="16245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ClaimsIdentity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335666" y="1642280"/>
            <a:ext cx="2617876" cy="16245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ClaimsIdentity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760492" y="3034560"/>
            <a:ext cx="487370" cy="213653"/>
          </a:xfrm>
          <a:prstGeom prst="line">
            <a:avLst/>
          </a:prstGeom>
          <a:ln w="76200">
            <a:solidFill>
              <a:schemeClr val="accent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60492" y="4932348"/>
            <a:ext cx="487370" cy="209718"/>
          </a:xfrm>
          <a:prstGeom prst="line">
            <a:avLst/>
          </a:prstGeom>
          <a:ln w="76200">
            <a:solidFill>
              <a:schemeClr val="accent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94653" y="4891418"/>
            <a:ext cx="2617876" cy="162456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Claims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94653" y="1642280"/>
            <a:ext cx="2617876" cy="162456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Claims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32133" y="2454564"/>
            <a:ext cx="392403" cy="1"/>
          </a:xfrm>
          <a:prstGeom prst="line">
            <a:avLst/>
          </a:prstGeom>
          <a:ln w="76200">
            <a:solidFill>
              <a:schemeClr val="accent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37103" y="5703702"/>
            <a:ext cx="392403" cy="1"/>
          </a:xfrm>
          <a:prstGeom prst="line">
            <a:avLst/>
          </a:prstGeom>
          <a:ln w="76200">
            <a:solidFill>
              <a:schemeClr val="accent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10660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Typical Modern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10649" y="3696581"/>
            <a:ext cx="2115403" cy="11327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Web 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9812" y="1584585"/>
            <a:ext cx="2115403" cy="11327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Web API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2267" y="1584585"/>
            <a:ext cx="2115403" cy="11327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Web API 2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5215" y="4885897"/>
            <a:ext cx="2115403" cy="11327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Mobile App</a:t>
            </a:r>
          </a:p>
        </p:txBody>
      </p:sp>
      <p:pic>
        <p:nvPicPr>
          <p:cNvPr id="7" name="Picture 2" descr="https://dl.dropboxusercontent.com/u/1989993/ICON_SEARCH_FILES/img/Non_Tech_Objects/Gray/Glob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37" y="5030166"/>
            <a:ext cx="844226" cy="84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052" y="5923128"/>
            <a:ext cx="12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Browser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00147" y="2845558"/>
            <a:ext cx="395786" cy="764275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82034" y="2824828"/>
            <a:ext cx="2906973" cy="1283148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595580" y="2893326"/>
            <a:ext cx="1289714" cy="18424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43950" y="2867474"/>
            <a:ext cx="1795648" cy="186829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553431" y="1584585"/>
            <a:ext cx="2115403" cy="11327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Web API 3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252346" y="2204113"/>
            <a:ext cx="1137314" cy="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3477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Identity Provider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10649" y="3696581"/>
            <a:ext cx="2115403" cy="11327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Web 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9812" y="1584585"/>
            <a:ext cx="2115403" cy="11327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Web API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2267" y="1584585"/>
            <a:ext cx="2115403" cy="11327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Web API 2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5215" y="4885897"/>
            <a:ext cx="2115403" cy="11327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Mobile App</a:t>
            </a:r>
          </a:p>
        </p:txBody>
      </p:sp>
      <p:pic>
        <p:nvPicPr>
          <p:cNvPr id="7" name="Picture 2" descr="https://dl.dropboxusercontent.com/u/1989993/ICON_SEARCH_FILES/img/Non_Tech_Objects/Gray/Globe_G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37" y="5030166"/>
            <a:ext cx="844226" cy="844226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8" name="TextBox 7"/>
          <p:cNvSpPr txBox="1"/>
          <p:nvPr/>
        </p:nvSpPr>
        <p:spPr>
          <a:xfrm>
            <a:off x="1148052" y="5923128"/>
            <a:ext cx="1240596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l-NL" sz="2000" dirty="0"/>
              <a:t>Browser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00147" y="2845558"/>
            <a:ext cx="395786" cy="764275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82034" y="2824828"/>
            <a:ext cx="2906973" cy="1283148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595580" y="2893326"/>
            <a:ext cx="1289714" cy="18424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43950" y="2867474"/>
            <a:ext cx="1795648" cy="186829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553431" y="1584585"/>
            <a:ext cx="2115403" cy="11327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nl-NL" sz="2000" dirty="0">
                <a:solidFill>
                  <a:schemeClr val="bg1"/>
                </a:solidFill>
              </a:rPr>
              <a:t>Web API 3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252346" y="2204113"/>
            <a:ext cx="1137314" cy="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877" y="3227695"/>
            <a:ext cx="2225376" cy="24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50159" y="5645272"/>
            <a:ext cx="411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Identity Provider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3867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One Identity Provider To Rule Them All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4025" y="1888578"/>
            <a:ext cx="3982248" cy="1640924"/>
            <a:chOff x="710649" y="1584585"/>
            <a:chExt cx="10958185" cy="4434076"/>
          </a:xfrm>
        </p:grpSpPr>
        <p:sp>
          <p:nvSpPr>
            <p:cNvPr id="3" name="Rectangle 2"/>
            <p:cNvSpPr/>
            <p:nvPr/>
          </p:nvSpPr>
          <p:spPr>
            <a:xfrm>
              <a:off x="710649" y="3696581"/>
              <a:ext cx="2115403" cy="11327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499812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82267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15215" y="4885897"/>
              <a:ext cx="2115403" cy="11327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https://dl.dropboxusercontent.com/u/1989993/ICON_SEARCH_FILES/img/Non_Tech_Objects/Gray/Globe_Gra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6237" y="5030166"/>
              <a:ext cx="844226" cy="84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2900147" y="2845558"/>
              <a:ext cx="395786" cy="764275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982034" y="2824828"/>
              <a:ext cx="2906973" cy="128314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595580" y="2893326"/>
              <a:ext cx="1289714" cy="1842447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3643950" y="2867474"/>
              <a:ext cx="1795648" cy="186829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553431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8252346" y="2204113"/>
              <a:ext cx="1137314" cy="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849737" y="4403816"/>
            <a:ext cx="3982248" cy="1640924"/>
            <a:chOff x="710649" y="1584585"/>
            <a:chExt cx="10958185" cy="4434076"/>
          </a:xfrm>
        </p:grpSpPr>
        <p:sp>
          <p:nvSpPr>
            <p:cNvPr id="34" name="Rectangle 33"/>
            <p:cNvSpPr/>
            <p:nvPr/>
          </p:nvSpPr>
          <p:spPr>
            <a:xfrm>
              <a:off x="710649" y="3696581"/>
              <a:ext cx="2115403" cy="11327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99812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82267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15215" y="4885897"/>
              <a:ext cx="2115403" cy="11327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2" descr="https://dl.dropboxusercontent.com/u/1989993/ICON_SEARCH_FILES/img/Non_Tech_Objects/Gray/Globe_Gra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6237" y="5030166"/>
              <a:ext cx="844226" cy="84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Straight Arrow Connector 38"/>
            <p:cNvCxnSpPr/>
            <p:nvPr/>
          </p:nvCxnSpPr>
          <p:spPr>
            <a:xfrm flipV="1">
              <a:off x="2900147" y="2845558"/>
              <a:ext cx="395786" cy="764275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982034" y="2824828"/>
              <a:ext cx="2906973" cy="128314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595580" y="2893326"/>
              <a:ext cx="1289714" cy="1842447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643950" y="2867474"/>
              <a:ext cx="1795648" cy="186829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9553431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8252346" y="2204113"/>
              <a:ext cx="1137314" cy="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7849737" y="1884388"/>
            <a:ext cx="3982248" cy="1640924"/>
            <a:chOff x="710649" y="1584585"/>
            <a:chExt cx="10958185" cy="4434076"/>
          </a:xfrm>
        </p:grpSpPr>
        <p:sp>
          <p:nvSpPr>
            <p:cNvPr id="46" name="Rectangle 45"/>
            <p:cNvSpPr/>
            <p:nvPr/>
          </p:nvSpPr>
          <p:spPr>
            <a:xfrm>
              <a:off x="710649" y="3696581"/>
              <a:ext cx="2115403" cy="11327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99812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82267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15215" y="4885897"/>
              <a:ext cx="2115403" cy="11327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pic>
          <p:nvPicPr>
            <p:cNvPr id="50" name="Picture 2" descr="https://dl.dropboxusercontent.com/u/1989993/ICON_SEARCH_FILES/img/Non_Tech_Objects/Gray/Globe_Gra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6237" y="5030166"/>
              <a:ext cx="844226" cy="84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Straight Arrow Connector 50"/>
            <p:cNvCxnSpPr/>
            <p:nvPr/>
          </p:nvCxnSpPr>
          <p:spPr>
            <a:xfrm flipV="1">
              <a:off x="2900147" y="2845558"/>
              <a:ext cx="395786" cy="764275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982034" y="2824828"/>
              <a:ext cx="2906973" cy="128314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595580" y="2893326"/>
              <a:ext cx="1289714" cy="1842447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3643950" y="2867474"/>
              <a:ext cx="1795648" cy="186829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9553431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8252346" y="2204113"/>
              <a:ext cx="1137314" cy="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64025" y="4403816"/>
            <a:ext cx="3982248" cy="1640924"/>
            <a:chOff x="710649" y="1584585"/>
            <a:chExt cx="10958185" cy="4434076"/>
          </a:xfrm>
        </p:grpSpPr>
        <p:sp>
          <p:nvSpPr>
            <p:cNvPr id="58" name="Rectangle 57"/>
            <p:cNvSpPr/>
            <p:nvPr/>
          </p:nvSpPr>
          <p:spPr>
            <a:xfrm>
              <a:off x="710649" y="3696581"/>
              <a:ext cx="2115403" cy="11327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499812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82267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15215" y="4885897"/>
              <a:ext cx="2115403" cy="11327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2" descr="https://dl.dropboxusercontent.com/u/1989993/ICON_SEARCH_FILES/img/Non_Tech_Objects/Gray/Globe_Gra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6237" y="5030166"/>
              <a:ext cx="844226" cy="84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3" name="Straight Arrow Connector 62"/>
            <p:cNvCxnSpPr/>
            <p:nvPr/>
          </p:nvCxnSpPr>
          <p:spPr>
            <a:xfrm flipV="1">
              <a:off x="2900147" y="2845558"/>
              <a:ext cx="395786" cy="764275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982034" y="2824828"/>
              <a:ext cx="2906973" cy="128314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595580" y="2893326"/>
              <a:ext cx="1289714" cy="1842447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3643950" y="2867474"/>
              <a:ext cx="1795648" cy="186829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9553431" y="1584585"/>
              <a:ext cx="2115403" cy="11327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nl-NL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8252346" y="2204113"/>
              <a:ext cx="1137314" cy="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8" descr="https://dl.dropboxusercontent.com/u/1989993/ICON_SEARCH_FILES/img/Non_Tech_Objects/Orange/Safe_Or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32" y="2863315"/>
            <a:ext cx="2279126" cy="246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0348034" y="6318655"/>
            <a:ext cx="184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@rolandguijt</a:t>
            </a:r>
          </a:p>
        </p:txBody>
      </p:sp>
    </p:spTree>
    <p:extLst>
      <p:ext uri="{BB962C8B-B14F-4D97-AF65-F5344CB8AC3E}">
        <p14:creationId xmlns:p14="http://schemas.microsoft.com/office/powerpoint/2010/main" val="341744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3061A4-4FFB-441F-A95A-EFBC914A48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Do-it-yourself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A014-5AB0-4DFC-B607-E1B27AE658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Cloud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2AE6C-95A7-434B-A7F3-098A5025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 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5790022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F0689E9-42E3-4B19-A341-A12FA557DEBC}" vid="{ED335EA9-2A1E-41CA-A7C1-85E684B24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Pluralsight_PowerPoint_Template_Summer_2016</Template>
  <TotalTime>9393</TotalTime>
  <Words>557</Words>
  <Application>Microsoft Office PowerPoint</Application>
  <PresentationFormat>Widescreen</PresentationFormat>
  <Paragraphs>194</Paragraphs>
  <Slides>37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Creating an OpenIdConnect Identity Provider with IdentityServer</vt:lpstr>
      <vt:lpstr>PowerPoint Presentation</vt:lpstr>
      <vt:lpstr>Overview</vt:lpstr>
      <vt:lpstr>Claims-based Identity</vt:lpstr>
      <vt:lpstr>Claims-based Identity</vt:lpstr>
      <vt:lpstr>A Typical Modern Application</vt:lpstr>
      <vt:lpstr>The Identity Provider</vt:lpstr>
      <vt:lpstr>One Identity Provider To Rule Them All</vt:lpstr>
      <vt:lpstr>Identity Provider Choice</vt:lpstr>
      <vt:lpstr>Identity Cookies</vt:lpstr>
      <vt:lpstr>Identity Cookies with an IDP</vt:lpstr>
      <vt:lpstr>The Process of Authentication Enhanced</vt:lpstr>
      <vt:lpstr>Concepts</vt:lpstr>
      <vt:lpstr>Tokens</vt:lpstr>
      <vt:lpstr>Tokens</vt:lpstr>
      <vt:lpstr>The JWT Token</vt:lpstr>
      <vt:lpstr>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Hybrid  Response Type:  code id_token</vt:lpstr>
      <vt:lpstr>PowerPoint Presentation</vt:lpstr>
      <vt:lpstr>PowerPoint Presentation</vt:lpstr>
      <vt:lpstr>Client Credentials</vt:lpstr>
      <vt:lpstr>Do we still have time?</vt:lpstr>
      <vt:lpstr>PowerPoint Presentation</vt:lpstr>
      <vt:lpstr>Refresh Tokens</vt:lpstr>
      <vt:lpstr>PowerPoint Presentation</vt:lpstr>
      <vt:lpstr>Refresh Tokens</vt:lpstr>
      <vt:lpstr>Refresh Tokens</vt:lpstr>
      <vt:lpstr>Self-contained Access Tokens</vt:lpstr>
      <vt:lpstr>Reference Tokens</vt:lpstr>
      <vt:lpstr>PowerPoint Presentation</vt:lpstr>
      <vt:lpstr>Architecture With Authorization API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</dc:creator>
  <cp:lastModifiedBy>Roland Guijt</cp:lastModifiedBy>
  <cp:revision>105</cp:revision>
  <dcterms:created xsi:type="dcterms:W3CDTF">2016-10-16T21:42:34Z</dcterms:created>
  <dcterms:modified xsi:type="dcterms:W3CDTF">2021-01-28T10:03:29Z</dcterms:modified>
</cp:coreProperties>
</file>