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8" r:id="rId4"/>
    <p:sldId id="265" r:id="rId5"/>
    <p:sldId id="260" r:id="rId6"/>
    <p:sldId id="263" r:id="rId7"/>
    <p:sldId id="262" r:id="rId8"/>
    <p:sldId id="261" r:id="rId9"/>
    <p:sldId id="264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036" y="112713"/>
            <a:ext cx="11591925" cy="238759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655" y="1819272"/>
            <a:ext cx="11591924" cy="6810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0037" y="112714"/>
            <a:ext cx="11589542" cy="1706555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1026" name="Picture 2" descr="ia-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5507830"/>
            <a:ext cx="1211263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 userDrawn="1"/>
        </p:nvSpPr>
        <p:spPr bwMode="auto">
          <a:xfrm>
            <a:off x="1781175" y="5507830"/>
            <a:ext cx="8001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Chair of Automation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University of Leoben, Peter-Tunner-</a:t>
            </a:r>
            <a:r>
              <a:rPr kumimoji="0" lang="en-GB" alt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Strasse</a:t>
            </a:r>
            <a:r>
              <a:rPr kumimoji="0" lang="en-GB" alt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27, A-8700 Austria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Tel: 0043 3842 402 5301, FAX: 0043 3842 402 5302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automation@unileoben.ac.at, http://automation.unileoben.ac.at</a:t>
            </a:r>
          </a:p>
        </p:txBody>
      </p:sp>
      <p:pic>
        <p:nvPicPr>
          <p:cNvPr id="1028" name="Picture 4" descr="http://presse.unileoben.ac.at/fileadmin/shares/unileoben/oea/images/MUL_Logo_RGB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570" y="5511385"/>
            <a:ext cx="862009" cy="121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17"/>
          <p:cNvSpPr txBox="1">
            <a:spLocks noChangeArrowheads="1"/>
          </p:cNvSpPr>
          <p:nvPr userDrawn="1"/>
        </p:nvSpPr>
        <p:spPr bwMode="auto">
          <a:xfrm>
            <a:off x="1781175" y="4958831"/>
            <a:ext cx="2152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GB" altLang="de-DE" dirty="0"/>
              <a:t>Document no</a:t>
            </a:r>
            <a:r>
              <a:rPr lang="en-GB" altLang="de-DE" dirty="0" smtClean="0"/>
              <a:t>.:</a:t>
            </a:r>
            <a:endParaRPr lang="en-GB" altLang="de-DE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97655" y="5441155"/>
            <a:ext cx="115919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7"/>
          <p:cNvSpPr txBox="1">
            <a:spLocks noChangeArrowheads="1"/>
          </p:cNvSpPr>
          <p:nvPr userDrawn="1"/>
        </p:nvSpPr>
        <p:spPr bwMode="auto">
          <a:xfrm>
            <a:off x="1781174" y="4486836"/>
            <a:ext cx="21526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GB" altLang="de-DE" dirty="0" smtClean="0"/>
              <a:t>Document type:</a:t>
            </a:r>
            <a:endParaRPr lang="en-GB" altLang="de-DE" dirty="0"/>
          </a:p>
        </p:txBody>
      </p:sp>
      <p:sp>
        <p:nvSpPr>
          <p:cNvPr id="20" name="Text Box 17"/>
          <p:cNvSpPr txBox="1">
            <a:spLocks noChangeArrowheads="1"/>
          </p:cNvSpPr>
          <p:nvPr userDrawn="1"/>
        </p:nvSpPr>
        <p:spPr bwMode="auto">
          <a:xfrm>
            <a:off x="1781173" y="4025168"/>
            <a:ext cx="21526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GB" altLang="de-DE" dirty="0" smtClean="0"/>
              <a:t>Date:</a:t>
            </a:r>
            <a:endParaRPr lang="en-GB" altLang="de-DE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4" y="4025165"/>
            <a:ext cx="7093746" cy="456140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GB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Insert Date</a:t>
            </a:r>
            <a:endParaRPr lang="en-GB" dirty="0"/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933824" y="4497163"/>
            <a:ext cx="7093746" cy="441009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GB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Insert Document Type</a:t>
            </a:r>
            <a:endParaRPr lang="en-GB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3933824" y="4979487"/>
            <a:ext cx="7093746" cy="441009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GB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Insert Document </a:t>
            </a:r>
            <a:r>
              <a:rPr lang="en-US" dirty="0" err="1" smtClean="0"/>
              <a:t>Nummber</a:t>
            </a:r>
            <a:endParaRPr lang="en-GB" dirty="0"/>
          </a:p>
        </p:txBody>
      </p:sp>
      <p:sp>
        <p:nvSpPr>
          <p:cNvPr id="29" name="Text Box 17"/>
          <p:cNvSpPr txBox="1">
            <a:spLocks noChangeArrowheads="1"/>
          </p:cNvSpPr>
          <p:nvPr userDrawn="1"/>
        </p:nvSpPr>
        <p:spPr bwMode="auto">
          <a:xfrm>
            <a:off x="1933573" y="2586893"/>
            <a:ext cx="20002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GB" altLang="de-DE" dirty="0" smtClean="0"/>
              <a:t>Authors:</a:t>
            </a:r>
            <a:endParaRPr lang="en-GB" altLang="de-DE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3933824" y="2586890"/>
            <a:ext cx="7093746" cy="1438272"/>
          </a:xfrm>
        </p:spPr>
        <p:txBody>
          <a:bodyPr anchor="t">
            <a:normAutofit/>
          </a:bodyPr>
          <a:lstStyle>
            <a:lvl1pPr marL="0" indent="0" algn="l">
              <a:buNone/>
              <a:defRPr lang="en-GB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Insert Authors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76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95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48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957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191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302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90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9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0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93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619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20108"/>
            <a:ext cx="12192000" cy="71437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6" y="-20106"/>
            <a:ext cx="11591925" cy="714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5" y="790575"/>
            <a:ext cx="11591925" cy="546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3" descr="Z:\Formulare neu\Logo\Ia Logo big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0035" y="6354232"/>
            <a:ext cx="400446" cy="410832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 userDrawn="1"/>
        </p:nvCxnSpPr>
        <p:spPr>
          <a:xfrm>
            <a:off x="300035" y="6257925"/>
            <a:ext cx="115919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751275" y="6303399"/>
            <a:ext cx="4655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latin typeface="Times"/>
                <a:cs typeface="Times"/>
              </a:rPr>
              <a:t>© 2018, Chair of Automation, University of Leoben</a:t>
            </a:r>
          </a:p>
          <a:p>
            <a:pPr>
              <a:defRPr/>
            </a:pPr>
            <a:r>
              <a:rPr lang="en-US" sz="1200" dirty="0" smtClean="0">
                <a:latin typeface="Times"/>
                <a:cs typeface="Times"/>
              </a:rPr>
              <a:t>automation.unileoben.ac.at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457295" y="6303399"/>
            <a:ext cx="12737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latin typeface="Times"/>
                <a:cs typeface="Times"/>
              </a:rPr>
              <a:t>4/20/2018</a:t>
            </a:r>
          </a:p>
          <a:p>
            <a:pPr algn="ctr"/>
            <a:fld id="{886333C5-9050-4685-B84E-3EB9955F6FDC}" type="slidenum">
              <a:rPr lang="en-US" sz="1200" smtClean="0">
                <a:latin typeface="Times"/>
                <a:cs typeface="Times"/>
              </a:rPr>
              <a:pPr algn="ctr"/>
              <a:t>‹#›</a:t>
            </a:fld>
            <a:endParaRPr lang="en-US" sz="1200" dirty="0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781794" y="6303399"/>
            <a:ext cx="51101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1200" dirty="0" smtClean="0">
                <a:latin typeface="Times"/>
                <a:cs typeface="Times"/>
              </a:rPr>
              <a:t>Introduction to </a:t>
            </a:r>
            <a:r>
              <a:rPr lang="en-US" sz="1200" dirty="0" err="1" smtClean="0">
                <a:latin typeface="Times"/>
                <a:cs typeface="Times"/>
              </a:rPr>
              <a:t>mdtsObjects</a:t>
            </a:r>
            <a:r>
              <a:rPr lang="en-US" sz="1200" dirty="0" smtClean="0">
                <a:latin typeface="Times"/>
                <a:cs typeface="Times"/>
              </a:rPr>
              <a:t> - CoA</a:t>
            </a:r>
          </a:p>
          <a:p>
            <a:pPr algn="r">
              <a:defRPr/>
            </a:pPr>
            <a:r>
              <a:rPr lang="en-US" sz="1200" dirty="0" smtClean="0">
                <a:latin typeface="Times"/>
                <a:cs typeface="Times"/>
              </a:rPr>
              <a:t>Roland Ritt – roland.ritt@unileoben.ac.at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732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lab.ia.unileoben.ac.at:tsdev/mdtstoolbox.git" TargetMode="External"/><Relationship Id="rId2" Type="http://schemas.openxmlformats.org/officeDocument/2006/relationships/hyperlink" Target="https://gitlab.ia.unileoben.ac.at/tsdev/mdtstoolbo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ia.unileoben.ac.at/toolboxes/figureManager" TargetMode="External"/><Relationship Id="rId2" Type="http://schemas.openxmlformats.org/officeDocument/2006/relationships/hyperlink" Target="https://gitlab.ia.unileoben.ac.at/tsdev/mdtstoolb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ia.unileoben.ac.at/toolboxes/graphics" TargetMode="External"/><Relationship Id="rId5" Type="http://schemas.openxmlformats.org/officeDocument/2006/relationships/hyperlink" Target="https://gitlab.ia.unileoben.ac.at/toolboxes/general" TargetMode="External"/><Relationship Id="rId4" Type="http://schemas.openxmlformats.org/officeDocument/2006/relationships/hyperlink" Target="https://gitlab.ia.unileoben.ac.at/toolboxes/DOPbo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First steps to use </a:t>
            </a:r>
            <a:r>
              <a:rPr lang="en-GB" dirty="0" err="1" smtClean="0"/>
              <a:t>mdts</a:t>
            </a:r>
            <a:r>
              <a:rPr lang="en-GB" dirty="0" smtClean="0"/>
              <a:t> Objects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</a:t>
            </a:r>
            <a:r>
              <a:rPr lang="en-GB" dirty="0" err="1" smtClean="0"/>
              <a:t>mdtsObject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06.08.2018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Internal Presentation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Roland Ritt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1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Extract data from </a:t>
            </a:r>
            <a:r>
              <a:rPr lang="en-GB" dirty="0" err="1" smtClean="0"/>
              <a:t>mdtsObject</a:t>
            </a:r>
            <a:r>
              <a:rPr lang="en-GB" dirty="0" smtClean="0"/>
              <a:t> – return data-Matrix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00034" y="2198376"/>
            <a:ext cx="625316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slice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timeInds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(200:800);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tagInds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[2,3];</a:t>
            </a:r>
          </a:p>
          <a:p>
            <a:r>
              <a:rPr lang="en-GB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dataExtracted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GB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mymdtsObject.data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timeInds,tagInds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00034" y="740833"/>
            <a:ext cx="7210425" cy="1455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Direct Indexing of ‘data’</a:t>
            </a:r>
          </a:p>
          <a:p>
            <a:r>
              <a:rPr lang="en-GB" dirty="0" smtClean="0"/>
              <a:t>Maybe use </a:t>
            </a:r>
            <a:r>
              <a:rPr lang="en-GB" dirty="0" err="1" smtClean="0"/>
              <a:t>Subfunctions</a:t>
            </a:r>
            <a:r>
              <a:rPr lang="en-GB" dirty="0" smtClean="0"/>
              <a:t> of </a:t>
            </a:r>
            <a:r>
              <a:rPr lang="en-GB" dirty="0" err="1" smtClean="0"/>
              <a:t>mdtsObject</a:t>
            </a:r>
            <a:endParaRPr lang="en-GB" dirty="0" smtClean="0"/>
          </a:p>
          <a:p>
            <a:pPr lvl="1"/>
            <a:r>
              <a:rPr lang="en-GB" dirty="0" err="1" smtClean="0"/>
              <a:t>getInveralIndices</a:t>
            </a:r>
            <a:endParaRPr lang="en-GB" dirty="0" smtClean="0"/>
          </a:p>
          <a:p>
            <a:pPr lvl="1"/>
            <a:r>
              <a:rPr lang="en-GB" dirty="0" err="1" smtClean="0"/>
              <a:t>getTagIndices</a:t>
            </a: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00034" y="3965574"/>
            <a:ext cx="7210425" cy="4669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Using functions</a:t>
            </a:r>
          </a:p>
          <a:p>
            <a:pPr lvl="1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00034" y="4385951"/>
            <a:ext cx="8424866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slice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timeSnippet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(2017,3,15),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(2017,10,31)];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tagsSnippet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{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'y_3'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'y_2'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mymdtsObjectSnippet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mymdtsObject.getRawData</a:t>
            </a:r>
            <a:r>
              <a:rPr lang="en-GB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tagsSnippet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timeSnippet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447" y="2431302"/>
            <a:ext cx="1743075" cy="312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1113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3851" y="870794"/>
            <a:ext cx="3809999" cy="35775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data to </a:t>
            </a:r>
            <a:r>
              <a:rPr lang="en-GB" dirty="0" err="1" smtClean="0"/>
              <a:t>mdtsObject</a:t>
            </a:r>
            <a:r>
              <a:rPr lang="en-GB" dirty="0" smtClean="0"/>
              <a:t> – ‘</a:t>
            </a:r>
            <a:r>
              <a:rPr lang="en-GB" dirty="0" err="1" smtClean="0"/>
              <a:t>expandDataSet</a:t>
            </a:r>
            <a:r>
              <a:rPr lang="en-GB" dirty="0" smtClean="0"/>
              <a:t>(</a:t>
            </a:r>
            <a:r>
              <a:rPr lang="en-GB" dirty="0" err="1" smtClean="0"/>
              <a:t>data,tags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0035" y="69426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%add data to </a:t>
            </a:r>
            <a:r>
              <a:rPr lang="en-GB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mdtsObject</a:t>
            </a:r>
            <a:endParaRPr lang="en-GB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y_cosh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cosh(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xy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y_sinh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sinh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xy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data_expand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y_cosh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y_sinh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tags_expand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{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'cosh'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sinh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mymdtsObject.expandDataSet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data_expand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tags_expand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7260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Add event to </a:t>
            </a:r>
            <a:r>
              <a:rPr lang="en-GB" dirty="0" err="1" smtClean="0"/>
              <a:t>mdtsObject</a:t>
            </a:r>
            <a:r>
              <a:rPr lang="en-GB" dirty="0" smtClean="0"/>
              <a:t> – ‘</a:t>
            </a:r>
            <a:r>
              <a:rPr lang="en-GB" dirty="0" err="1" smtClean="0"/>
              <a:t>addEvent</a:t>
            </a:r>
            <a:r>
              <a:rPr lang="en-GB" dirty="0" smtClean="0"/>
              <a:t>(</a:t>
            </a:r>
            <a:r>
              <a:rPr lang="en-GB" dirty="0" err="1" smtClean="0"/>
              <a:t>eventID</a:t>
            </a:r>
            <a:r>
              <a:rPr lang="en-GB" dirty="0" smtClean="0"/>
              <a:t>, </a:t>
            </a:r>
            <a:r>
              <a:rPr lang="en-GB" dirty="0" err="1" smtClean="0"/>
              <a:t>timep,duration</a:t>
            </a:r>
            <a:r>
              <a:rPr lang="en-GB" dirty="0" smtClean="0"/>
              <a:t>)’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00035" y="694268"/>
            <a:ext cx="72913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event1time = x(700);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event1ID =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'event 1'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event1duration = seconds(5);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event2time = x(500);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event2ID =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'event 2'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event2duration = seconds(3);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mymdtsObject.addEvent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(event1ID,event1time,event1duration);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mymdtsObject.addEvent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(event2ID,event2time,event2duration);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0035" y="5173133"/>
            <a:ext cx="11591925" cy="1084792"/>
          </a:xfrm>
        </p:spPr>
        <p:txBody>
          <a:bodyPr/>
          <a:lstStyle/>
          <a:p>
            <a:r>
              <a:rPr lang="en-GB" dirty="0" smtClean="0"/>
              <a:t>Only accepts </a:t>
            </a:r>
            <a:r>
              <a:rPr lang="en-GB" dirty="0" err="1" smtClean="0"/>
              <a:t>timepoints</a:t>
            </a:r>
            <a:r>
              <a:rPr lang="en-GB" dirty="0" smtClean="0"/>
              <a:t> from x-axis?? Maybe allow every </a:t>
            </a:r>
            <a:r>
              <a:rPr lang="en-GB" dirty="0" err="1" smtClean="0"/>
              <a:t>timepoint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5" y="876300"/>
            <a:ext cx="43624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9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Performs a calculation on one data-vector (one channel) x</a:t>
            </a:r>
          </a:p>
          <a:p>
            <a:pPr lvl="1"/>
            <a:r>
              <a:rPr lang="en-GB" dirty="0" smtClean="0"/>
              <a:t>matrix: matrix to perform local computation</a:t>
            </a:r>
          </a:p>
          <a:p>
            <a:pPr lvl="1"/>
            <a:r>
              <a:rPr lang="en-GB" dirty="0" smtClean="0"/>
              <a:t>Input: either a vector of data or a </a:t>
            </a:r>
            <a:r>
              <a:rPr lang="en-GB" dirty="0" err="1" smtClean="0"/>
              <a:t>struct</a:t>
            </a:r>
            <a:endParaRPr lang="en-GB" dirty="0" smtClean="0"/>
          </a:p>
          <a:p>
            <a:pPr lvl="2"/>
            <a:r>
              <a:rPr lang="en-GB" dirty="0" err="1" smtClean="0"/>
              <a:t>Inputstruct.tag</a:t>
            </a:r>
            <a:r>
              <a:rPr lang="en-GB" dirty="0" smtClean="0"/>
              <a:t>: string containing the </a:t>
            </a:r>
            <a:r>
              <a:rPr lang="en-GB" dirty="0" err="1" smtClean="0"/>
              <a:t>tagname</a:t>
            </a:r>
            <a:r>
              <a:rPr lang="en-GB" dirty="0" smtClean="0"/>
              <a:t> of</a:t>
            </a:r>
            <a:br>
              <a:rPr lang="en-GB" dirty="0" smtClean="0"/>
            </a:br>
            <a:r>
              <a:rPr lang="en-GB" dirty="0" smtClean="0"/>
              <a:t>channel in </a:t>
            </a:r>
            <a:r>
              <a:rPr lang="en-GB" dirty="0" err="1" smtClean="0"/>
              <a:t>mdtsObject</a:t>
            </a:r>
            <a:r>
              <a:rPr lang="en-GB" dirty="0" smtClean="0"/>
              <a:t> to apply the computation on</a:t>
            </a:r>
          </a:p>
          <a:p>
            <a:pPr lvl="2"/>
            <a:r>
              <a:rPr lang="en-GB" dirty="0" err="1" smtClean="0"/>
              <a:t>Inputstruct.object</a:t>
            </a:r>
            <a:r>
              <a:rPr lang="en-GB" dirty="0" smtClean="0"/>
              <a:t>: the </a:t>
            </a:r>
            <a:r>
              <a:rPr lang="en-GB" dirty="0" err="1" smtClean="0"/>
              <a:t>mdtsObject</a:t>
            </a:r>
            <a:r>
              <a:rPr lang="en-GB" dirty="0" smtClean="0"/>
              <a:t> to apply the</a:t>
            </a:r>
            <a:br>
              <a:rPr lang="en-GB" dirty="0" smtClean="0"/>
            </a:b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Perform calculations – compute1(</a:t>
            </a:r>
            <a:r>
              <a:rPr lang="en-GB" dirty="0" err="1" smtClean="0"/>
              <a:t>matrix,input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7136950" y="1204813"/>
            <a:ext cx="4897885" cy="3543760"/>
            <a:chOff x="4213594" y="544926"/>
            <a:chExt cx="4897885" cy="3543760"/>
          </a:xfrm>
        </p:grpSpPr>
        <p:grpSp>
          <p:nvGrpSpPr>
            <p:cNvPr id="9" name="Group 8"/>
            <p:cNvGrpSpPr/>
            <p:nvPr/>
          </p:nvGrpSpPr>
          <p:grpSpPr>
            <a:xfrm>
              <a:off x="4569223" y="549028"/>
              <a:ext cx="4539282" cy="3539658"/>
              <a:chOff x="2763181" y="3140968"/>
              <a:chExt cx="5062467" cy="420781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763181" y="4642854"/>
                <a:ext cx="662181" cy="671696"/>
                <a:chOff x="6646123" y="3261360"/>
                <a:chExt cx="662181" cy="671696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6646123" y="3261360"/>
                  <a:ext cx="662181" cy="6716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7609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2" name="Content Placeholder 1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2760" r="80206" b="2792"/>
                <a:stretch/>
              </p:blipFill>
              <p:spPr>
                <a:xfrm>
                  <a:off x="6734444" y="3351095"/>
                  <a:ext cx="485537" cy="492226"/>
                </a:xfrm>
                <a:prstGeom prst="rect">
                  <a:avLst/>
                </a:prstGeom>
              </p:spPr>
            </p:pic>
          </p:grpSp>
          <p:grpSp>
            <p:nvGrpSpPr>
              <p:cNvPr id="16" name="Group 15"/>
              <p:cNvGrpSpPr/>
              <p:nvPr/>
            </p:nvGrpSpPr>
            <p:grpSpPr>
              <a:xfrm>
                <a:off x="4067944" y="5130126"/>
                <a:ext cx="3757704" cy="2218656"/>
                <a:chOff x="3059832" y="4941168"/>
                <a:chExt cx="3757704" cy="221865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059832" y="4941168"/>
                  <a:ext cx="3757704" cy="2218656"/>
                  <a:chOff x="1115616" y="4941168"/>
                  <a:chExt cx="3757704" cy="2218656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1115616" y="4941168"/>
                    <a:ext cx="3757704" cy="22186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37609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230053" y="5008837"/>
                    <a:ext cx="3232050" cy="1965979"/>
                    <a:chOff x="1446077" y="5385160"/>
                    <a:chExt cx="3232050" cy="1965979"/>
                  </a:xfrm>
                </p:grpSpPr>
                <p:pic>
                  <p:nvPicPr>
                    <p:cNvPr id="26" name="Picture 25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650" t="80056" r="7545" b="1"/>
                    <a:stretch/>
                  </p:blipFill>
                  <p:spPr>
                    <a:xfrm>
                      <a:off x="1446077" y="6489920"/>
                      <a:ext cx="1732625" cy="7764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Picture 26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49699" r="80084" b="30384"/>
                    <a:stretch/>
                  </p:blipFill>
                  <p:spPr>
                    <a:xfrm>
                      <a:off x="2201205" y="5385160"/>
                      <a:ext cx="558320" cy="77548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3213784" y="6323935"/>
                      <a:ext cx="751217" cy="36587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1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Kernel</a:t>
                      </a:r>
                      <a:endParaRPr lang="en-GB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p:txBody>
                </p: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3208228" y="6666336"/>
                      <a:ext cx="717250" cy="36587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1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Signal</a:t>
                      </a:r>
                      <a:endParaRPr lang="en-GB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3208229" y="6985265"/>
                      <a:ext cx="1469898" cy="36587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14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Operated signal</a:t>
                      </a:r>
                    </a:p>
                  </p:txBody>
                </p:sp>
              </p:grp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5148064" y="5373216"/>
                  <a:ext cx="432048" cy="72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067944" y="3140968"/>
                <a:ext cx="1584176" cy="1656184"/>
                <a:chOff x="7308304" y="2348880"/>
                <a:chExt cx="1584176" cy="1656184"/>
              </a:xfrm>
              <a:noFill/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7308304" y="2348880"/>
                  <a:ext cx="1584176" cy="16561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7609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" r="37783" b="55084"/>
                <a:stretch/>
              </p:blipFill>
              <p:spPr>
                <a:xfrm>
                  <a:off x="7389037" y="2463693"/>
                  <a:ext cx="1422709" cy="1426557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cxnSp>
            <p:nvCxnSpPr>
              <p:cNvPr id="18" name="Elbow Connector 17"/>
              <p:cNvCxnSpPr>
                <a:stCxn id="31" idx="3"/>
                <a:endCxn id="20" idx="1"/>
              </p:cNvCxnSpPr>
              <p:nvPr/>
            </p:nvCxnSpPr>
            <p:spPr>
              <a:xfrm flipV="1">
                <a:off x="3425362" y="3969060"/>
                <a:ext cx="642582" cy="1009642"/>
              </a:xfrm>
              <a:prstGeom prst="bentConnector3">
                <a:avLst/>
              </a:prstGeom>
              <a:ln w="25400">
                <a:solidFill>
                  <a:srgbClr val="37609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/>
              <p:cNvCxnSpPr>
                <a:stCxn id="31" idx="3"/>
                <a:endCxn id="24" idx="1"/>
              </p:cNvCxnSpPr>
              <p:nvPr/>
            </p:nvCxnSpPr>
            <p:spPr>
              <a:xfrm>
                <a:off x="3425362" y="4978703"/>
                <a:ext cx="642582" cy="1260752"/>
              </a:xfrm>
              <a:prstGeom prst="bentConnector3">
                <a:avLst/>
              </a:prstGeom>
              <a:ln w="25400">
                <a:solidFill>
                  <a:srgbClr val="37609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4213594" y="1443695"/>
              <a:ext cx="1322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GB" sz="1400" dirty="0">
                  <a:latin typeface="Times" panose="02020603050405020304" pitchFamily="18" charset="0"/>
                  <a:cs typeface="Times" panose="02020603050405020304" pitchFamily="18" charset="0"/>
                </a:rPr>
                <a:t> (compact)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07737" y="3357553"/>
              <a:ext cx="322831" cy="60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/>
            <p:cNvCxnSpPr>
              <a:stCxn id="11" idx="1"/>
              <a:endCxn id="11" idx="3"/>
            </p:cNvCxnSpPr>
            <p:nvPr/>
          </p:nvCxnSpPr>
          <p:spPr>
            <a:xfrm>
              <a:off x="6607737" y="3387967"/>
              <a:ext cx="322831" cy="0"/>
            </a:xfrm>
            <a:prstGeom prst="straightConnector1">
              <a:avLst/>
            </a:prstGeom>
            <a:ln>
              <a:solidFill>
                <a:schemeClr val="tx1">
                  <a:alpha val="81000"/>
                </a:schemeClr>
              </a:solidFill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91009" y="1687251"/>
              <a:ext cx="1220470" cy="523220"/>
            </a:xfrm>
            <a:prstGeom prst="rect">
              <a:avLst/>
            </a:prstGeom>
            <a:solidFill>
              <a:srgbClr val="376092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>
                  <a:latin typeface="Times" panose="02020603050405020304" pitchFamily="18" charset="0"/>
                  <a:cs typeface="Times" panose="02020603050405020304" pitchFamily="18" charset="0"/>
                </a:rPr>
                <a:t>Convolutional</a:t>
              </a:r>
              <a:br>
                <a:rPr lang="en-GB" sz="1400" dirty="0">
                  <a:latin typeface="Times" panose="02020603050405020304" pitchFamily="18" charset="0"/>
                  <a:cs typeface="Times" panose="02020603050405020304" pitchFamily="18" charset="0"/>
                </a:rPr>
              </a:br>
              <a:r>
                <a:rPr lang="en-GB" sz="1400" dirty="0">
                  <a:latin typeface="Times" panose="02020603050405020304" pitchFamily="18" charset="0"/>
                  <a:cs typeface="Times" panose="02020603050405020304" pitchFamily="18" charset="0"/>
                </a:rPr>
                <a:t>approach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51168" y="544926"/>
              <a:ext cx="1220469" cy="523220"/>
            </a:xfrm>
            <a:prstGeom prst="rect">
              <a:avLst/>
            </a:prstGeom>
            <a:solidFill>
              <a:srgbClr val="376092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Times" panose="02020603050405020304" pitchFamily="18" charset="0"/>
                  <a:cs typeface="Times" panose="02020603050405020304" pitchFamily="18" charset="0"/>
                </a:rPr>
                <a:t>Matrix</a:t>
              </a:r>
              <a:br>
                <a:rPr lang="en-GB" sz="1400" dirty="0">
                  <a:latin typeface="Times" panose="02020603050405020304" pitchFamily="18" charset="0"/>
                  <a:cs typeface="Times" panose="02020603050405020304" pitchFamily="18" charset="0"/>
                </a:rPr>
              </a:br>
              <a:r>
                <a:rPr lang="en-GB" sz="1400" dirty="0">
                  <a:latin typeface="Times" panose="02020603050405020304" pitchFamily="18" charset="0"/>
                  <a:cs typeface="Times" panose="02020603050405020304" pitchFamily="18" charset="0"/>
                </a:rPr>
                <a:t>computation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375968" y="3600495"/>
            <a:ext cx="4821871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B,dB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(ls);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dB*B';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input1.tag =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'y_1'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input1.object=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dy_1 = compute1(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DMat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input1);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mymdtsObject.expandDataSet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(dy_1,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'dy_1'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sz="1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962" y="3530724"/>
            <a:ext cx="2789760" cy="26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Performs elementwise operations with the given scalar:</a:t>
            </a:r>
          </a:p>
          <a:p>
            <a:pPr lvl="1"/>
            <a:r>
              <a:rPr lang="en-GB" dirty="0" smtClean="0"/>
              <a:t>operator: +, - , / , * , @</a:t>
            </a:r>
            <a:r>
              <a:rPr lang="en-GB" dirty="0" err="1" smtClean="0"/>
              <a:t>funHandle</a:t>
            </a:r>
            <a:endParaRPr lang="en-GB" dirty="0" smtClean="0"/>
          </a:p>
          <a:p>
            <a:pPr lvl="1"/>
            <a:r>
              <a:rPr lang="en-GB" dirty="0" smtClean="0"/>
              <a:t>input: vector or </a:t>
            </a:r>
            <a:r>
              <a:rPr lang="en-GB" dirty="0" err="1" smtClean="0"/>
              <a:t>struct</a:t>
            </a:r>
            <a:r>
              <a:rPr lang="en-GB" dirty="0" smtClean="0"/>
              <a:t> containing tag and object</a:t>
            </a:r>
          </a:p>
          <a:p>
            <a:pPr lvl="2"/>
            <a:r>
              <a:rPr lang="en-GB" dirty="0" err="1" smtClean="0"/>
              <a:t>Struct.tag</a:t>
            </a:r>
            <a:r>
              <a:rPr lang="en-GB" dirty="0" smtClean="0"/>
              <a:t> = ‘tag’</a:t>
            </a:r>
          </a:p>
          <a:p>
            <a:pPr lvl="2"/>
            <a:r>
              <a:rPr lang="en-GB" dirty="0" err="1" smtClean="0"/>
              <a:t>Struct.object</a:t>
            </a:r>
            <a:r>
              <a:rPr lang="en-GB" dirty="0" smtClean="0"/>
              <a:t> = ‘</a:t>
            </a:r>
            <a:r>
              <a:rPr lang="en-GB" dirty="0" err="1" smtClean="0"/>
              <a:t>mymdtsObject</a:t>
            </a:r>
            <a:r>
              <a:rPr lang="en-GB" dirty="0" smtClean="0"/>
              <a:t>’</a:t>
            </a:r>
          </a:p>
          <a:p>
            <a:pPr lvl="1"/>
            <a:r>
              <a:rPr lang="en-GB" dirty="0" smtClean="0"/>
              <a:t>Scalar: a scalar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 calculations – </a:t>
            </a:r>
            <a:r>
              <a:rPr lang="en-GB" dirty="0" smtClean="0"/>
              <a:t>compute1Scalar(</a:t>
            </a:r>
            <a:r>
              <a:rPr lang="en-GB" dirty="0" err="1" smtClean="0"/>
              <a:t>operator,scalar,input</a:t>
            </a:r>
            <a:r>
              <a:rPr lang="en-GB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392" y="2037784"/>
            <a:ext cx="4305300" cy="4057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0035" y="3848665"/>
            <a:ext cx="679609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input1.tag =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'y_1'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input1.object=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operator =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'+'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scalarVal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5;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y_15 = compute1Scalar(operator, scalarVal,input1);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mymdtsObject.expandDataSet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(y_15,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'y_1+5'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8808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Performs operations on two input vectors/signals</a:t>
            </a:r>
          </a:p>
          <a:p>
            <a:pPr lvl="1"/>
            <a:r>
              <a:rPr lang="en-GB" dirty="0" smtClean="0"/>
              <a:t>operator: *, /, +, -, dot, outer, </a:t>
            </a:r>
            <a:r>
              <a:rPr lang="en-GB" dirty="0" err="1" smtClean="0"/>
              <a:t>xcorr</a:t>
            </a:r>
            <a:r>
              <a:rPr lang="en-GB" dirty="0" smtClean="0"/>
              <a:t>, @</a:t>
            </a:r>
            <a:r>
              <a:rPr lang="en-GB" dirty="0" err="1" smtClean="0"/>
              <a:t>funHandle</a:t>
            </a:r>
            <a:endParaRPr lang="en-GB" dirty="0" smtClean="0"/>
          </a:p>
          <a:p>
            <a:pPr lvl="1"/>
            <a:r>
              <a:rPr lang="en-GB" dirty="0" smtClean="0"/>
              <a:t>Input1/2: vector or </a:t>
            </a:r>
            <a:r>
              <a:rPr lang="en-GB" dirty="0" err="1" smtClean="0"/>
              <a:t>struct</a:t>
            </a:r>
            <a:r>
              <a:rPr lang="en-GB" dirty="0" smtClean="0"/>
              <a:t> containing tag and object</a:t>
            </a:r>
          </a:p>
          <a:p>
            <a:pPr lvl="2"/>
            <a:r>
              <a:rPr lang="en-GB" dirty="0" err="1" smtClean="0"/>
              <a:t>Struct.tag</a:t>
            </a:r>
            <a:r>
              <a:rPr lang="en-GB" dirty="0" smtClean="0"/>
              <a:t> = ‘tag’;</a:t>
            </a:r>
          </a:p>
          <a:p>
            <a:pPr lvl="2"/>
            <a:r>
              <a:rPr lang="en-GB" dirty="0" err="1" smtClean="0"/>
              <a:t>Struct.object</a:t>
            </a:r>
            <a:r>
              <a:rPr lang="en-GB" dirty="0" smtClean="0"/>
              <a:t> = ‘</a:t>
            </a:r>
            <a:r>
              <a:rPr lang="en-GB" dirty="0" err="1" smtClean="0"/>
              <a:t>mymdtsObject</a:t>
            </a:r>
            <a:r>
              <a:rPr lang="en-GB" dirty="0" smtClean="0"/>
              <a:t>’;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 Calculations – compute2(operator, input1, input2)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575" y="2114550"/>
            <a:ext cx="4343400" cy="4076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0035" y="3126581"/>
            <a:ext cx="60960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input1.tag =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'y_1'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input1.object=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input2.tag =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'y_2'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input2.object=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operator =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xcorr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xcorry_12 = compute2(operator, input1, input2);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figureGen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plot(xcorry_12);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xcorr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1344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Performs local smoothing on given input using convolutional approach in combination with </a:t>
            </a:r>
            <a:r>
              <a:rPr lang="en-GB" dirty="0" err="1" smtClean="0"/>
              <a:t>dop</a:t>
            </a:r>
            <a:r>
              <a:rPr lang="en-GB" dirty="0" smtClean="0"/>
              <a:t>-Box</a:t>
            </a:r>
          </a:p>
          <a:p>
            <a:pPr lvl="1"/>
            <a:r>
              <a:rPr lang="en-GB" dirty="0" smtClean="0"/>
              <a:t>Input vector or </a:t>
            </a:r>
            <a:r>
              <a:rPr lang="en-GB" dirty="0" err="1" smtClean="0"/>
              <a:t>struct</a:t>
            </a:r>
            <a:r>
              <a:rPr lang="en-GB" dirty="0" smtClean="0"/>
              <a:t> containing tag and object</a:t>
            </a:r>
          </a:p>
          <a:p>
            <a:pPr lvl="1"/>
            <a:r>
              <a:rPr lang="en-GB" dirty="0" err="1" smtClean="0"/>
              <a:t>Varargin</a:t>
            </a:r>
            <a:r>
              <a:rPr lang="en-GB" dirty="0" smtClean="0"/>
              <a:t>: key-value pairs – ls, </a:t>
            </a:r>
            <a:r>
              <a:rPr lang="en-GB" dirty="0" err="1" smtClean="0"/>
              <a:t>noBfs</a:t>
            </a:r>
            <a:endParaRPr lang="en-GB" dirty="0" smtClean="0"/>
          </a:p>
          <a:p>
            <a:pPr lvl="1"/>
            <a:r>
              <a:rPr lang="en-GB" dirty="0" smtClean="0"/>
              <a:t>It is assumed, that the x-axis is evenly spaced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 Calculations – </a:t>
            </a:r>
            <a:r>
              <a:rPr lang="en-GB" dirty="0" err="1" smtClean="0"/>
              <a:t>smoothAsConv</a:t>
            </a:r>
            <a:r>
              <a:rPr lang="en-GB" dirty="0" smtClean="0"/>
              <a:t>(input, </a:t>
            </a:r>
            <a:r>
              <a:rPr lang="en-GB" dirty="0" err="1" smtClean="0"/>
              <a:t>varargin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985" y="2024062"/>
            <a:ext cx="4371975" cy="4086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5270" y="4171087"/>
            <a:ext cx="609600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input1.tag =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'y_1'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input1.object=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y1s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smoothAsConv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(input1,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'ls'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11,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sz="1400" dirty="0" err="1">
                <a:solidFill>
                  <a:srgbClr val="A020F0"/>
                </a:solidFill>
                <a:latin typeface="Courier New" panose="02070309020205020404" pitchFamily="49" charset="0"/>
              </a:rPr>
              <a:t>noBfs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3);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mymdtsObject.expandDataSet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(y_15,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'y_1s'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7333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Finds values in the input which meet the given criteria and value</a:t>
            </a:r>
          </a:p>
          <a:p>
            <a:pPr lvl="1"/>
            <a:r>
              <a:rPr lang="en-GB" dirty="0" smtClean="0"/>
              <a:t>Operator: &gt;, &lt;, ==, ~=, &gt;=, &lt;=</a:t>
            </a:r>
          </a:p>
          <a:p>
            <a:pPr lvl="1"/>
            <a:r>
              <a:rPr lang="en-GB" dirty="0" smtClean="0"/>
              <a:t>Input: vector or </a:t>
            </a:r>
            <a:r>
              <a:rPr lang="en-GB" dirty="0" err="1" smtClean="0"/>
              <a:t>struct</a:t>
            </a:r>
            <a:r>
              <a:rPr lang="en-GB" dirty="0" smtClean="0"/>
              <a:t> containing tag and object</a:t>
            </a:r>
          </a:p>
          <a:p>
            <a:pPr lvl="1"/>
            <a:r>
              <a:rPr lang="en-GB" dirty="0" smtClean="0"/>
              <a:t>Value: a scalar to which the input should be </a:t>
            </a:r>
            <a:br>
              <a:rPr lang="en-GB" dirty="0" smtClean="0"/>
            </a:br>
            <a:r>
              <a:rPr lang="en-GB" dirty="0" smtClean="0"/>
              <a:t>compared with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 Calculations – </a:t>
            </a:r>
            <a:r>
              <a:rPr lang="en-GB" dirty="0" err="1" smtClean="0"/>
              <a:t>computeFind</a:t>
            </a:r>
            <a:r>
              <a:rPr lang="en-GB" dirty="0" smtClean="0"/>
              <a:t>(operator, input, value)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075" y="1981200"/>
            <a:ext cx="4324350" cy="4057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0035" y="3346430"/>
            <a:ext cx="6096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input1.tag =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'y_1'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input1.object=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valueComp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0.5;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ruleRes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computeFind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'&lt;'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input1,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valueComp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mymdtsObject.expandDataSet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ruleRes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'&lt;0.5'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6684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to perform logical operations on two logical arrays</a:t>
            </a:r>
          </a:p>
          <a:p>
            <a:pPr lvl="1"/>
            <a:r>
              <a:rPr lang="en-GB" dirty="0" smtClean="0"/>
              <a:t>Operator: &amp;, |</a:t>
            </a:r>
          </a:p>
          <a:p>
            <a:pPr lvl="1"/>
            <a:r>
              <a:rPr lang="en-GB" dirty="0" smtClean="0"/>
              <a:t>Arr1/2: logical arrays for which the computation should be performed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 Calculations – </a:t>
            </a:r>
            <a:r>
              <a:rPr lang="en-GB" dirty="0" err="1" smtClean="0"/>
              <a:t>computeRule</a:t>
            </a:r>
            <a:r>
              <a:rPr lang="en-GB" dirty="0" smtClean="0"/>
              <a:t>(operator, arr1, arr2)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0" y="2190750"/>
            <a:ext cx="4305300" cy="4067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0035" y="2124075"/>
            <a:ext cx="60960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input1.tag =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'y_1'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input1.object=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input2.tag =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'y_2'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input2.object=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valueComp1 = 0.5;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valueComp2 = 0;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findRes1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computeFind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'&gt;'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input1, valueComp1);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findRes2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computeFind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'&lt;'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input2, valueComp2);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ruleOperator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'&amp;'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ruleRes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computeRule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ruleOperator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findRes1, findRes2);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mymdtsObject.expandDataSet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ruleRes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'rule'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67733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Goal: define segments as own objects – can be used to extract data from </a:t>
            </a:r>
            <a:r>
              <a:rPr lang="en-GB" dirty="0" err="1" smtClean="0"/>
              <a:t>timeseries</a:t>
            </a:r>
            <a:r>
              <a:rPr lang="en-GB" dirty="0" smtClean="0"/>
              <a:t>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Segments (under development)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69" y="1825229"/>
            <a:ext cx="4324350" cy="406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619" y="1687622"/>
            <a:ext cx="2130381" cy="1995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619" y="3878564"/>
            <a:ext cx="2130381" cy="20138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535" y="1825229"/>
            <a:ext cx="5529265" cy="478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input1.tag =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'y_1'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input1.object=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valueComp1 = 0.5;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findRes1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computeFind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'&lt;'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input1, valueComp1);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length(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mymdtsObject.time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mySeg1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segmentsObject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segTag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'segment1'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mySeg1 =mySeg1.addSegmentVector(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segTag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findRes1);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mymdtsObject.addSegments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(mySeg1);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plotSegments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segTag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segsMdtsObjects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extractSegments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segTag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=1:length(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segsMdtsObjects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segsMdtsObjects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70509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0035" y="790574"/>
            <a:ext cx="11591925" cy="5508625"/>
          </a:xfrm>
        </p:spPr>
        <p:txBody>
          <a:bodyPr>
            <a:normAutofit/>
          </a:bodyPr>
          <a:lstStyle/>
          <a:p>
            <a:r>
              <a:rPr lang="en-GB" dirty="0" smtClean="0"/>
              <a:t>What is the </a:t>
            </a:r>
            <a:r>
              <a:rPr lang="en-GB" dirty="0" err="1" smtClean="0"/>
              <a:t>mdts</a:t>
            </a:r>
            <a:r>
              <a:rPr lang="en-GB" dirty="0" smtClean="0"/>
              <a:t>-Object?</a:t>
            </a:r>
          </a:p>
          <a:p>
            <a:pPr lvl="1"/>
            <a:r>
              <a:rPr lang="en-GB" dirty="0" smtClean="0"/>
              <a:t>A ‘container’ for time series data (multi-dimensional-time-series), as emanate from systems the CoA is analysing</a:t>
            </a:r>
            <a:endParaRPr lang="en-GB" dirty="0"/>
          </a:p>
          <a:p>
            <a:r>
              <a:rPr lang="en-GB" dirty="0" smtClean="0"/>
              <a:t>What is the benefit of </a:t>
            </a:r>
            <a:r>
              <a:rPr lang="en-GB" dirty="0" err="1" smtClean="0"/>
              <a:t>mdts</a:t>
            </a:r>
            <a:r>
              <a:rPr lang="en-GB" dirty="0" smtClean="0"/>
              <a:t>-Objects?</a:t>
            </a:r>
          </a:p>
          <a:p>
            <a:pPr lvl="1"/>
            <a:r>
              <a:rPr lang="en-GB" dirty="0" smtClean="0"/>
              <a:t>Delivers functionality often used</a:t>
            </a:r>
          </a:p>
          <a:p>
            <a:pPr lvl="1"/>
            <a:r>
              <a:rPr lang="en-GB" dirty="0" smtClean="0"/>
              <a:t>Common code base (</a:t>
            </a:r>
            <a:r>
              <a:rPr lang="en-GB" dirty="0" err="1" smtClean="0"/>
              <a:t>GitLab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Should be improved from everybody</a:t>
            </a:r>
            <a:endParaRPr lang="en-GB" dirty="0"/>
          </a:p>
          <a:p>
            <a:r>
              <a:rPr lang="en-GB" dirty="0" smtClean="0"/>
              <a:t>Where do I find the </a:t>
            </a:r>
            <a:r>
              <a:rPr lang="en-GB" dirty="0" err="1" smtClean="0"/>
              <a:t>mdts</a:t>
            </a:r>
            <a:r>
              <a:rPr lang="en-GB" dirty="0" smtClean="0"/>
              <a:t>-Toolbox</a:t>
            </a:r>
          </a:p>
          <a:p>
            <a:pPr lvl="1"/>
            <a:r>
              <a:rPr lang="en-GB" dirty="0"/>
              <a:t>Web-Url: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gitlab.ia.unileoben.ac.at/tsdev/mdtstoolbox</a:t>
            </a:r>
            <a:endParaRPr lang="en-GB" dirty="0" smtClean="0"/>
          </a:p>
          <a:p>
            <a:pPr lvl="1"/>
            <a:r>
              <a:rPr lang="en-GB" dirty="0"/>
              <a:t>Git-Link: </a:t>
            </a:r>
            <a:r>
              <a:rPr lang="en-GB" dirty="0" err="1" smtClean="0">
                <a:hlinkClick r:id="rId3"/>
              </a:rPr>
              <a:t>git@gitlab.ia.unileoben.ac.at:tsdev</a:t>
            </a:r>
            <a:r>
              <a:rPr lang="en-GB" dirty="0" smtClean="0">
                <a:hlinkClick r:id="rId3"/>
              </a:rPr>
              <a:t>/</a:t>
            </a:r>
            <a:r>
              <a:rPr lang="en-GB" dirty="0" err="1" smtClean="0">
                <a:hlinkClick r:id="rId3"/>
              </a:rPr>
              <a:t>mdtstoolbox.git</a:t>
            </a:r>
            <a:endParaRPr lang="en-GB" dirty="0"/>
          </a:p>
          <a:p>
            <a:r>
              <a:rPr lang="en-GB" dirty="0" smtClean="0"/>
              <a:t>I want to know more:</a:t>
            </a:r>
          </a:p>
          <a:p>
            <a:pPr lvl="1"/>
            <a:r>
              <a:rPr lang="en-GB" dirty="0" smtClean="0"/>
              <a:t>Read the documentation – </a:t>
            </a:r>
            <a:r>
              <a:rPr lang="en-GB" dirty="0" err="1" smtClean="0"/>
              <a:t>mdtstoolbox</a:t>
            </a:r>
            <a:r>
              <a:rPr lang="en-GB" dirty="0" smtClean="0"/>
              <a:t>/Documentation/mdtsToolboxDocu.pdf</a:t>
            </a:r>
          </a:p>
          <a:p>
            <a:pPr lvl="1"/>
            <a:r>
              <a:rPr lang="en-GB" dirty="0" smtClean="0"/>
              <a:t>Ask 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5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8" y="1492578"/>
            <a:ext cx="11591925" cy="40633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Symbolic </a:t>
            </a:r>
            <a:r>
              <a:rPr lang="en-GB" dirty="0" err="1" smtClean="0"/>
              <a:t>Analyisis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85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Installed Git</a:t>
            </a:r>
          </a:p>
          <a:p>
            <a:r>
              <a:rPr lang="en-GB" dirty="0" err="1" smtClean="0"/>
              <a:t>GitLab</a:t>
            </a:r>
            <a:r>
              <a:rPr lang="en-GB" dirty="0" smtClean="0"/>
              <a:t> account</a:t>
            </a:r>
          </a:p>
          <a:p>
            <a:r>
              <a:rPr lang="en-GB" dirty="0" err="1" smtClean="0"/>
              <a:t>ssh</a:t>
            </a:r>
            <a:r>
              <a:rPr lang="en-GB" dirty="0" smtClean="0"/>
              <a:t>-key added to your </a:t>
            </a:r>
            <a:r>
              <a:rPr lang="en-GB" dirty="0" err="1" smtClean="0"/>
              <a:t>GitLab</a:t>
            </a:r>
            <a:r>
              <a:rPr lang="en-GB" dirty="0" smtClean="0"/>
              <a:t> account</a:t>
            </a:r>
          </a:p>
          <a:p>
            <a:r>
              <a:rPr lang="en-GB" dirty="0" smtClean="0"/>
              <a:t>Download all necessary toolboxes (Web-</a:t>
            </a:r>
            <a:r>
              <a:rPr lang="en-GB" dirty="0" err="1" smtClean="0"/>
              <a:t>Urls</a:t>
            </a:r>
            <a:r>
              <a:rPr lang="en-GB" dirty="0" smtClean="0"/>
              <a:t>)</a:t>
            </a:r>
          </a:p>
          <a:p>
            <a:pPr lvl="1"/>
            <a:r>
              <a:rPr lang="en-GB" u="sng" dirty="0" err="1" smtClean="0"/>
              <a:t>Mdtstoolbox</a:t>
            </a:r>
            <a:r>
              <a:rPr lang="en-GB" u="sng" dirty="0" smtClean="0"/>
              <a:t> </a:t>
            </a:r>
            <a:r>
              <a:rPr lang="en-GB" dirty="0" smtClean="0"/>
              <a:t>: </a:t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gitlab.ia.unileoben.ac.at/tsdev/mdtstoolbox</a:t>
            </a:r>
            <a:endParaRPr lang="en-GB" dirty="0" smtClean="0"/>
          </a:p>
          <a:p>
            <a:pPr lvl="1"/>
            <a:r>
              <a:rPr lang="en-GB" u="sng" dirty="0" err="1" smtClean="0"/>
              <a:t>IAToolboxes</a:t>
            </a:r>
            <a:r>
              <a:rPr lang="en-GB" u="sng" dirty="0" smtClean="0"/>
              <a:t>/</a:t>
            </a:r>
            <a:r>
              <a:rPr lang="en-GB" u="sng" dirty="0" err="1" smtClean="0"/>
              <a:t>figureManager</a:t>
            </a:r>
            <a:r>
              <a:rPr lang="en-GB" dirty="0" smtClean="0"/>
              <a:t>: </a:t>
            </a:r>
            <a:br>
              <a:rPr lang="en-GB" dirty="0" smtClean="0"/>
            </a:b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gitlab.ia.unileoben.ac.at/toolboxes/figureManager</a:t>
            </a:r>
            <a:endParaRPr lang="en-GB" dirty="0" smtClean="0"/>
          </a:p>
          <a:p>
            <a:pPr lvl="1"/>
            <a:r>
              <a:rPr lang="en-GB" u="sng" dirty="0" err="1" smtClean="0"/>
              <a:t>IAToolboxes</a:t>
            </a:r>
            <a:r>
              <a:rPr lang="en-GB" u="sng" dirty="0" smtClean="0"/>
              <a:t>/</a:t>
            </a:r>
            <a:r>
              <a:rPr lang="en-GB" u="sng" dirty="0" err="1" smtClean="0"/>
              <a:t>DOPbox</a:t>
            </a:r>
            <a:r>
              <a:rPr lang="en-GB" u="sng" dirty="0" smtClean="0"/>
              <a:t>:</a:t>
            </a:r>
            <a:br>
              <a:rPr lang="en-GB" u="sng" dirty="0" smtClean="0"/>
            </a:b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gitlab.ia.unileoben.ac.at/toolboxes/DOPbox</a:t>
            </a:r>
            <a:endParaRPr lang="en-GB" dirty="0" smtClean="0"/>
          </a:p>
          <a:p>
            <a:pPr lvl="1"/>
            <a:r>
              <a:rPr lang="en-GB" u="sng" dirty="0" err="1" smtClean="0"/>
              <a:t>IAToolboxes</a:t>
            </a:r>
            <a:r>
              <a:rPr lang="en-GB" u="sng" dirty="0" smtClean="0"/>
              <a:t>/general:</a:t>
            </a:r>
            <a:br>
              <a:rPr lang="en-GB" u="sng" dirty="0" smtClean="0"/>
            </a:br>
            <a:r>
              <a:rPr lang="en-GB" dirty="0" smtClean="0">
                <a:hlinkClick r:id="rId5"/>
              </a:rPr>
              <a:t>https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gitlab.ia.unileoben.ac.at/toolboxes/general</a:t>
            </a:r>
            <a:endParaRPr lang="en-GB" dirty="0" smtClean="0"/>
          </a:p>
          <a:p>
            <a:pPr lvl="1"/>
            <a:r>
              <a:rPr lang="en-GB" dirty="0" err="1" smtClean="0"/>
              <a:t>IAToolboxes</a:t>
            </a:r>
            <a:r>
              <a:rPr lang="en-GB" dirty="0" smtClean="0"/>
              <a:t>/graphics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gitlab.ia.unileoben.ac.at/toolboxes/graphics</a:t>
            </a:r>
            <a:endParaRPr lang="en-GB" dirty="0" smtClean="0"/>
          </a:p>
          <a:p>
            <a:r>
              <a:rPr lang="en-GB" dirty="0" smtClean="0"/>
              <a:t>Add Toolboxes to 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60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t="12543" r="39777" b="19338"/>
          <a:stretch/>
        </p:blipFill>
        <p:spPr>
          <a:xfrm>
            <a:off x="1952625" y="904875"/>
            <a:ext cx="6304941" cy="53244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Structure 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52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Structure (2)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1591876"/>
            <a:ext cx="9840698" cy="367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4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Initialize </a:t>
            </a:r>
            <a:r>
              <a:rPr lang="en-GB" dirty="0" err="1" smtClean="0"/>
              <a:t>mdtsObject</a:t>
            </a:r>
            <a:r>
              <a:rPr lang="en-GB" dirty="0" smtClean="0"/>
              <a:t> – numeric x-values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00036" y="694268"/>
            <a:ext cx="721995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 Initialize </a:t>
            </a:r>
            <a:r>
              <a:rPr lang="en-GB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mdtsObject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- numeric values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n=1000;</a:t>
            </a:r>
          </a:p>
          <a:p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%generate dataset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(0,2*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pi,n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)';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y1 = sin(x);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y2 = cos(x);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y3 = tan(x);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 = [y1,y2, y3]; </a:t>
            </a:r>
            <a:r>
              <a:rPr lang="es-E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E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concatenate</a:t>
            </a:r>
            <a:r>
              <a:rPr lang="es-E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data to </a:t>
            </a:r>
            <a:r>
              <a:rPr lang="es-E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matrix</a:t>
            </a:r>
            <a:endParaRPr lang="es-ES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tags = {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'y_1'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'y_2'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'y_3'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%define the tag names (channel names)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 =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'Dataset 1'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initialize </a:t>
            </a:r>
            <a:r>
              <a:rPr lang="en-GB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mdtsObject</a:t>
            </a:r>
            <a:endParaRPr lang="en-GB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x,D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tags,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'name'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name); 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plot the object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236" y="1851511"/>
            <a:ext cx="43719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1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Initialize </a:t>
            </a:r>
            <a:r>
              <a:rPr lang="en-GB" dirty="0" err="1" smtClean="0"/>
              <a:t>mdtsObject</a:t>
            </a:r>
            <a:r>
              <a:rPr lang="en-GB" dirty="0" smtClean="0"/>
              <a:t> – Durations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986" y="2009775"/>
            <a:ext cx="4371975" cy="4095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0037" y="694268"/>
            <a:ext cx="721995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 Initialize </a:t>
            </a:r>
            <a:r>
              <a:rPr lang="en-GB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mdtsObject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- Durations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n=1000;</a:t>
            </a:r>
          </a:p>
          <a:p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%generate dataset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= minutes(1).*(1:n)';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xy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(0,2*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pi,n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)';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y1 = sin(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xy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y2 = cos(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xy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y3 = tan(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xy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 = [y1,y2, y3]; </a:t>
            </a:r>
            <a:r>
              <a:rPr lang="es-E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E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concatenate</a:t>
            </a:r>
            <a:r>
              <a:rPr lang="es-E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data to </a:t>
            </a:r>
            <a:r>
              <a:rPr lang="es-E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matrix</a:t>
            </a:r>
            <a:endParaRPr lang="es-ES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tags = {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'y_1'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'y_2'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'y_3'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%define the tag names (channel names)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 =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'Dataset 1'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initialize </a:t>
            </a:r>
            <a:r>
              <a:rPr lang="en-GB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mdtsObject</a:t>
            </a:r>
            <a:endParaRPr lang="en-GB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x,D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tags,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'name'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name); 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plot the object</a:t>
            </a:r>
          </a:p>
        </p:txBody>
      </p:sp>
    </p:spTree>
    <p:extLst>
      <p:ext uri="{BB962C8B-B14F-4D97-AF65-F5344CB8AC3E}">
        <p14:creationId xmlns:p14="http://schemas.microsoft.com/office/powerpoint/2010/main" val="203446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Initialize </a:t>
            </a:r>
            <a:r>
              <a:rPr lang="en-GB" dirty="0" err="1" smtClean="0"/>
              <a:t>mdtsObject</a:t>
            </a:r>
            <a:r>
              <a:rPr lang="en-GB" dirty="0" smtClean="0"/>
              <a:t> – absolute </a:t>
            </a:r>
            <a:r>
              <a:rPr lang="en-GB" dirty="0" err="1" smtClean="0"/>
              <a:t>datetime</a:t>
            </a:r>
            <a:r>
              <a:rPr lang="en-GB" dirty="0" smtClean="0"/>
              <a:t> x-values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00037" y="694268"/>
            <a:ext cx="8863013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%% Initialize </a:t>
            </a:r>
            <a:r>
              <a:rPr lang="en-GB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mdtsObject</a:t>
            </a:r>
            <a:endParaRPr lang="en-GB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n=1000;</a:t>
            </a:r>
          </a:p>
          <a:p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%generate dataset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(2017,1,1),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(2018,1,1),n)'; 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GB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datetime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- </a:t>
            </a:r>
            <a:r>
              <a:rPr lang="en-GB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xvalues</a:t>
            </a:r>
            <a:endParaRPr lang="en-GB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xy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(0,2*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pi,n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)';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y1 = sin(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xy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y2 = cos(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xy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y3 = tan(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xy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 = [y1,y2, y3]; </a:t>
            </a:r>
            <a:r>
              <a:rPr lang="es-E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E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concatenate</a:t>
            </a:r>
            <a:r>
              <a:rPr lang="es-E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data to </a:t>
            </a:r>
            <a:r>
              <a:rPr lang="es-E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matrix</a:t>
            </a:r>
            <a:endParaRPr lang="es-ES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tags = {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'y_1'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'y_2'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'y_3'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%define the tag names (channel names)</a:t>
            </a:r>
          </a:p>
          <a:p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x,D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tags); 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initialize </a:t>
            </a:r>
            <a:r>
              <a:rPr lang="en-GB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mdtsObject</a:t>
            </a:r>
            <a:endParaRPr lang="en-GB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plot the object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61" y="1978893"/>
            <a:ext cx="43815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8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Extract a subset from </a:t>
            </a:r>
            <a:r>
              <a:rPr lang="en-GB" dirty="0" err="1" smtClean="0"/>
              <a:t>mdtsObject</a:t>
            </a:r>
            <a:r>
              <a:rPr lang="en-GB" dirty="0" smtClean="0"/>
              <a:t> – return </a:t>
            </a:r>
            <a:r>
              <a:rPr lang="en-GB" dirty="0" err="1" smtClean="0"/>
              <a:t>mdtsObject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00034" y="2198376"/>
            <a:ext cx="6253166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slice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timeInds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(200:800);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tagInds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[2,3];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mymdtsObjectSnippet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timeInds,tagInds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%plot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mymdtsObjectSnippet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plot the </a:t>
            </a:r>
            <a:r>
              <a:rPr lang="en-GB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object</a:t>
            </a:r>
            <a:endParaRPr lang="en-GB" sz="14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00034" y="740833"/>
            <a:ext cx="7210425" cy="1455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Direct Indexing</a:t>
            </a:r>
          </a:p>
          <a:p>
            <a:r>
              <a:rPr lang="en-GB" dirty="0" smtClean="0"/>
              <a:t>Maybe use </a:t>
            </a:r>
            <a:r>
              <a:rPr lang="en-GB" dirty="0" err="1" smtClean="0"/>
              <a:t>Subfunctions</a:t>
            </a:r>
            <a:r>
              <a:rPr lang="en-GB" dirty="0" smtClean="0"/>
              <a:t> of </a:t>
            </a:r>
            <a:r>
              <a:rPr lang="en-GB" dirty="0" err="1" smtClean="0"/>
              <a:t>mdtsObject</a:t>
            </a:r>
            <a:endParaRPr lang="en-GB" dirty="0" smtClean="0"/>
          </a:p>
          <a:p>
            <a:pPr lvl="1"/>
            <a:r>
              <a:rPr lang="en-GB" dirty="0" err="1" smtClean="0"/>
              <a:t>getInveralIndices</a:t>
            </a:r>
            <a:endParaRPr lang="en-GB" dirty="0" smtClean="0"/>
          </a:p>
          <a:p>
            <a:pPr lvl="1"/>
            <a:r>
              <a:rPr lang="en-GB" dirty="0" err="1" smtClean="0"/>
              <a:t>getTagIndices</a:t>
            </a:r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538" y="777937"/>
            <a:ext cx="2792148" cy="2664403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300034" y="3965574"/>
            <a:ext cx="7210425" cy="4669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Using functions</a:t>
            </a:r>
          </a:p>
          <a:p>
            <a:pPr lvl="1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00034" y="4385951"/>
            <a:ext cx="760095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slice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timeSnippet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(2017,3,15),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(2017,10,31)];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tagsSnippet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{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'y_3'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'y_2'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mymdtsObjectSnippet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mymdtsObject.getData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tagsSnippet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timeSnippet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%plot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plotmdtsObject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mymdtsObjectSnippet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en-GB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plot the object</a:t>
            </a:r>
          </a:p>
          <a:p>
            <a:endParaRPr lang="en-GB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574" y="3549510"/>
            <a:ext cx="2886075" cy="275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69360"/>
      </p:ext>
    </p:extLst>
  </p:cSld>
  <p:clrMapOvr>
    <a:masterClrMapping/>
  </p:clrMapOvr>
</p:sld>
</file>

<file path=ppt/theme/theme1.xml><?xml version="1.0" encoding="utf-8"?>
<a:theme xmlns:a="http://schemas.openxmlformats.org/drawingml/2006/main" name="CoA-MulLayout">
  <a:themeElements>
    <a:clrScheme name="Custom 1">
      <a:dk1>
        <a:sysClr val="windowText" lastClr="000000"/>
      </a:dk1>
      <a:lt1>
        <a:sysClr val="window" lastClr="FFFFFF"/>
      </a:lt1>
      <a:dk2>
        <a:srgbClr val="006E6E"/>
      </a:dk2>
      <a:lt2>
        <a:srgbClr val="BFBFBF"/>
      </a:lt2>
      <a:accent1>
        <a:srgbClr val="E3555A"/>
      </a:accent1>
      <a:accent2>
        <a:srgbClr val="5B9BD5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1191</Words>
  <Application>Microsoft Office PowerPoint</Application>
  <PresentationFormat>Widescreen</PresentationFormat>
  <Paragraphs>255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</vt:lpstr>
      <vt:lpstr>Times New Roman</vt:lpstr>
      <vt:lpstr>Wingdings</vt:lpstr>
      <vt:lpstr>CoA-MulLayout</vt:lpstr>
      <vt:lpstr>Introduction to mdtsObject</vt:lpstr>
      <vt:lpstr>Overview</vt:lpstr>
      <vt:lpstr>Preliminaries</vt:lpstr>
      <vt:lpstr>Basic Structure (1)</vt:lpstr>
      <vt:lpstr>Basic Structure (2)</vt:lpstr>
      <vt:lpstr>Initialize mdtsObject – numeric x-values</vt:lpstr>
      <vt:lpstr>Initialize mdtsObject – Durations</vt:lpstr>
      <vt:lpstr>Initialize mdtsObject – absolute datetime x-values</vt:lpstr>
      <vt:lpstr>Extract a subset from mdtsObject – return mdtsObject</vt:lpstr>
      <vt:lpstr>Extract data from mdtsObject – return data-Matrix</vt:lpstr>
      <vt:lpstr>Add data to mdtsObject – ‘expandDataSet(data,tags)</vt:lpstr>
      <vt:lpstr>Add event to mdtsObject – ‘addEvent(eventID, timep,duration)’</vt:lpstr>
      <vt:lpstr>Perform calculations – compute1(matrix,input)</vt:lpstr>
      <vt:lpstr>Perform calculations – compute1Scalar(operator,scalar,input)</vt:lpstr>
      <vt:lpstr>Perform Calculations – compute2(operator, input1, input2)</vt:lpstr>
      <vt:lpstr>Perform Calculations – smoothAsConv(input, varargin)</vt:lpstr>
      <vt:lpstr>Perform Calculations – computeFind(operator, input, value)</vt:lpstr>
      <vt:lpstr>Perform Calculations – computeRule(operator, arr1, arr2)</vt:lpstr>
      <vt:lpstr>Segments (under development)</vt:lpstr>
      <vt:lpstr>Symbolic Analyisis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Ritt</dc:creator>
  <cp:lastModifiedBy>Roland Ritt</cp:lastModifiedBy>
  <cp:revision>50</cp:revision>
  <dcterms:created xsi:type="dcterms:W3CDTF">2018-04-20T08:05:17Z</dcterms:created>
  <dcterms:modified xsi:type="dcterms:W3CDTF">2018-08-07T14:32:34Z</dcterms:modified>
</cp:coreProperties>
</file>