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0140-7721-4D05-8A7C-5E685AFFAC8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25B78-A27A-4494-AFDC-2EAC2A9FBB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FC88-3CDF-4F73-A3B7-A874128FB121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8715D-A0EC-4511-9D7D-B5E0049C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49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2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7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16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31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17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47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18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325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19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3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20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7961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21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7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22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256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3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59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5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13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6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99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7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8/12/2019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05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8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51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13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109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14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8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15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29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65182" y="6485448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508126" y="6299200"/>
            <a:ext cx="6099175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0" dirty="0">
                <a:solidFill>
                  <a:schemeClr val="bg1"/>
                </a:solidFill>
              </a:rPr>
              <a:t>Copyright © </a:t>
            </a:r>
            <a:fld id="{EC26911D-E3B3-43B1-B594-94A136999AC3}" type="datetime6">
              <a:rPr lang="es-PE" sz="1600" b="0" smtClean="0">
                <a:solidFill>
                  <a:schemeClr val="bg1"/>
                </a:solidFill>
              </a:rPr>
              <a:pPr algn="ctr" eaLnBrk="1" hangingPunct="1">
                <a:defRPr/>
              </a:pPr>
              <a:t>Diciembre de 2019</a:t>
            </a:fld>
            <a:r>
              <a:rPr lang="es-PE" sz="1600" b="0" dirty="0">
                <a:solidFill>
                  <a:schemeClr val="bg1"/>
                </a:solidFill>
              </a:rPr>
              <a:t> por TECSUP</a:t>
            </a:r>
            <a:endParaRPr 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5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42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78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7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71338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97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31437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6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9/12/2019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30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9/12/2019</a:t>
            </a:fld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 smtClean="0"/>
              <a:t>Bach. Rolando Avalos Roque</a:t>
            </a:r>
          </a:p>
        </p:txBody>
      </p:sp>
    </p:spTree>
    <p:extLst>
      <p:ext uri="{BB962C8B-B14F-4D97-AF65-F5344CB8AC3E}">
        <p14:creationId xmlns:p14="http://schemas.microsoft.com/office/powerpoint/2010/main" val="38748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2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BF69-D048-4D70-9CB3-40CEEEF9CAC2}" type="datetimeFigureOut">
              <a:rPr lang="es-PE" smtClean="0"/>
              <a:t>8/12/2019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dirty="0" smtClean="0"/>
              <a:t>Bach. Rolando Avalos Roque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71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8288" indent="-268288" algn="just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8163" indent="-269875" algn="just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354013" algn="just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8888" indent="-366713" algn="just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94104"/>
            <a:ext cx="7772400" cy="1470025"/>
          </a:xfrm>
        </p:spPr>
        <p:txBody>
          <a:bodyPr/>
          <a:lstStyle/>
          <a:p>
            <a:r>
              <a:rPr lang="es-PE" sz="9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endParaRPr lang="es-PE" sz="9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95203"/>
            <a:ext cx="6400800" cy="1752600"/>
          </a:xfrm>
        </p:spPr>
        <p:txBody>
          <a:bodyPr/>
          <a:lstStyle/>
          <a:p>
            <a:r>
              <a:rPr lang="es-PE" dirty="0" smtClean="0"/>
              <a:t>(Parte 1)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46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altLang="en-US" sz="4000" dirty="0" smtClean="0">
                <a:latin typeface="+mj-lt"/>
              </a:rPr>
              <a:t>Cabecera</a:t>
            </a:r>
            <a:endParaRPr lang="en-US" altLang="en-US" sz="4000" dirty="0" smtClean="0">
              <a:latin typeface="+mj-lt"/>
            </a:endParaRPr>
          </a:p>
        </p:txBody>
      </p:sp>
      <p:sp>
        <p:nvSpPr>
          <p:cNvPr id="1024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 smtClean="0">
                <a:latin typeface="+mn-lt"/>
              </a:rPr>
              <a:t>Sección donde se colocan los metadatos</a:t>
            </a:r>
          </a:p>
          <a:p>
            <a:r>
              <a:rPr lang="es-ES" altLang="en-US" dirty="0" smtClean="0">
                <a:latin typeface="+mn-lt"/>
              </a:rPr>
              <a:t>La información de esta sección no se muestran en el navegador web cuando se carga una página.</a:t>
            </a:r>
          </a:p>
          <a:p>
            <a:r>
              <a:rPr lang="es-ES" altLang="en-US" dirty="0" smtClean="0">
                <a:latin typeface="+mn-lt"/>
              </a:rPr>
              <a:t>Puede contener enlaces a archivo de estilos (CSS), o scripts (JS).</a:t>
            </a:r>
            <a:endParaRPr lang="en-US" altLang="en-US" dirty="0" smtClean="0">
              <a:latin typeface="+mn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Bach. Rolando Junior Avalos Roque</a:t>
            </a:r>
            <a:endParaRPr lang="es-PE"/>
          </a:p>
        </p:txBody>
      </p:sp>
      <p:pic>
        <p:nvPicPr>
          <p:cNvPr id="1024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5157788"/>
            <a:ext cx="291147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altLang="en-US" sz="4000" dirty="0" smtClean="0">
                <a:latin typeface="+mj-lt"/>
              </a:rPr>
              <a:t>Cuerpo</a:t>
            </a:r>
            <a:endParaRPr lang="en-US" altLang="en-US" sz="4000" dirty="0" smtClean="0">
              <a:latin typeface="+mj-lt"/>
            </a:endParaRPr>
          </a:p>
        </p:txBody>
      </p:sp>
      <p:sp>
        <p:nvSpPr>
          <p:cNvPr id="11267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 smtClean="0">
                <a:latin typeface="+mn-lt"/>
              </a:rPr>
              <a:t>Contiene la información que será visible en el navegador web.</a:t>
            </a:r>
          </a:p>
          <a:p>
            <a:r>
              <a:rPr lang="es-ES" altLang="en-US" dirty="0" smtClean="0">
                <a:latin typeface="+mn-lt"/>
              </a:rPr>
              <a:t>Se escriben las etiquetas que darán forma a la página web.</a:t>
            </a:r>
          </a:p>
          <a:p>
            <a:r>
              <a:rPr lang="es-ES" altLang="en-US" dirty="0" smtClean="0">
                <a:latin typeface="+mn-lt"/>
              </a:rPr>
              <a:t>Puede contener textos, imágenes, listas, enlaces, formularios, etc.</a:t>
            </a:r>
          </a:p>
          <a:p>
            <a:endParaRPr lang="en-US" alt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Bach. Rolando Junior Avalos Roque</a:t>
            </a:r>
            <a:endParaRPr lang="es-PE"/>
          </a:p>
        </p:txBody>
      </p:sp>
      <p:pic>
        <p:nvPicPr>
          <p:cNvPr id="11269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57788"/>
            <a:ext cx="25860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Bach. Rolando Junior Avalos Roque</a:t>
            </a:r>
            <a:endParaRPr lang="es-PE"/>
          </a:p>
        </p:txBody>
      </p:sp>
      <p:pic>
        <p:nvPicPr>
          <p:cNvPr id="12291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7713"/>
            <a:ext cx="83042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12"/>
          <a:stretch>
            <a:fillRect/>
          </a:stretch>
        </p:blipFill>
        <p:spPr bwMode="auto">
          <a:xfrm>
            <a:off x="971550" y="1268413"/>
            <a:ext cx="5616575" cy="1874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3" name="Grupo 11"/>
          <p:cNvGrpSpPr>
            <a:grpSpLocks/>
          </p:cNvGrpSpPr>
          <p:nvPr/>
        </p:nvGrpSpPr>
        <p:grpSpPr bwMode="auto">
          <a:xfrm>
            <a:off x="842963" y="3429000"/>
            <a:ext cx="7689850" cy="1247775"/>
            <a:chOff x="842293" y="3429000"/>
            <a:chExt cx="7690147" cy="1247549"/>
          </a:xfrm>
        </p:grpSpPr>
        <p:sp>
          <p:nvSpPr>
            <p:cNvPr id="8" name="Rectángulo 7"/>
            <p:cNvSpPr/>
            <p:nvPr/>
          </p:nvSpPr>
          <p:spPr>
            <a:xfrm>
              <a:off x="842293" y="3716286"/>
              <a:ext cx="7690147" cy="96026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155860" y="3429000"/>
              <a:ext cx="1512946" cy="2872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cabecera</a:t>
              </a:r>
              <a:endParaRPr lang="en-US" dirty="0"/>
            </a:p>
          </p:txBody>
        </p:sp>
      </p:grpSp>
      <p:grpSp>
        <p:nvGrpSpPr>
          <p:cNvPr id="12294" name="Grupo 10"/>
          <p:cNvGrpSpPr>
            <a:grpSpLocks/>
          </p:cNvGrpSpPr>
          <p:nvPr/>
        </p:nvGrpSpPr>
        <p:grpSpPr bwMode="auto">
          <a:xfrm>
            <a:off x="831850" y="4719638"/>
            <a:ext cx="5995988" cy="796925"/>
            <a:chOff x="831256" y="4719444"/>
            <a:chExt cx="5996542" cy="797788"/>
          </a:xfrm>
        </p:grpSpPr>
        <p:sp>
          <p:nvSpPr>
            <p:cNvPr id="7" name="Rectángulo 6"/>
            <p:cNvSpPr/>
            <p:nvPr/>
          </p:nvSpPr>
          <p:spPr>
            <a:xfrm>
              <a:off x="831256" y="4719444"/>
              <a:ext cx="4485102" cy="797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316358" y="5221637"/>
              <a:ext cx="1511440" cy="287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cuerpo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6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</a:t>
            </a:r>
            <a:endParaRPr lang="es-PE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es-PE" dirty="0">
              <a:latin typeface="+mn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84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Encabezados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n-lt"/>
              </a:rPr>
              <a:t>Sirven para describir títulos en su contenido y darle un mayor realce semánticamente</a:t>
            </a:r>
            <a:endParaRPr lang="en-US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16" y="3058342"/>
            <a:ext cx="4876968" cy="2205990"/>
          </a:xfrm>
          <a:prstGeom prst="rect">
            <a:avLst/>
          </a:prstGeom>
        </p:spPr>
      </p:pic>
      <p:sp>
        <p:nvSpPr>
          <p:cNvPr id="1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787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sección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15</a:t>
            </a:fld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n-lt"/>
              </a:rPr>
              <a:t>Sirven para separar las secciones de una página web.</a:t>
            </a:r>
            <a:endParaRPr lang="en-US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17" y="2796403"/>
            <a:ext cx="5426758" cy="2729185"/>
          </a:xfrm>
          <a:prstGeom prst="rect">
            <a:avLst/>
          </a:prstGeom>
        </p:spPr>
      </p:pic>
      <p:sp>
        <p:nvSpPr>
          <p:cNvPr id="1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59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contenido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16</a:t>
            </a:fld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n-lt"/>
              </a:rPr>
              <a:t>Sirven para enumerar ítems</a:t>
            </a:r>
            <a:endParaRPr lang="en-US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45" y="2273481"/>
            <a:ext cx="4657725" cy="1866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445" y="4388458"/>
            <a:ext cx="4657725" cy="1952925"/>
          </a:xfrm>
          <a:prstGeom prst="rect">
            <a:avLst/>
          </a:prstGeom>
        </p:spPr>
      </p:pic>
      <p:sp>
        <p:nvSpPr>
          <p:cNvPr id="1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80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contenido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17</a:t>
            </a:fld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1647825"/>
            <a:ext cx="6648450" cy="3819525"/>
          </a:xfrm>
          <a:prstGeom prst="rect">
            <a:avLst/>
          </a:prstGeom>
        </p:spPr>
      </p:pic>
      <p:sp>
        <p:nvSpPr>
          <p:cNvPr id="1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4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contenido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18</a:t>
            </a:fld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19" y="2493895"/>
            <a:ext cx="6624666" cy="2051980"/>
          </a:xfrm>
          <a:prstGeom prst="rect">
            <a:avLst/>
          </a:prstGeom>
        </p:spPr>
      </p:pic>
      <p:sp>
        <p:nvSpPr>
          <p:cNvPr id="8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42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contenido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19</a:t>
            </a:fld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190750"/>
            <a:ext cx="7200900" cy="2476500"/>
          </a:xfrm>
          <a:prstGeom prst="rect">
            <a:avLst/>
          </a:prstGeom>
        </p:spPr>
      </p:pic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382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+mn-lt"/>
              </a:rPr>
              <a:t>¿Qué conocemos acerca de HTML?</a:t>
            </a:r>
          </a:p>
          <a:p>
            <a:r>
              <a:rPr lang="es-PE" dirty="0" smtClean="0">
                <a:latin typeface="+mn-lt"/>
              </a:rPr>
              <a:t>¿Qué significa HTML?</a:t>
            </a:r>
          </a:p>
          <a:p>
            <a:r>
              <a:rPr lang="es-PE" dirty="0" smtClean="0">
                <a:latin typeface="+mn-lt"/>
              </a:rPr>
              <a:t>¿Por qué es importante conocer HTML?</a:t>
            </a:r>
          </a:p>
          <a:p>
            <a:r>
              <a:rPr lang="es-PE" dirty="0" smtClean="0">
                <a:latin typeface="+mn-lt"/>
              </a:rPr>
              <a:t>¿Cómo lo describirías usando al menos 3 palabras? </a:t>
            </a:r>
            <a:endParaRPr lang="es-PE" dirty="0" smtClean="0">
              <a:latin typeface="+mn-lt"/>
            </a:endParaRPr>
          </a:p>
          <a:p>
            <a:endParaRPr lang="es-PE" dirty="0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Conocimientos previos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2</a:t>
            </a:fld>
            <a:endParaRPr lang="es-PE" dirty="0"/>
          </a:p>
        </p:txBody>
      </p:sp>
      <p:sp>
        <p:nvSpPr>
          <p:cNvPr id="1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17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Etiquetas de bloque y de línea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20</a:t>
            </a:fld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282609"/>
            <a:ext cx="5676900" cy="4972050"/>
          </a:xfrm>
          <a:prstGeom prst="rect">
            <a:avLst/>
          </a:prstGeom>
        </p:spPr>
      </p:pic>
      <p:sp>
        <p:nvSpPr>
          <p:cNvPr id="1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33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Enlaces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21</a:t>
            </a:fld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63728"/>
          </a:xfrm>
        </p:spPr>
        <p:txBody>
          <a:bodyPr/>
          <a:lstStyle/>
          <a:p>
            <a:r>
              <a:rPr lang="es-ES" dirty="0" smtClean="0"/>
              <a:t>Ruta absoluta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60" y="2246496"/>
            <a:ext cx="7659698" cy="357188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57200" y="2922861"/>
            <a:ext cx="8229600" cy="46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just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269875" algn="just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2175" indent="-354013" algn="just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366713" algn="just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Rutas relativas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95" y="3462614"/>
            <a:ext cx="8128772" cy="2309204"/>
          </a:xfrm>
          <a:prstGeom prst="rect">
            <a:avLst/>
          </a:prstGeom>
        </p:spPr>
      </p:pic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63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Marcadores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22</a:t>
            </a:fld>
            <a:endParaRPr lang="es-PE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48" y="2111284"/>
            <a:ext cx="7657652" cy="3048544"/>
          </a:xfrm>
          <a:prstGeom prst="rect">
            <a:avLst/>
          </a:prstGeom>
        </p:spPr>
      </p:pic>
      <p:sp>
        <p:nvSpPr>
          <p:cNvPr id="11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6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+mn-lt"/>
              </a:rPr>
              <a:t>Conocer la estructura de una página web.</a:t>
            </a:r>
          </a:p>
          <a:p>
            <a:r>
              <a:rPr lang="es-PE" dirty="0" smtClean="0">
                <a:latin typeface="+mn-lt"/>
              </a:rPr>
              <a:t>Conocer las etiquetas que darán forma a una página web.</a:t>
            </a:r>
          </a:p>
          <a:p>
            <a:r>
              <a:rPr lang="es-PE" dirty="0" smtClean="0">
                <a:latin typeface="+mn-lt"/>
              </a:rPr>
              <a:t>Conocer la importancia del HTML en el desarrollo de un sitio web.</a:t>
            </a:r>
          </a:p>
          <a:p>
            <a:endParaRPr lang="es-PE" dirty="0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Motivación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7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27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1617647"/>
            <a:ext cx="8709116" cy="35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8" y="487640"/>
            <a:ext cx="3614404" cy="5868712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20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latin typeface="+mn-lt"/>
              </a:rPr>
              <a:t>HTML proviene de </a:t>
            </a:r>
            <a:r>
              <a:rPr lang="en-US" b="1" i="1" dirty="0" err="1"/>
              <a:t>HyperText</a:t>
            </a:r>
            <a:r>
              <a:rPr lang="en-US" b="1" i="1" dirty="0"/>
              <a:t> Markup </a:t>
            </a:r>
            <a:r>
              <a:rPr lang="en-US" b="1" i="1" dirty="0" smtClean="0"/>
              <a:t>Language </a:t>
            </a:r>
            <a:r>
              <a:rPr lang="en-US" dirty="0" smtClean="0"/>
              <a:t>(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marcas</a:t>
            </a:r>
            <a:r>
              <a:rPr lang="en-US" dirty="0"/>
              <a:t> de </a:t>
            </a:r>
            <a:r>
              <a:rPr lang="en-US" dirty="0" err="1"/>
              <a:t>hipertexto</a:t>
            </a:r>
            <a:r>
              <a:rPr lang="en-US" dirty="0" smtClean="0"/>
              <a:t>).</a:t>
            </a:r>
          </a:p>
          <a:p>
            <a:r>
              <a:rPr lang="es-ES" dirty="0">
                <a:latin typeface="+mn-lt"/>
              </a:rPr>
              <a:t>Es empleado para estructurar semánticamente el contenido de una página web</a:t>
            </a:r>
            <a:r>
              <a:rPr lang="es-ES" dirty="0">
                <a:latin typeface="+mn-lt"/>
              </a:rPr>
              <a:t>.</a:t>
            </a:r>
          </a:p>
          <a:p>
            <a:r>
              <a:rPr lang="es-ES" dirty="0" smtClean="0">
                <a:latin typeface="+mn-lt"/>
              </a:rPr>
              <a:t>Su nombre hace referencia al lenguaje de marcado.</a:t>
            </a:r>
            <a:endParaRPr lang="es-PE" dirty="0" smtClean="0">
              <a:latin typeface="+mn-lt"/>
            </a:endParaRPr>
          </a:p>
          <a:p>
            <a:r>
              <a:rPr lang="es-PE" dirty="0" smtClean="0">
                <a:latin typeface="+mn-lt"/>
              </a:rPr>
              <a:t>Tiene etiqueta de inicio y de cierre descritos de la siguiente manera:</a:t>
            </a:r>
          </a:p>
          <a:p>
            <a:pPr marL="0" indent="0">
              <a:buNone/>
            </a:pPr>
            <a:r>
              <a:rPr lang="es-PE" sz="2800" b="1" dirty="0" smtClean="0"/>
              <a:t>		&lt;</a:t>
            </a:r>
            <a:r>
              <a:rPr lang="es-PE" sz="2800" b="1" dirty="0"/>
              <a:t>etiqueta&gt;	   &lt;/etiqueta&gt;</a:t>
            </a:r>
            <a:endParaRPr lang="es-PE" b="1" dirty="0"/>
          </a:p>
          <a:p>
            <a:pPr lvl="3"/>
            <a:r>
              <a:rPr lang="es-PE" dirty="0"/>
              <a:t>El nombre de la etiqueta va entre “</a:t>
            </a:r>
            <a:r>
              <a:rPr lang="es-PE" b="1" dirty="0"/>
              <a:t>&lt;</a:t>
            </a:r>
            <a:r>
              <a:rPr lang="es-PE" dirty="0"/>
              <a:t>” y “</a:t>
            </a:r>
            <a:r>
              <a:rPr lang="es-PE" b="1" dirty="0"/>
              <a:t>&gt;</a:t>
            </a:r>
            <a:r>
              <a:rPr lang="es-PE" dirty="0"/>
              <a:t>”</a:t>
            </a:r>
          </a:p>
          <a:p>
            <a:pPr lvl="3"/>
            <a:r>
              <a:rPr lang="es-PE" dirty="0"/>
              <a:t>El símbolo “</a:t>
            </a:r>
            <a:r>
              <a:rPr lang="es-PE" b="1" dirty="0"/>
              <a:t>/</a:t>
            </a:r>
            <a:r>
              <a:rPr lang="es-PE" dirty="0"/>
              <a:t>” indica el cierre de la etiqueta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Conceptos básicos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6</a:t>
            </a:fld>
            <a:endParaRPr lang="es-PE" dirty="0"/>
          </a:p>
        </p:txBody>
      </p:sp>
      <p:sp>
        <p:nvSpPr>
          <p:cNvPr id="7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75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+mn-lt"/>
              </a:rPr>
              <a:t>Algunas etiquetas no necesitan etiquetas de cierre. Por ejemplo:</a:t>
            </a:r>
          </a:p>
          <a:p>
            <a:pPr lvl="2"/>
            <a:r>
              <a:rPr lang="es-PE" dirty="0" smtClean="0">
                <a:latin typeface="+mn-lt"/>
              </a:rPr>
              <a:t>&lt;</a:t>
            </a:r>
            <a:r>
              <a:rPr lang="es-PE" dirty="0" err="1" smtClean="0">
                <a:latin typeface="+mn-lt"/>
              </a:rPr>
              <a:t>br</a:t>
            </a:r>
            <a:r>
              <a:rPr lang="es-PE" dirty="0" smtClean="0">
                <a:latin typeface="+mn-lt"/>
              </a:rPr>
              <a:t>&gt;</a:t>
            </a:r>
          </a:p>
          <a:p>
            <a:pPr lvl="2"/>
            <a:r>
              <a:rPr lang="es-PE" dirty="0" smtClean="0">
                <a:latin typeface="+mn-lt"/>
              </a:rPr>
              <a:t>&lt;input&gt;</a:t>
            </a:r>
          </a:p>
          <a:p>
            <a:pPr lvl="2"/>
            <a:r>
              <a:rPr lang="es-PE" dirty="0" smtClean="0">
                <a:latin typeface="+mn-lt"/>
              </a:rPr>
              <a:t>&lt;</a:t>
            </a:r>
            <a:r>
              <a:rPr lang="es-PE" dirty="0" err="1" smtClean="0">
                <a:latin typeface="+mn-lt"/>
              </a:rPr>
              <a:t>img</a:t>
            </a:r>
            <a:r>
              <a:rPr lang="es-PE" dirty="0" smtClean="0">
                <a:latin typeface="+mn-lt"/>
              </a:rPr>
              <a:t>&gt;</a:t>
            </a:r>
          </a:p>
          <a:p>
            <a:pPr lvl="2"/>
            <a:r>
              <a:rPr lang="es-PE" dirty="0" smtClean="0">
                <a:latin typeface="+mn-lt"/>
              </a:rPr>
              <a:t>&lt;</a:t>
            </a:r>
            <a:r>
              <a:rPr lang="es-PE" dirty="0" err="1" smtClean="0">
                <a:latin typeface="+mn-lt"/>
              </a:rPr>
              <a:t>hr</a:t>
            </a:r>
            <a:r>
              <a:rPr lang="es-PE" dirty="0" smtClean="0">
                <a:latin typeface="+mn-lt"/>
              </a:rPr>
              <a:t>&gt;, e</a:t>
            </a:r>
            <a:r>
              <a:rPr lang="es-PE" dirty="0" smtClean="0">
                <a:latin typeface="+mn-lt"/>
              </a:rPr>
              <a:t>tc.</a:t>
            </a:r>
          </a:p>
          <a:p>
            <a:r>
              <a:rPr lang="es-PE" dirty="0" smtClean="0">
                <a:latin typeface="+mn-lt"/>
              </a:rPr>
              <a:t>Estas etiquetas son también llamadas </a:t>
            </a:r>
            <a:r>
              <a:rPr lang="es-PE" b="1" i="1" dirty="0" smtClean="0">
                <a:latin typeface="+mn-lt"/>
              </a:rPr>
              <a:t>VOID.</a:t>
            </a:r>
          </a:p>
          <a:p>
            <a:r>
              <a:rPr lang="es-PE" dirty="0" smtClean="0">
                <a:latin typeface="+mn-lt"/>
              </a:rPr>
              <a:t>Las etiquetas pueden contener atributos. Por ejemplo:</a:t>
            </a:r>
          </a:p>
          <a:p>
            <a:pPr lvl="2"/>
            <a:r>
              <a:rPr lang="es-PE" dirty="0" err="1">
                <a:latin typeface="+mn-lt"/>
              </a:rPr>
              <a:t>s</a:t>
            </a:r>
            <a:r>
              <a:rPr lang="es-PE" dirty="0" err="1" smtClean="0">
                <a:latin typeface="+mn-lt"/>
              </a:rPr>
              <a:t>tyle</a:t>
            </a:r>
            <a:endParaRPr lang="es-PE" dirty="0" smtClean="0">
              <a:latin typeface="+mn-lt"/>
            </a:endParaRPr>
          </a:p>
          <a:p>
            <a:pPr lvl="2"/>
            <a:r>
              <a:rPr lang="es-PE" dirty="0" err="1">
                <a:latin typeface="+mn-lt"/>
              </a:rPr>
              <a:t>c</a:t>
            </a:r>
            <a:r>
              <a:rPr lang="es-PE" dirty="0" err="1" smtClean="0">
                <a:latin typeface="+mn-lt"/>
              </a:rPr>
              <a:t>lass</a:t>
            </a:r>
            <a:endParaRPr lang="es-PE" dirty="0" smtClean="0">
              <a:latin typeface="+mn-lt"/>
            </a:endParaRPr>
          </a:p>
          <a:p>
            <a:pPr lvl="2"/>
            <a:r>
              <a:rPr lang="es-PE" dirty="0">
                <a:latin typeface="+mn-lt"/>
              </a:rPr>
              <a:t>i</a:t>
            </a:r>
            <a:r>
              <a:rPr lang="es-PE" dirty="0" smtClean="0">
                <a:latin typeface="+mn-lt"/>
              </a:rPr>
              <a:t>d, etc.</a:t>
            </a:r>
          </a:p>
          <a:p>
            <a:pPr lvl="2"/>
            <a:endParaRPr lang="es-PE" dirty="0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j-lt"/>
              </a:rPr>
              <a:t>Conceptos básicos</a:t>
            </a:r>
            <a:endParaRPr lang="es-PE" dirty="0">
              <a:latin typeface="+mj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 smtClean="0"/>
              <a:t>09/12/2019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7</a:t>
            </a:fld>
            <a:endParaRPr lang="es-PE" dirty="0"/>
          </a:p>
        </p:txBody>
      </p:sp>
      <p:sp>
        <p:nvSpPr>
          <p:cNvPr id="7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87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4C53-0E54-4619-9860-4A1C2220E100}" type="datetime1">
              <a:rPr lang="es-ES" smtClean="0"/>
              <a:pPr/>
              <a:t>09/12/2019</a:t>
            </a:fld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/>
              <a:pPr/>
              <a:t>8</a:t>
            </a:fld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59" y="1859688"/>
            <a:ext cx="7218294" cy="6353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22" y="4090194"/>
            <a:ext cx="4970648" cy="67096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87531" y="3213463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apertura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812869" y="3213463"/>
            <a:ext cx="10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553200" y="321346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Etiqueta de cierre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46618" y="3213463"/>
            <a:ext cx="12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Contenido</a:t>
            </a:r>
            <a:endParaRPr lang="en-US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2011680" y="2651760"/>
            <a:ext cx="2499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2438400" y="3940629"/>
            <a:ext cx="346601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12" idx="0"/>
          </p:cNvCxnSpPr>
          <p:nvPr/>
        </p:nvCxnSpPr>
        <p:spPr>
          <a:xfrm>
            <a:off x="3357154" y="2651760"/>
            <a:ext cx="2178" cy="561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3357154" y="3537835"/>
            <a:ext cx="1088" cy="402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201783" y="2651760"/>
            <a:ext cx="574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23999" y="3940629"/>
            <a:ext cx="6966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1489166" y="2651760"/>
            <a:ext cx="2178" cy="5617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1890848" y="3537835"/>
            <a:ext cx="1088" cy="4027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654731" y="2644570"/>
            <a:ext cx="2255520" cy="719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660569" y="2644570"/>
            <a:ext cx="2178" cy="5617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119257" y="2649583"/>
            <a:ext cx="88827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528561" y="2649583"/>
            <a:ext cx="2178" cy="56170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s-PE" dirty="0" smtClean="0"/>
              <a:t>Bach. Rolando Avalos Roque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03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1884725"/>
            <a:ext cx="7966929" cy="30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s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sup">
      <a:majorFont>
        <a:latin typeface="Poppins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sup" id="{132C7B5F-3688-4BF5-A14C-F09AF7BD30B4}" vid="{BD1CB701-6624-4617-8DE4-CF56C33D2B3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sup">
      <a:majorFont>
        <a:latin typeface="Poppins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Tecsup</Template>
  <TotalTime>223</TotalTime>
  <Words>528</Words>
  <Application>Microsoft Office PowerPoint</Application>
  <PresentationFormat>Presentación en pantalla (4:3)</PresentationFormat>
  <Paragraphs>172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Lato</vt:lpstr>
      <vt:lpstr>Poppins Black</vt:lpstr>
      <vt:lpstr>Roboto</vt:lpstr>
      <vt:lpstr>Tecsup</vt:lpstr>
      <vt:lpstr>HTML</vt:lpstr>
      <vt:lpstr>Conocimientos previos</vt:lpstr>
      <vt:lpstr>Motivación</vt:lpstr>
      <vt:lpstr>Presentación de PowerPoint</vt:lpstr>
      <vt:lpstr>Presentación de PowerPoint</vt:lpstr>
      <vt:lpstr>Conceptos básicos</vt:lpstr>
      <vt:lpstr>Conceptos básicos</vt:lpstr>
      <vt:lpstr>Presentación de PowerPoint</vt:lpstr>
      <vt:lpstr>Presentación de PowerPoint</vt:lpstr>
      <vt:lpstr>Cabecera</vt:lpstr>
      <vt:lpstr>Cuerpo</vt:lpstr>
      <vt:lpstr>Presentación de PowerPoint</vt:lpstr>
      <vt:lpstr>Etiquetas</vt:lpstr>
      <vt:lpstr>Encabezados</vt:lpstr>
      <vt:lpstr>Etiquetas de sección</vt:lpstr>
      <vt:lpstr>Etiquetas de contenido</vt:lpstr>
      <vt:lpstr>Etiquetas de contenido</vt:lpstr>
      <vt:lpstr>Etiquetas de contenido</vt:lpstr>
      <vt:lpstr>Etiquetas de contenido</vt:lpstr>
      <vt:lpstr>Etiquetas de bloque y de línea</vt:lpstr>
      <vt:lpstr>Enlaces</vt:lpstr>
      <vt:lpstr>Marcadores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Amparo Cordova Ubillus</dc:creator>
  <cp:lastModifiedBy>Rolando</cp:lastModifiedBy>
  <cp:revision>25</cp:revision>
  <dcterms:created xsi:type="dcterms:W3CDTF">2017-11-28T15:56:10Z</dcterms:created>
  <dcterms:modified xsi:type="dcterms:W3CDTF">2019-12-09T07:11:34Z</dcterms:modified>
</cp:coreProperties>
</file>