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60" r:id="rId3"/>
    <p:sldId id="259" r:id="rId4"/>
    <p:sldId id="261" r:id="rId5"/>
    <p:sldId id="262" r:id="rId6"/>
    <p:sldId id="263" r:id="rId7"/>
    <p:sldId id="264" r:id="rId8"/>
    <p:sldId id="265" r:id="rId9"/>
    <p:sldId id="266" r:id="rId10"/>
    <p:sldId id="267" r:id="rId11"/>
    <p:sldId id="268" r:id="rId12"/>
    <p:sldId id="269" r:id="rId13"/>
    <p:sldId id="270" r:id="rId14"/>
    <p:sldId id="272" r:id="rId1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1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71"/>
  </p:normalViewPr>
  <p:slideViewPr>
    <p:cSldViewPr snapToGrid="0" snapToObjects="1">
      <p:cViewPr varScale="1">
        <p:scale>
          <a:sx n="71" d="100"/>
          <a:sy n="71" d="100"/>
        </p:scale>
        <p:origin x="59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60F66E2-C422-FF49-96EF-907765692903}"/>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p>
        </p:txBody>
      </p:sp>
      <p:sp>
        <p:nvSpPr>
          <p:cNvPr id="3" name="Subtítulo 2">
            <a:extLst>
              <a:ext uri="{FF2B5EF4-FFF2-40B4-BE49-F238E27FC236}">
                <a16:creationId xmlns:a16="http://schemas.microsoft.com/office/drawing/2014/main" xmlns="" id="{70460A29-5EFC-1A4D-907F-38178C85B2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p>
        </p:txBody>
      </p:sp>
      <p:sp>
        <p:nvSpPr>
          <p:cNvPr id="4" name="Marcador de fecha 3">
            <a:extLst>
              <a:ext uri="{FF2B5EF4-FFF2-40B4-BE49-F238E27FC236}">
                <a16:creationId xmlns:a16="http://schemas.microsoft.com/office/drawing/2014/main" xmlns="" id="{9C90DD0F-CC82-DE42-B9A7-55299EE2E4F4}"/>
              </a:ext>
            </a:extLst>
          </p:cNvPr>
          <p:cNvSpPr>
            <a:spLocks noGrp="1"/>
          </p:cNvSpPr>
          <p:nvPr>
            <p:ph type="dt" sz="half" idx="10"/>
          </p:nvPr>
        </p:nvSpPr>
        <p:spPr/>
        <p:txBody>
          <a:bodyPr/>
          <a:lstStyle/>
          <a:p>
            <a:fld id="{CB2C9EFD-2796-2941-ABBB-DCF2E75D886E}" type="datetimeFigureOut">
              <a:rPr lang="es-MX" smtClean="0"/>
              <a:t>21/07/2021</a:t>
            </a:fld>
            <a:endParaRPr lang="es-MX"/>
          </a:p>
        </p:txBody>
      </p:sp>
      <p:sp>
        <p:nvSpPr>
          <p:cNvPr id="5" name="Marcador de pie de página 4">
            <a:extLst>
              <a:ext uri="{FF2B5EF4-FFF2-40B4-BE49-F238E27FC236}">
                <a16:creationId xmlns:a16="http://schemas.microsoft.com/office/drawing/2014/main" xmlns="" id="{5656823D-227B-A343-AF16-9B9ED5982A8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40D6036A-4697-7D47-A06A-B421FCE897B7}"/>
              </a:ext>
            </a:extLst>
          </p:cNvPr>
          <p:cNvSpPr>
            <a:spLocks noGrp="1"/>
          </p:cNvSpPr>
          <p:nvPr>
            <p:ph type="sldNum" sz="quarter" idx="12"/>
          </p:nvPr>
        </p:nvSpPr>
        <p:spPr/>
        <p:txBody>
          <a:bodyPr/>
          <a:lstStyle/>
          <a:p>
            <a:fld id="{ED99A46A-7B9B-1546-9642-A4D8AE150710}" type="slidenum">
              <a:rPr lang="es-MX" smtClean="0"/>
              <a:t>‹Nº›</a:t>
            </a:fld>
            <a:endParaRPr lang="es-MX"/>
          </a:p>
        </p:txBody>
      </p:sp>
    </p:spTree>
    <p:extLst>
      <p:ext uri="{BB962C8B-B14F-4D97-AF65-F5344CB8AC3E}">
        <p14:creationId xmlns:p14="http://schemas.microsoft.com/office/powerpoint/2010/main" val="2628299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9716793-F780-FC43-AE89-7358A93364E7}"/>
              </a:ext>
            </a:extLst>
          </p:cNvPr>
          <p:cNvSpPr>
            <a:spLocks noGrp="1"/>
          </p:cNvSpPr>
          <p:nvPr>
            <p:ph type="title"/>
          </p:nvPr>
        </p:nvSpPr>
        <p:spPr/>
        <p:txBody>
          <a:bodyPr/>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xmlns="" id="{8C69D735-C562-C74B-ABCB-F3508F8A52C2}"/>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xmlns="" id="{06517990-F0B7-234D-80AF-19D6145425C9}"/>
              </a:ext>
            </a:extLst>
          </p:cNvPr>
          <p:cNvSpPr>
            <a:spLocks noGrp="1"/>
          </p:cNvSpPr>
          <p:nvPr>
            <p:ph type="dt" sz="half" idx="10"/>
          </p:nvPr>
        </p:nvSpPr>
        <p:spPr/>
        <p:txBody>
          <a:bodyPr/>
          <a:lstStyle/>
          <a:p>
            <a:fld id="{CB2C9EFD-2796-2941-ABBB-DCF2E75D886E}" type="datetimeFigureOut">
              <a:rPr lang="es-MX" smtClean="0"/>
              <a:t>21/07/2021</a:t>
            </a:fld>
            <a:endParaRPr lang="es-MX"/>
          </a:p>
        </p:txBody>
      </p:sp>
      <p:sp>
        <p:nvSpPr>
          <p:cNvPr id="5" name="Marcador de pie de página 4">
            <a:extLst>
              <a:ext uri="{FF2B5EF4-FFF2-40B4-BE49-F238E27FC236}">
                <a16:creationId xmlns:a16="http://schemas.microsoft.com/office/drawing/2014/main" xmlns="" id="{36F6D706-234B-B74D-ADD2-5DC4010D98A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979F71AF-1621-3849-848B-C4B6C5AD1CAF}"/>
              </a:ext>
            </a:extLst>
          </p:cNvPr>
          <p:cNvSpPr>
            <a:spLocks noGrp="1"/>
          </p:cNvSpPr>
          <p:nvPr>
            <p:ph type="sldNum" sz="quarter" idx="12"/>
          </p:nvPr>
        </p:nvSpPr>
        <p:spPr/>
        <p:txBody>
          <a:bodyPr/>
          <a:lstStyle/>
          <a:p>
            <a:fld id="{ED99A46A-7B9B-1546-9642-A4D8AE150710}" type="slidenum">
              <a:rPr lang="es-MX" smtClean="0"/>
              <a:t>‹Nº›</a:t>
            </a:fld>
            <a:endParaRPr lang="es-MX"/>
          </a:p>
        </p:txBody>
      </p:sp>
    </p:spTree>
    <p:extLst>
      <p:ext uri="{BB962C8B-B14F-4D97-AF65-F5344CB8AC3E}">
        <p14:creationId xmlns:p14="http://schemas.microsoft.com/office/powerpoint/2010/main" val="3307149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30195A92-0377-254B-818F-55AFFF4B07C1}"/>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xmlns="" id="{E3EA5699-C155-C447-8E23-438080A04755}"/>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xmlns="" id="{5BB94712-2C12-4C41-8CAC-7DF477AEFF6F}"/>
              </a:ext>
            </a:extLst>
          </p:cNvPr>
          <p:cNvSpPr>
            <a:spLocks noGrp="1"/>
          </p:cNvSpPr>
          <p:nvPr>
            <p:ph type="dt" sz="half" idx="10"/>
          </p:nvPr>
        </p:nvSpPr>
        <p:spPr/>
        <p:txBody>
          <a:bodyPr/>
          <a:lstStyle/>
          <a:p>
            <a:fld id="{CB2C9EFD-2796-2941-ABBB-DCF2E75D886E}" type="datetimeFigureOut">
              <a:rPr lang="es-MX" smtClean="0"/>
              <a:t>21/07/2021</a:t>
            </a:fld>
            <a:endParaRPr lang="es-MX"/>
          </a:p>
        </p:txBody>
      </p:sp>
      <p:sp>
        <p:nvSpPr>
          <p:cNvPr id="5" name="Marcador de pie de página 4">
            <a:extLst>
              <a:ext uri="{FF2B5EF4-FFF2-40B4-BE49-F238E27FC236}">
                <a16:creationId xmlns:a16="http://schemas.microsoft.com/office/drawing/2014/main" xmlns="" id="{BB9C5628-A968-1E4F-A4C8-2A50D9863D7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EDE62EC7-B6F3-B247-A62F-337C98CCEB0F}"/>
              </a:ext>
            </a:extLst>
          </p:cNvPr>
          <p:cNvSpPr>
            <a:spLocks noGrp="1"/>
          </p:cNvSpPr>
          <p:nvPr>
            <p:ph type="sldNum" sz="quarter" idx="12"/>
          </p:nvPr>
        </p:nvSpPr>
        <p:spPr/>
        <p:txBody>
          <a:bodyPr/>
          <a:lstStyle/>
          <a:p>
            <a:fld id="{ED99A46A-7B9B-1546-9642-A4D8AE150710}" type="slidenum">
              <a:rPr lang="es-MX" smtClean="0"/>
              <a:t>‹Nº›</a:t>
            </a:fld>
            <a:endParaRPr lang="es-MX"/>
          </a:p>
        </p:txBody>
      </p:sp>
    </p:spTree>
    <p:extLst>
      <p:ext uri="{BB962C8B-B14F-4D97-AF65-F5344CB8AC3E}">
        <p14:creationId xmlns:p14="http://schemas.microsoft.com/office/powerpoint/2010/main" val="542961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DA05FC6-838E-2341-974B-851478F01E30}"/>
              </a:ext>
            </a:extLst>
          </p:cNvPr>
          <p:cNvSpPr>
            <a:spLocks noGrp="1"/>
          </p:cNvSpPr>
          <p:nvPr>
            <p:ph type="title"/>
          </p:nvPr>
        </p:nvSpPr>
        <p:spPr/>
        <p:txBody>
          <a:bodyPr/>
          <a:lstStyle/>
          <a:p>
            <a:r>
              <a:rPr lang="es-MX"/>
              <a:t>Haz clic para modificar el estilo de título del patrón</a:t>
            </a:r>
          </a:p>
        </p:txBody>
      </p:sp>
      <p:sp>
        <p:nvSpPr>
          <p:cNvPr id="3" name="Marcador de contenido 2">
            <a:extLst>
              <a:ext uri="{FF2B5EF4-FFF2-40B4-BE49-F238E27FC236}">
                <a16:creationId xmlns:a16="http://schemas.microsoft.com/office/drawing/2014/main" xmlns="" id="{B87FB207-3247-4B4F-AF45-BC5B4D89A395}"/>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xmlns="" id="{5196C437-7339-F549-82C4-3BC564ECBA0C}"/>
              </a:ext>
            </a:extLst>
          </p:cNvPr>
          <p:cNvSpPr>
            <a:spLocks noGrp="1"/>
          </p:cNvSpPr>
          <p:nvPr>
            <p:ph type="dt" sz="half" idx="10"/>
          </p:nvPr>
        </p:nvSpPr>
        <p:spPr/>
        <p:txBody>
          <a:bodyPr/>
          <a:lstStyle/>
          <a:p>
            <a:fld id="{CB2C9EFD-2796-2941-ABBB-DCF2E75D886E}" type="datetimeFigureOut">
              <a:rPr lang="es-MX" smtClean="0"/>
              <a:t>21/07/2021</a:t>
            </a:fld>
            <a:endParaRPr lang="es-MX"/>
          </a:p>
        </p:txBody>
      </p:sp>
      <p:sp>
        <p:nvSpPr>
          <p:cNvPr id="5" name="Marcador de pie de página 4">
            <a:extLst>
              <a:ext uri="{FF2B5EF4-FFF2-40B4-BE49-F238E27FC236}">
                <a16:creationId xmlns:a16="http://schemas.microsoft.com/office/drawing/2014/main" xmlns="" id="{F1DBD43F-38EE-3A42-838D-850AABF9B2E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F7485BDD-8F4D-8744-8CFD-F25B86708C70}"/>
              </a:ext>
            </a:extLst>
          </p:cNvPr>
          <p:cNvSpPr>
            <a:spLocks noGrp="1"/>
          </p:cNvSpPr>
          <p:nvPr>
            <p:ph type="sldNum" sz="quarter" idx="12"/>
          </p:nvPr>
        </p:nvSpPr>
        <p:spPr/>
        <p:txBody>
          <a:bodyPr/>
          <a:lstStyle/>
          <a:p>
            <a:fld id="{ED99A46A-7B9B-1546-9642-A4D8AE150710}" type="slidenum">
              <a:rPr lang="es-MX" smtClean="0"/>
              <a:t>‹Nº›</a:t>
            </a:fld>
            <a:endParaRPr lang="es-MX"/>
          </a:p>
        </p:txBody>
      </p:sp>
    </p:spTree>
    <p:extLst>
      <p:ext uri="{BB962C8B-B14F-4D97-AF65-F5344CB8AC3E}">
        <p14:creationId xmlns:p14="http://schemas.microsoft.com/office/powerpoint/2010/main" val="224939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923A5C4-CC1E-6042-A6F9-41EEC3006B77}"/>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p>
        </p:txBody>
      </p:sp>
      <p:sp>
        <p:nvSpPr>
          <p:cNvPr id="3" name="Marcador de texto 2">
            <a:extLst>
              <a:ext uri="{FF2B5EF4-FFF2-40B4-BE49-F238E27FC236}">
                <a16:creationId xmlns:a16="http://schemas.microsoft.com/office/drawing/2014/main" xmlns="" id="{BCEEC577-8941-F44D-93B8-D329207291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xmlns="" id="{63E05DE4-B048-054E-B7F6-19BE4C781965}"/>
              </a:ext>
            </a:extLst>
          </p:cNvPr>
          <p:cNvSpPr>
            <a:spLocks noGrp="1"/>
          </p:cNvSpPr>
          <p:nvPr>
            <p:ph type="dt" sz="half" idx="10"/>
          </p:nvPr>
        </p:nvSpPr>
        <p:spPr/>
        <p:txBody>
          <a:bodyPr/>
          <a:lstStyle/>
          <a:p>
            <a:fld id="{CB2C9EFD-2796-2941-ABBB-DCF2E75D886E}" type="datetimeFigureOut">
              <a:rPr lang="es-MX" smtClean="0"/>
              <a:t>21/07/2021</a:t>
            </a:fld>
            <a:endParaRPr lang="es-MX"/>
          </a:p>
        </p:txBody>
      </p:sp>
      <p:sp>
        <p:nvSpPr>
          <p:cNvPr id="5" name="Marcador de pie de página 4">
            <a:extLst>
              <a:ext uri="{FF2B5EF4-FFF2-40B4-BE49-F238E27FC236}">
                <a16:creationId xmlns:a16="http://schemas.microsoft.com/office/drawing/2014/main" xmlns="" id="{65A7EBA1-00FC-BE46-BED3-EC7F9ABC7C6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D605EAAF-6380-7644-A63C-537DC8432DA2}"/>
              </a:ext>
            </a:extLst>
          </p:cNvPr>
          <p:cNvSpPr>
            <a:spLocks noGrp="1"/>
          </p:cNvSpPr>
          <p:nvPr>
            <p:ph type="sldNum" sz="quarter" idx="12"/>
          </p:nvPr>
        </p:nvSpPr>
        <p:spPr/>
        <p:txBody>
          <a:bodyPr/>
          <a:lstStyle/>
          <a:p>
            <a:fld id="{ED99A46A-7B9B-1546-9642-A4D8AE150710}" type="slidenum">
              <a:rPr lang="es-MX" smtClean="0"/>
              <a:t>‹Nº›</a:t>
            </a:fld>
            <a:endParaRPr lang="es-MX"/>
          </a:p>
        </p:txBody>
      </p:sp>
    </p:spTree>
    <p:extLst>
      <p:ext uri="{BB962C8B-B14F-4D97-AF65-F5344CB8AC3E}">
        <p14:creationId xmlns:p14="http://schemas.microsoft.com/office/powerpoint/2010/main" val="4020030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94D7B85-1DC9-DC49-8C81-BE39EA6B460B}"/>
              </a:ext>
            </a:extLst>
          </p:cNvPr>
          <p:cNvSpPr>
            <a:spLocks noGrp="1"/>
          </p:cNvSpPr>
          <p:nvPr>
            <p:ph type="title"/>
          </p:nvPr>
        </p:nvSpPr>
        <p:spPr/>
        <p:txBody>
          <a:bodyPr/>
          <a:lstStyle/>
          <a:p>
            <a:r>
              <a:rPr lang="es-MX"/>
              <a:t>Haz clic para modificar el estilo de título del patrón</a:t>
            </a:r>
          </a:p>
        </p:txBody>
      </p:sp>
      <p:sp>
        <p:nvSpPr>
          <p:cNvPr id="3" name="Marcador de contenido 2">
            <a:extLst>
              <a:ext uri="{FF2B5EF4-FFF2-40B4-BE49-F238E27FC236}">
                <a16:creationId xmlns:a16="http://schemas.microsoft.com/office/drawing/2014/main" xmlns="" id="{89E9FC46-D179-7044-A908-AF8F3E522D3A}"/>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contenido 3">
            <a:extLst>
              <a:ext uri="{FF2B5EF4-FFF2-40B4-BE49-F238E27FC236}">
                <a16:creationId xmlns:a16="http://schemas.microsoft.com/office/drawing/2014/main" xmlns="" id="{8C323AE1-24A2-9E46-ABAA-5887B70778EB}"/>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fecha 4">
            <a:extLst>
              <a:ext uri="{FF2B5EF4-FFF2-40B4-BE49-F238E27FC236}">
                <a16:creationId xmlns:a16="http://schemas.microsoft.com/office/drawing/2014/main" xmlns="" id="{E829F91B-0DC2-9841-B624-5A4B9E3627B3}"/>
              </a:ext>
            </a:extLst>
          </p:cNvPr>
          <p:cNvSpPr>
            <a:spLocks noGrp="1"/>
          </p:cNvSpPr>
          <p:nvPr>
            <p:ph type="dt" sz="half" idx="10"/>
          </p:nvPr>
        </p:nvSpPr>
        <p:spPr/>
        <p:txBody>
          <a:bodyPr/>
          <a:lstStyle/>
          <a:p>
            <a:fld id="{CB2C9EFD-2796-2941-ABBB-DCF2E75D886E}" type="datetimeFigureOut">
              <a:rPr lang="es-MX" smtClean="0"/>
              <a:t>21/07/2021</a:t>
            </a:fld>
            <a:endParaRPr lang="es-MX"/>
          </a:p>
        </p:txBody>
      </p:sp>
      <p:sp>
        <p:nvSpPr>
          <p:cNvPr id="6" name="Marcador de pie de página 5">
            <a:extLst>
              <a:ext uri="{FF2B5EF4-FFF2-40B4-BE49-F238E27FC236}">
                <a16:creationId xmlns:a16="http://schemas.microsoft.com/office/drawing/2014/main" xmlns="" id="{41F810B2-0665-FE44-B310-F42C1E1B4367}"/>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xmlns="" id="{CD8E4927-258D-6642-B07C-1C4E99E2F356}"/>
              </a:ext>
            </a:extLst>
          </p:cNvPr>
          <p:cNvSpPr>
            <a:spLocks noGrp="1"/>
          </p:cNvSpPr>
          <p:nvPr>
            <p:ph type="sldNum" sz="quarter" idx="12"/>
          </p:nvPr>
        </p:nvSpPr>
        <p:spPr/>
        <p:txBody>
          <a:bodyPr/>
          <a:lstStyle/>
          <a:p>
            <a:fld id="{ED99A46A-7B9B-1546-9642-A4D8AE150710}" type="slidenum">
              <a:rPr lang="es-MX" smtClean="0"/>
              <a:t>‹Nº›</a:t>
            </a:fld>
            <a:endParaRPr lang="es-MX"/>
          </a:p>
        </p:txBody>
      </p:sp>
    </p:spTree>
    <p:extLst>
      <p:ext uri="{BB962C8B-B14F-4D97-AF65-F5344CB8AC3E}">
        <p14:creationId xmlns:p14="http://schemas.microsoft.com/office/powerpoint/2010/main" val="3675284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C69DA81-25E8-EB4F-A652-13759579A95F}"/>
              </a:ext>
            </a:extLst>
          </p:cNvPr>
          <p:cNvSpPr>
            <a:spLocks noGrp="1"/>
          </p:cNvSpPr>
          <p:nvPr>
            <p:ph type="title"/>
          </p:nvPr>
        </p:nvSpPr>
        <p:spPr>
          <a:xfrm>
            <a:off x="839788" y="365125"/>
            <a:ext cx="10515600" cy="1325563"/>
          </a:xfrm>
        </p:spPr>
        <p:txBody>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xmlns="" id="{69134060-C979-E24E-9EE2-9E17D7C971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xmlns="" id="{3F4753A6-0BE0-4E46-B176-D222D0C34B79}"/>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texto 4">
            <a:extLst>
              <a:ext uri="{FF2B5EF4-FFF2-40B4-BE49-F238E27FC236}">
                <a16:creationId xmlns:a16="http://schemas.microsoft.com/office/drawing/2014/main" xmlns="" id="{66776372-E89D-A549-8633-C0294E020F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xmlns="" id="{25DB2B72-2F32-7C45-9B17-218B459A0F7C}"/>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7" name="Marcador de fecha 6">
            <a:extLst>
              <a:ext uri="{FF2B5EF4-FFF2-40B4-BE49-F238E27FC236}">
                <a16:creationId xmlns:a16="http://schemas.microsoft.com/office/drawing/2014/main" xmlns="" id="{484CD573-769D-A84F-9FAC-521D1DD922C4}"/>
              </a:ext>
            </a:extLst>
          </p:cNvPr>
          <p:cNvSpPr>
            <a:spLocks noGrp="1"/>
          </p:cNvSpPr>
          <p:nvPr>
            <p:ph type="dt" sz="half" idx="10"/>
          </p:nvPr>
        </p:nvSpPr>
        <p:spPr/>
        <p:txBody>
          <a:bodyPr/>
          <a:lstStyle/>
          <a:p>
            <a:fld id="{CB2C9EFD-2796-2941-ABBB-DCF2E75D886E}" type="datetimeFigureOut">
              <a:rPr lang="es-MX" smtClean="0"/>
              <a:t>21/07/2021</a:t>
            </a:fld>
            <a:endParaRPr lang="es-MX"/>
          </a:p>
        </p:txBody>
      </p:sp>
      <p:sp>
        <p:nvSpPr>
          <p:cNvPr id="8" name="Marcador de pie de página 7">
            <a:extLst>
              <a:ext uri="{FF2B5EF4-FFF2-40B4-BE49-F238E27FC236}">
                <a16:creationId xmlns:a16="http://schemas.microsoft.com/office/drawing/2014/main" xmlns="" id="{D73F22FF-CD18-774C-88C8-2CF795EE15D0}"/>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xmlns="" id="{E87AE66E-03AE-9C4A-8153-26FDD2253E78}"/>
              </a:ext>
            </a:extLst>
          </p:cNvPr>
          <p:cNvSpPr>
            <a:spLocks noGrp="1"/>
          </p:cNvSpPr>
          <p:nvPr>
            <p:ph type="sldNum" sz="quarter" idx="12"/>
          </p:nvPr>
        </p:nvSpPr>
        <p:spPr/>
        <p:txBody>
          <a:bodyPr/>
          <a:lstStyle/>
          <a:p>
            <a:fld id="{ED99A46A-7B9B-1546-9642-A4D8AE150710}" type="slidenum">
              <a:rPr lang="es-MX" smtClean="0"/>
              <a:t>‹Nº›</a:t>
            </a:fld>
            <a:endParaRPr lang="es-MX"/>
          </a:p>
        </p:txBody>
      </p:sp>
    </p:spTree>
    <p:extLst>
      <p:ext uri="{BB962C8B-B14F-4D97-AF65-F5344CB8AC3E}">
        <p14:creationId xmlns:p14="http://schemas.microsoft.com/office/powerpoint/2010/main" val="3959065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010E82C-E2F2-D44E-A52B-BBCBB2CDE0EE}"/>
              </a:ext>
            </a:extLst>
          </p:cNvPr>
          <p:cNvSpPr>
            <a:spLocks noGrp="1"/>
          </p:cNvSpPr>
          <p:nvPr>
            <p:ph type="title"/>
          </p:nvPr>
        </p:nvSpPr>
        <p:spPr/>
        <p:txBody>
          <a:bodyPr/>
          <a:lstStyle/>
          <a:p>
            <a:r>
              <a:rPr lang="es-MX"/>
              <a:t>Haz clic para modificar el estilo de título del patrón</a:t>
            </a:r>
          </a:p>
        </p:txBody>
      </p:sp>
      <p:sp>
        <p:nvSpPr>
          <p:cNvPr id="3" name="Marcador de fecha 2">
            <a:extLst>
              <a:ext uri="{FF2B5EF4-FFF2-40B4-BE49-F238E27FC236}">
                <a16:creationId xmlns:a16="http://schemas.microsoft.com/office/drawing/2014/main" xmlns="" id="{A11CA826-6623-2F45-A2A4-A1D2BC65D29E}"/>
              </a:ext>
            </a:extLst>
          </p:cNvPr>
          <p:cNvSpPr>
            <a:spLocks noGrp="1"/>
          </p:cNvSpPr>
          <p:nvPr>
            <p:ph type="dt" sz="half" idx="10"/>
          </p:nvPr>
        </p:nvSpPr>
        <p:spPr/>
        <p:txBody>
          <a:bodyPr/>
          <a:lstStyle/>
          <a:p>
            <a:fld id="{CB2C9EFD-2796-2941-ABBB-DCF2E75D886E}" type="datetimeFigureOut">
              <a:rPr lang="es-MX" smtClean="0"/>
              <a:t>21/07/2021</a:t>
            </a:fld>
            <a:endParaRPr lang="es-MX"/>
          </a:p>
        </p:txBody>
      </p:sp>
      <p:sp>
        <p:nvSpPr>
          <p:cNvPr id="4" name="Marcador de pie de página 3">
            <a:extLst>
              <a:ext uri="{FF2B5EF4-FFF2-40B4-BE49-F238E27FC236}">
                <a16:creationId xmlns:a16="http://schemas.microsoft.com/office/drawing/2014/main" xmlns="" id="{B0D7D7CE-13AC-5942-B655-8C8C42040A5C}"/>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xmlns="" id="{2D6DE507-6B9B-ED47-9A81-27C3742F9EE9}"/>
              </a:ext>
            </a:extLst>
          </p:cNvPr>
          <p:cNvSpPr>
            <a:spLocks noGrp="1"/>
          </p:cNvSpPr>
          <p:nvPr>
            <p:ph type="sldNum" sz="quarter" idx="12"/>
          </p:nvPr>
        </p:nvSpPr>
        <p:spPr/>
        <p:txBody>
          <a:bodyPr/>
          <a:lstStyle/>
          <a:p>
            <a:fld id="{ED99A46A-7B9B-1546-9642-A4D8AE150710}" type="slidenum">
              <a:rPr lang="es-MX" smtClean="0"/>
              <a:t>‹Nº›</a:t>
            </a:fld>
            <a:endParaRPr lang="es-MX"/>
          </a:p>
        </p:txBody>
      </p:sp>
    </p:spTree>
    <p:extLst>
      <p:ext uri="{BB962C8B-B14F-4D97-AF65-F5344CB8AC3E}">
        <p14:creationId xmlns:p14="http://schemas.microsoft.com/office/powerpoint/2010/main" val="355507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xmlns="" id="{31F7E560-8D87-6E4E-AFB7-7864A08016F4}"/>
              </a:ext>
            </a:extLst>
          </p:cNvPr>
          <p:cNvSpPr>
            <a:spLocks noGrp="1"/>
          </p:cNvSpPr>
          <p:nvPr>
            <p:ph type="dt" sz="half" idx="10"/>
          </p:nvPr>
        </p:nvSpPr>
        <p:spPr/>
        <p:txBody>
          <a:bodyPr/>
          <a:lstStyle/>
          <a:p>
            <a:fld id="{CB2C9EFD-2796-2941-ABBB-DCF2E75D886E}" type="datetimeFigureOut">
              <a:rPr lang="es-MX" smtClean="0"/>
              <a:t>21/07/2021</a:t>
            </a:fld>
            <a:endParaRPr lang="es-MX"/>
          </a:p>
        </p:txBody>
      </p:sp>
      <p:sp>
        <p:nvSpPr>
          <p:cNvPr id="3" name="Marcador de pie de página 2">
            <a:extLst>
              <a:ext uri="{FF2B5EF4-FFF2-40B4-BE49-F238E27FC236}">
                <a16:creationId xmlns:a16="http://schemas.microsoft.com/office/drawing/2014/main" xmlns="" id="{E1918F9E-94B5-7645-A942-02EE61161220}"/>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xmlns="" id="{A5F794DE-13E5-5D4B-8A9F-E8CF1365D047}"/>
              </a:ext>
            </a:extLst>
          </p:cNvPr>
          <p:cNvSpPr>
            <a:spLocks noGrp="1"/>
          </p:cNvSpPr>
          <p:nvPr>
            <p:ph type="sldNum" sz="quarter" idx="12"/>
          </p:nvPr>
        </p:nvSpPr>
        <p:spPr/>
        <p:txBody>
          <a:bodyPr/>
          <a:lstStyle/>
          <a:p>
            <a:fld id="{ED99A46A-7B9B-1546-9642-A4D8AE150710}" type="slidenum">
              <a:rPr lang="es-MX" smtClean="0"/>
              <a:t>‹Nº›</a:t>
            </a:fld>
            <a:endParaRPr lang="es-MX"/>
          </a:p>
        </p:txBody>
      </p:sp>
    </p:spTree>
    <p:extLst>
      <p:ext uri="{BB962C8B-B14F-4D97-AF65-F5344CB8AC3E}">
        <p14:creationId xmlns:p14="http://schemas.microsoft.com/office/powerpoint/2010/main" val="2337459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774FE3B-11F4-C747-9F1F-7C1B770D289B}"/>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contenido 2">
            <a:extLst>
              <a:ext uri="{FF2B5EF4-FFF2-40B4-BE49-F238E27FC236}">
                <a16:creationId xmlns:a16="http://schemas.microsoft.com/office/drawing/2014/main" xmlns="" id="{45D2A89F-68E4-8044-8E14-AC96BE9741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texto 3">
            <a:extLst>
              <a:ext uri="{FF2B5EF4-FFF2-40B4-BE49-F238E27FC236}">
                <a16:creationId xmlns:a16="http://schemas.microsoft.com/office/drawing/2014/main" xmlns="" id="{505E5AB1-6E81-2547-8D9F-B326CD6E06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xmlns="" id="{426EB470-3016-4B41-BF0D-A27080B0C6CE}"/>
              </a:ext>
            </a:extLst>
          </p:cNvPr>
          <p:cNvSpPr>
            <a:spLocks noGrp="1"/>
          </p:cNvSpPr>
          <p:nvPr>
            <p:ph type="dt" sz="half" idx="10"/>
          </p:nvPr>
        </p:nvSpPr>
        <p:spPr/>
        <p:txBody>
          <a:bodyPr/>
          <a:lstStyle/>
          <a:p>
            <a:fld id="{CB2C9EFD-2796-2941-ABBB-DCF2E75D886E}" type="datetimeFigureOut">
              <a:rPr lang="es-MX" smtClean="0"/>
              <a:t>21/07/2021</a:t>
            </a:fld>
            <a:endParaRPr lang="es-MX"/>
          </a:p>
        </p:txBody>
      </p:sp>
      <p:sp>
        <p:nvSpPr>
          <p:cNvPr id="6" name="Marcador de pie de página 5">
            <a:extLst>
              <a:ext uri="{FF2B5EF4-FFF2-40B4-BE49-F238E27FC236}">
                <a16:creationId xmlns:a16="http://schemas.microsoft.com/office/drawing/2014/main" xmlns="" id="{C459DD62-675B-5444-BD3C-B90C1414785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xmlns="" id="{BC2EB5B4-9C54-4848-96CA-00B6ECE8D060}"/>
              </a:ext>
            </a:extLst>
          </p:cNvPr>
          <p:cNvSpPr>
            <a:spLocks noGrp="1"/>
          </p:cNvSpPr>
          <p:nvPr>
            <p:ph type="sldNum" sz="quarter" idx="12"/>
          </p:nvPr>
        </p:nvSpPr>
        <p:spPr/>
        <p:txBody>
          <a:bodyPr/>
          <a:lstStyle/>
          <a:p>
            <a:fld id="{ED99A46A-7B9B-1546-9642-A4D8AE150710}" type="slidenum">
              <a:rPr lang="es-MX" smtClean="0"/>
              <a:t>‹Nº›</a:t>
            </a:fld>
            <a:endParaRPr lang="es-MX"/>
          </a:p>
        </p:txBody>
      </p:sp>
    </p:spTree>
    <p:extLst>
      <p:ext uri="{BB962C8B-B14F-4D97-AF65-F5344CB8AC3E}">
        <p14:creationId xmlns:p14="http://schemas.microsoft.com/office/powerpoint/2010/main" val="2238624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FC58916-3B59-3840-A089-8205331CDCDB}"/>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posición de imagen 2">
            <a:extLst>
              <a:ext uri="{FF2B5EF4-FFF2-40B4-BE49-F238E27FC236}">
                <a16:creationId xmlns:a16="http://schemas.microsoft.com/office/drawing/2014/main" xmlns="" id="{B93A3855-E453-C84E-8C59-DE126EF86F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xmlns="" id="{5DFEDFF4-7562-4B46-A9C6-2C821583E3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xmlns="" id="{94E3BD71-6775-304E-B250-ADAAC4E0E845}"/>
              </a:ext>
            </a:extLst>
          </p:cNvPr>
          <p:cNvSpPr>
            <a:spLocks noGrp="1"/>
          </p:cNvSpPr>
          <p:nvPr>
            <p:ph type="dt" sz="half" idx="10"/>
          </p:nvPr>
        </p:nvSpPr>
        <p:spPr/>
        <p:txBody>
          <a:bodyPr/>
          <a:lstStyle/>
          <a:p>
            <a:fld id="{CB2C9EFD-2796-2941-ABBB-DCF2E75D886E}" type="datetimeFigureOut">
              <a:rPr lang="es-MX" smtClean="0"/>
              <a:t>21/07/2021</a:t>
            </a:fld>
            <a:endParaRPr lang="es-MX"/>
          </a:p>
        </p:txBody>
      </p:sp>
      <p:sp>
        <p:nvSpPr>
          <p:cNvPr id="6" name="Marcador de pie de página 5">
            <a:extLst>
              <a:ext uri="{FF2B5EF4-FFF2-40B4-BE49-F238E27FC236}">
                <a16:creationId xmlns:a16="http://schemas.microsoft.com/office/drawing/2014/main" xmlns="" id="{63218B48-CBCF-CB41-A230-3F467F08252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xmlns="" id="{38134E6B-E59F-F84F-936D-6E15F5C48F87}"/>
              </a:ext>
            </a:extLst>
          </p:cNvPr>
          <p:cNvSpPr>
            <a:spLocks noGrp="1"/>
          </p:cNvSpPr>
          <p:nvPr>
            <p:ph type="sldNum" sz="quarter" idx="12"/>
          </p:nvPr>
        </p:nvSpPr>
        <p:spPr/>
        <p:txBody>
          <a:bodyPr/>
          <a:lstStyle/>
          <a:p>
            <a:fld id="{ED99A46A-7B9B-1546-9642-A4D8AE150710}" type="slidenum">
              <a:rPr lang="es-MX" smtClean="0"/>
              <a:t>‹Nº›</a:t>
            </a:fld>
            <a:endParaRPr lang="es-MX"/>
          </a:p>
        </p:txBody>
      </p:sp>
    </p:spTree>
    <p:extLst>
      <p:ext uri="{BB962C8B-B14F-4D97-AF65-F5344CB8AC3E}">
        <p14:creationId xmlns:p14="http://schemas.microsoft.com/office/powerpoint/2010/main" val="2027322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5FB6A35C-2BA1-6B42-8077-57FBF7F1B7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xmlns="" id="{919840F3-5AA4-AB45-87A3-E71A6443AA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xmlns="" id="{8979607A-DF2C-7445-90A7-9489D86D35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2C9EFD-2796-2941-ABBB-DCF2E75D886E}" type="datetimeFigureOut">
              <a:rPr lang="es-MX" smtClean="0"/>
              <a:t>21/07/2021</a:t>
            </a:fld>
            <a:endParaRPr lang="es-MX"/>
          </a:p>
        </p:txBody>
      </p:sp>
      <p:sp>
        <p:nvSpPr>
          <p:cNvPr id="5" name="Marcador de pie de página 4">
            <a:extLst>
              <a:ext uri="{FF2B5EF4-FFF2-40B4-BE49-F238E27FC236}">
                <a16:creationId xmlns:a16="http://schemas.microsoft.com/office/drawing/2014/main" xmlns="" id="{9C3A3C0D-D3E7-1748-BA21-6BF97C2C83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xmlns="" id="{B6507710-7A83-8D47-9C54-93D2392DAC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99A46A-7B9B-1546-9642-A4D8AE150710}" type="slidenum">
              <a:rPr lang="es-MX" smtClean="0"/>
              <a:t>‹Nº›</a:t>
            </a:fld>
            <a:endParaRPr lang="es-MX"/>
          </a:p>
        </p:txBody>
      </p:sp>
    </p:spTree>
    <p:extLst>
      <p:ext uri="{BB962C8B-B14F-4D97-AF65-F5344CB8AC3E}">
        <p14:creationId xmlns:p14="http://schemas.microsoft.com/office/powerpoint/2010/main" val="3584518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8.xml"/><Relationship Id="rId1" Type="http://schemas.openxmlformats.org/officeDocument/2006/relationships/slideLayout" Target="../slideLayouts/slideLayout7.xml"/><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8.xml"/><Relationship Id="rId1" Type="http://schemas.openxmlformats.org/officeDocument/2006/relationships/slideLayout" Target="../slideLayouts/slideLayout7.xml"/><Relationship Id="rId4" Type="http://schemas.openxmlformats.org/officeDocument/2006/relationships/image" Target="../media/image19.sv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8.xml"/><Relationship Id="rId1" Type="http://schemas.openxmlformats.org/officeDocument/2006/relationships/slideLayout" Target="../slideLayouts/slideLayout7.xml"/><Relationship Id="rId4" Type="http://schemas.openxmlformats.org/officeDocument/2006/relationships/image" Target="../media/image19.sv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19.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image" Target="../media/image9.sv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slide" Target="slide13.xml"/><Relationship Id="rId5" Type="http://schemas.openxmlformats.org/officeDocument/2006/relationships/slide" Target="slide8.xml"/><Relationship Id="rId10" Type="http://schemas.openxmlformats.org/officeDocument/2006/relationships/image" Target="../media/image7.svg"/><Relationship Id="rId4" Type="http://schemas.openxmlformats.org/officeDocument/2006/relationships/image" Target="../media/image3.svg"/><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slide" Target="slide2.xml"/><Relationship Id="rId3" Type="http://schemas.openxmlformats.org/officeDocument/2006/relationships/image" Target="../media/image5.png"/><Relationship Id="rId7" Type="http://schemas.openxmlformats.org/officeDocument/2006/relationships/slide" Target="slide5.xml"/><Relationship Id="rId12" Type="http://schemas.openxmlformats.org/officeDocument/2006/relationships/image" Target="../media/image17.svg"/><Relationship Id="rId2" Type="http://schemas.openxmlformats.org/officeDocument/2006/relationships/slide" Target="slide6.xml"/><Relationship Id="rId1" Type="http://schemas.openxmlformats.org/officeDocument/2006/relationships/slideLayout" Target="../slideLayouts/slideLayout7.xml"/><Relationship Id="rId6" Type="http://schemas.openxmlformats.org/officeDocument/2006/relationships/image" Target="../media/image13.svg"/><Relationship Id="rId11" Type="http://schemas.openxmlformats.org/officeDocument/2006/relationships/image" Target="../media/image8.png"/><Relationship Id="rId5" Type="http://schemas.openxmlformats.org/officeDocument/2006/relationships/image" Target="../media/image6.png"/><Relationship Id="rId15" Type="http://schemas.openxmlformats.org/officeDocument/2006/relationships/image" Target="../media/image19.svg"/><Relationship Id="rId10" Type="http://schemas.openxmlformats.org/officeDocument/2006/relationships/slide" Target="slide7.xml"/><Relationship Id="rId4" Type="http://schemas.openxmlformats.org/officeDocument/2006/relationships/image" Target="../media/image11.svg"/><Relationship Id="rId9" Type="http://schemas.openxmlformats.org/officeDocument/2006/relationships/image" Target="../media/image15.svg"/><Relationship Id="rId1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image" Target="../media/image19.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image" Target="../media/image19.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image" Target="../media/image19.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image" Target="../media/image19.svg"/></Relationships>
</file>

<file path=ppt/slides/_rels/slide8.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image" Target="../media/image27.svg"/><Relationship Id="rId18" Type="http://schemas.openxmlformats.org/officeDocument/2006/relationships/slide" Target="slide2.xml"/><Relationship Id="rId3" Type="http://schemas.openxmlformats.org/officeDocument/2006/relationships/image" Target="../media/image10.png"/><Relationship Id="rId7" Type="http://schemas.openxmlformats.org/officeDocument/2006/relationships/image" Target="../media/image23.svg"/><Relationship Id="rId12" Type="http://schemas.openxmlformats.org/officeDocument/2006/relationships/image" Target="../media/image13.png"/><Relationship Id="rId17" Type="http://schemas.openxmlformats.org/officeDocument/2006/relationships/image" Target="../media/image31.svg"/><Relationship Id="rId2" Type="http://schemas.openxmlformats.org/officeDocument/2006/relationships/slide" Target="slide9.xml"/><Relationship Id="rId16" Type="http://schemas.openxmlformats.org/officeDocument/2006/relationships/image" Target="../media/image15.png"/><Relationship Id="rId20" Type="http://schemas.openxmlformats.org/officeDocument/2006/relationships/image" Target="../media/image19.sv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slide" Target="slide10.xml"/><Relationship Id="rId5" Type="http://schemas.openxmlformats.org/officeDocument/2006/relationships/slide" Target="slide12.xml"/><Relationship Id="rId15" Type="http://schemas.openxmlformats.org/officeDocument/2006/relationships/image" Target="../media/image29.svg"/><Relationship Id="rId10" Type="http://schemas.openxmlformats.org/officeDocument/2006/relationships/image" Target="../media/image25.svg"/><Relationship Id="rId19" Type="http://schemas.openxmlformats.org/officeDocument/2006/relationships/image" Target="../media/image9.png"/><Relationship Id="rId4" Type="http://schemas.openxmlformats.org/officeDocument/2006/relationships/image" Target="../media/image21.svg"/><Relationship Id="rId9" Type="http://schemas.openxmlformats.org/officeDocument/2006/relationships/image" Target="../media/image12.png"/><Relationship Id="rId1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8.xml"/><Relationship Id="rId1" Type="http://schemas.openxmlformats.org/officeDocument/2006/relationships/slideLayout" Target="../slideLayouts/slideLayout7.xml"/><Relationship Id="rId4"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773F71CE-F304-944B-A0DD-E6BB080AA6F6}"/>
              </a:ext>
            </a:extLst>
          </p:cNvPr>
          <p:cNvSpPr txBox="1"/>
          <p:nvPr/>
        </p:nvSpPr>
        <p:spPr>
          <a:xfrm>
            <a:off x="137593" y="196686"/>
            <a:ext cx="2338322" cy="400110"/>
          </a:xfrm>
          <a:prstGeom prst="rect">
            <a:avLst/>
          </a:prstGeom>
          <a:noFill/>
        </p:spPr>
        <p:txBody>
          <a:bodyPr wrap="square" rtlCol="0">
            <a:spAutoFit/>
          </a:bodyPr>
          <a:lstStyle/>
          <a:p>
            <a:r>
              <a:rPr lang="es-MX" sz="2000" b="1" dirty="0">
                <a:solidFill>
                  <a:srgbClr val="941100"/>
                </a:solidFill>
                <a:latin typeface="Calibri" panose="020F0502020204030204" pitchFamily="34" charset="0"/>
                <a:cs typeface="Calibri" panose="020F0502020204030204" pitchFamily="34" charset="0"/>
              </a:rPr>
              <a:t>Experiencia Laboral</a:t>
            </a:r>
          </a:p>
        </p:txBody>
      </p:sp>
      <p:sp>
        <p:nvSpPr>
          <p:cNvPr id="3" name="CuadroTexto 2">
            <a:extLst>
              <a:ext uri="{FF2B5EF4-FFF2-40B4-BE49-F238E27FC236}">
                <a16:creationId xmlns:a16="http://schemas.microsoft.com/office/drawing/2014/main" xmlns="" id="{64EBE409-793A-8B43-B594-AF278636D938}"/>
              </a:ext>
            </a:extLst>
          </p:cNvPr>
          <p:cNvSpPr txBox="1"/>
          <p:nvPr/>
        </p:nvSpPr>
        <p:spPr>
          <a:xfrm>
            <a:off x="429147" y="882149"/>
            <a:ext cx="4093535" cy="5093702"/>
          </a:xfrm>
          <a:prstGeom prst="rect">
            <a:avLst/>
          </a:prstGeom>
          <a:noFill/>
        </p:spPr>
        <p:txBody>
          <a:bodyPr wrap="square" rtlCol="0">
            <a:spAutoFit/>
          </a:bodyPr>
          <a:lstStyle/>
          <a:p>
            <a:pPr marL="171450" lvl="0" indent="-171450">
              <a:buFont typeface="Wingdings" pitchFamily="2" charset="2"/>
              <a:buChar char="ü"/>
            </a:pPr>
            <a:r>
              <a:rPr lang="es-MX" sz="1300" dirty="0">
                <a:latin typeface="Arial" panose="020B0604020202020204" pitchFamily="34" charset="0"/>
                <a:cs typeface="Arial" panose="020B0604020202020204" pitchFamily="34" charset="0"/>
              </a:rPr>
              <a:t>Reclutamiento y Selección de Personal (Todos los niveles)</a:t>
            </a:r>
          </a:p>
          <a:p>
            <a:pPr marL="171450" lvl="0" indent="-171450">
              <a:buFont typeface="Wingdings" pitchFamily="2" charset="2"/>
              <a:buChar char="ü"/>
            </a:pPr>
            <a:r>
              <a:rPr lang="es-MX" sz="1300" dirty="0">
                <a:latin typeface="Arial" panose="020B0604020202020204" pitchFamily="34" charset="0"/>
                <a:cs typeface="Arial" panose="020B0604020202020204" pitchFamily="34" charset="0"/>
              </a:rPr>
              <a:t>Entrevista por competencias</a:t>
            </a:r>
          </a:p>
          <a:p>
            <a:pPr marL="171450" lvl="0" indent="-171450">
              <a:buFont typeface="Wingdings" pitchFamily="2" charset="2"/>
              <a:buChar char="ü"/>
            </a:pPr>
            <a:r>
              <a:rPr lang="es-MX" sz="1300" dirty="0">
                <a:latin typeface="Arial" panose="020B0604020202020204" pitchFamily="34" charset="0"/>
                <a:cs typeface="Arial" panose="020B0604020202020204" pitchFamily="34" charset="0"/>
              </a:rPr>
              <a:t>Aplicación de Exámenes psicométricos y Proyectivos (HTP, Machover, Cleaver, Therman, 16-PF, IPV, etc.)</a:t>
            </a:r>
          </a:p>
          <a:p>
            <a:pPr marL="171450" lvl="0" indent="-171450">
              <a:buFont typeface="Wingdings" pitchFamily="2" charset="2"/>
              <a:buChar char="ü"/>
            </a:pPr>
            <a:r>
              <a:rPr lang="es-MX" sz="1300" dirty="0">
                <a:latin typeface="Arial" panose="020B0604020202020204" pitchFamily="34" charset="0"/>
                <a:cs typeface="Arial" panose="020B0604020202020204" pitchFamily="34" charset="0"/>
              </a:rPr>
              <a:t>Gestión de altas y Bajas de Personal</a:t>
            </a:r>
          </a:p>
          <a:p>
            <a:pPr marL="171450" lvl="0" indent="-171450">
              <a:buFont typeface="Wingdings" pitchFamily="2" charset="2"/>
              <a:buChar char="ü"/>
            </a:pPr>
            <a:r>
              <a:rPr lang="es-MX" sz="1300" dirty="0">
                <a:latin typeface="Arial" panose="020B0604020202020204" pitchFamily="34" charset="0"/>
                <a:cs typeface="Arial" panose="020B0604020202020204" pitchFamily="34" charset="0"/>
              </a:rPr>
              <a:t>Proceso Onboarding</a:t>
            </a:r>
          </a:p>
          <a:p>
            <a:pPr marL="171450" lvl="0" indent="-171450">
              <a:buFont typeface="Wingdings" pitchFamily="2" charset="2"/>
              <a:buChar char="ü"/>
            </a:pPr>
            <a:r>
              <a:rPr lang="es-MX" sz="1300" dirty="0">
                <a:latin typeface="Arial" panose="020B0604020202020204" pitchFamily="34" charset="0"/>
                <a:cs typeface="Arial" panose="020B0604020202020204" pitchFamily="34" charset="0"/>
              </a:rPr>
              <a:t>Despliegue del Programa de Cultura Organizacional</a:t>
            </a:r>
          </a:p>
          <a:p>
            <a:pPr marL="171450" lvl="0" indent="-171450">
              <a:buFont typeface="Wingdings" pitchFamily="2" charset="2"/>
              <a:buChar char="ü"/>
            </a:pPr>
            <a:r>
              <a:rPr lang="es-MX" sz="1300" dirty="0">
                <a:latin typeface="Arial" panose="020B0604020202020204" pitchFamily="34" charset="0"/>
                <a:cs typeface="Arial" panose="020B0604020202020204" pitchFamily="34" charset="0"/>
              </a:rPr>
              <a:t>Dinámicas de Integración</a:t>
            </a:r>
          </a:p>
          <a:p>
            <a:pPr marL="171450" lvl="0" indent="-171450">
              <a:buFont typeface="Wingdings" pitchFamily="2" charset="2"/>
              <a:buChar char="ü"/>
            </a:pPr>
            <a:r>
              <a:rPr lang="es-MX" sz="1300" dirty="0">
                <a:latin typeface="Arial" panose="020B0604020202020204" pitchFamily="34" charset="0"/>
                <a:cs typeface="Arial" panose="020B0604020202020204" pitchFamily="34" charset="0"/>
              </a:rPr>
              <a:t>Detección de Necesidades de Capacitación</a:t>
            </a:r>
          </a:p>
          <a:p>
            <a:pPr marL="171450" lvl="0" indent="-171450">
              <a:buFont typeface="Wingdings" pitchFamily="2" charset="2"/>
              <a:buChar char="ü"/>
            </a:pPr>
            <a:r>
              <a:rPr lang="es-MX" sz="1300" dirty="0">
                <a:latin typeface="Arial" panose="020B0604020202020204" pitchFamily="34" charset="0"/>
                <a:cs typeface="Arial" panose="020B0604020202020204" pitchFamily="34" charset="0"/>
              </a:rPr>
              <a:t>Elaboración y coordinación del plan anual de Capacitación</a:t>
            </a:r>
          </a:p>
          <a:p>
            <a:pPr marL="171450" lvl="0" indent="-171450">
              <a:buFont typeface="Wingdings" pitchFamily="2" charset="2"/>
              <a:buChar char="ü"/>
            </a:pPr>
            <a:r>
              <a:rPr lang="es-MX" sz="1300" dirty="0">
                <a:latin typeface="Arial" panose="020B0604020202020204" pitchFamily="34" charset="0"/>
                <a:cs typeface="Arial" panose="020B0604020202020204" pitchFamily="34" charset="0"/>
              </a:rPr>
              <a:t>Registro de Cursos en STPS</a:t>
            </a:r>
          </a:p>
          <a:p>
            <a:pPr marL="171450" lvl="0" indent="-171450">
              <a:buFont typeface="Wingdings" pitchFamily="2" charset="2"/>
              <a:buChar char="ü"/>
            </a:pPr>
            <a:r>
              <a:rPr lang="es-MX" sz="1300" dirty="0">
                <a:latin typeface="Arial" panose="020B0604020202020204" pitchFamily="34" charset="0"/>
                <a:cs typeface="Arial" panose="020B0604020202020204" pitchFamily="34" charset="0"/>
              </a:rPr>
              <a:t>Desarrollo Organizacional</a:t>
            </a:r>
          </a:p>
          <a:p>
            <a:pPr marL="171450" lvl="0" indent="-171450">
              <a:buFont typeface="Wingdings" pitchFamily="2" charset="2"/>
              <a:buChar char="ü"/>
            </a:pPr>
            <a:r>
              <a:rPr lang="es-MX" sz="1300" dirty="0">
                <a:latin typeface="Arial" panose="020B0604020202020204" pitchFamily="34" charset="0"/>
                <a:cs typeface="Arial" panose="020B0604020202020204" pitchFamily="34" charset="0"/>
              </a:rPr>
              <a:t>Encuestas de Clima Organizacional, Burnout, Norma-035</a:t>
            </a:r>
          </a:p>
          <a:p>
            <a:pPr marL="171450" lvl="0" indent="-171450">
              <a:buFont typeface="Wingdings" pitchFamily="2" charset="2"/>
              <a:buChar char="ü"/>
            </a:pPr>
            <a:r>
              <a:rPr lang="es-MX" sz="1300" dirty="0">
                <a:latin typeface="Arial" panose="020B0604020202020204" pitchFamily="34" charset="0"/>
                <a:cs typeface="Arial" panose="020B0604020202020204" pitchFamily="34" charset="0"/>
              </a:rPr>
              <a:t>Evaluación de Desempeño, 360º</a:t>
            </a:r>
          </a:p>
          <a:p>
            <a:pPr marL="171450" lvl="0" indent="-171450">
              <a:buFont typeface="Wingdings" pitchFamily="2" charset="2"/>
              <a:buChar char="ü"/>
            </a:pPr>
            <a:r>
              <a:rPr lang="es-MX" sz="1300" dirty="0">
                <a:latin typeface="Arial" panose="020B0604020202020204" pitchFamily="34" charset="0"/>
                <a:cs typeface="Arial" panose="020B0604020202020204" pitchFamily="34" charset="0"/>
              </a:rPr>
              <a:t>Metodología 9-Box</a:t>
            </a:r>
          </a:p>
          <a:p>
            <a:pPr marL="171450" lvl="0" indent="-171450">
              <a:buFont typeface="Wingdings" pitchFamily="2" charset="2"/>
              <a:buChar char="ü"/>
            </a:pPr>
            <a:r>
              <a:rPr lang="es-MX" sz="1300" dirty="0">
                <a:latin typeface="Arial" panose="020B0604020202020204" pitchFamily="34" charset="0"/>
                <a:cs typeface="Arial" panose="020B0604020202020204" pitchFamily="34" charset="0"/>
              </a:rPr>
              <a:t>Plan de Ruta y Carrera</a:t>
            </a:r>
          </a:p>
          <a:p>
            <a:pPr marL="171450" lvl="0" indent="-171450">
              <a:buFont typeface="Wingdings" pitchFamily="2" charset="2"/>
              <a:buChar char="ü"/>
            </a:pPr>
            <a:r>
              <a:rPr lang="es-MX" sz="1300" dirty="0">
                <a:latin typeface="Arial" panose="020B0604020202020204" pitchFamily="34" charset="0"/>
                <a:cs typeface="Arial" panose="020B0604020202020204" pitchFamily="34" charset="0"/>
              </a:rPr>
              <a:t>Tabulador de Sueldos y Esquema de Compensaciones</a:t>
            </a:r>
          </a:p>
          <a:p>
            <a:pPr marL="171450" lvl="0" indent="-171450">
              <a:buFont typeface="Wingdings" pitchFamily="2" charset="2"/>
              <a:buChar char="ü"/>
            </a:pPr>
            <a:endParaRPr lang="es-MX" sz="1300" dirty="0">
              <a:latin typeface="Arial" panose="020B0604020202020204" pitchFamily="34" charset="0"/>
              <a:cs typeface="Arial" panose="020B0604020202020204" pitchFamily="34" charset="0"/>
            </a:endParaRPr>
          </a:p>
          <a:p>
            <a:pPr marL="171450" lvl="0" indent="-171450">
              <a:buFont typeface="Wingdings" pitchFamily="2" charset="2"/>
              <a:buChar char="ü"/>
            </a:pPr>
            <a:endParaRPr lang="es-MX" sz="1300" dirty="0">
              <a:latin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xmlns="" id="{F110403B-21A8-804A-985F-4CB28EF7D4E1}"/>
              </a:ext>
            </a:extLst>
          </p:cNvPr>
          <p:cNvSpPr txBox="1"/>
          <p:nvPr/>
        </p:nvSpPr>
        <p:spPr>
          <a:xfrm>
            <a:off x="4990515" y="882149"/>
            <a:ext cx="3806455" cy="4293483"/>
          </a:xfrm>
          <a:prstGeom prst="rect">
            <a:avLst/>
          </a:prstGeom>
          <a:noFill/>
        </p:spPr>
        <p:txBody>
          <a:bodyPr wrap="square" rtlCol="0">
            <a:spAutoFit/>
          </a:bodyPr>
          <a:lstStyle/>
          <a:p>
            <a:pPr marL="171450" indent="-171450">
              <a:buFont typeface="Wingdings" pitchFamily="2" charset="2"/>
              <a:buChar char="ü"/>
            </a:pPr>
            <a:r>
              <a:rPr lang="es-MX" sz="1300" dirty="0">
                <a:latin typeface="Arial" panose="020B0604020202020204" pitchFamily="34" charset="0"/>
                <a:cs typeface="Arial" panose="020B0604020202020204" pitchFamily="34" charset="0"/>
              </a:rPr>
              <a:t>Supervisión de incidencias y nómina</a:t>
            </a:r>
          </a:p>
          <a:p>
            <a:pPr marL="171450" lvl="0" indent="-171450">
              <a:buFont typeface="Wingdings" pitchFamily="2" charset="2"/>
              <a:buChar char="ü"/>
            </a:pPr>
            <a:r>
              <a:rPr lang="es-MX" sz="1300" dirty="0">
                <a:latin typeface="Arial" panose="020B0604020202020204" pitchFamily="34" charset="0"/>
                <a:cs typeface="Arial" panose="020B0604020202020204" pitchFamily="34" charset="0"/>
              </a:rPr>
              <a:t>Elaboración de Descripciones de puestos, Manuales Operativos, Procesos y Políticas.</a:t>
            </a:r>
          </a:p>
          <a:p>
            <a:pPr marL="171450" lvl="0" indent="-171450">
              <a:buFont typeface="Wingdings" pitchFamily="2" charset="2"/>
              <a:buChar char="ü"/>
            </a:pPr>
            <a:r>
              <a:rPr lang="es-MX" sz="1300" dirty="0">
                <a:latin typeface="Arial" panose="020B0604020202020204" pitchFamily="34" charset="0"/>
                <a:cs typeface="Arial" panose="020B0604020202020204" pitchFamily="34" charset="0"/>
              </a:rPr>
              <a:t>Elaboración Reglamento Interno y Matriz de Consecuencias</a:t>
            </a:r>
          </a:p>
          <a:p>
            <a:pPr marL="171450" lvl="0" indent="-171450">
              <a:buFont typeface="Wingdings" pitchFamily="2" charset="2"/>
              <a:buChar char="ü"/>
            </a:pPr>
            <a:r>
              <a:rPr lang="es-MX" sz="1300" dirty="0">
                <a:latin typeface="Arial" panose="020B0604020202020204" pitchFamily="34" charset="0"/>
                <a:cs typeface="Arial" panose="020B0604020202020204" pitchFamily="34" charset="0"/>
              </a:rPr>
              <a:t>KPI’s, (Rotación de Personal, Costo de Rotación, Ausentismo, $ de Ausentismo, Cobertura de plantilla, Tiempo de Ciclo, Capacitación, Costo de Nómina,)</a:t>
            </a:r>
          </a:p>
          <a:p>
            <a:pPr marL="171450" lvl="0" indent="-171450">
              <a:buFont typeface="Wingdings" pitchFamily="2" charset="2"/>
              <a:buChar char="ü"/>
            </a:pPr>
            <a:r>
              <a:rPr lang="es-MX" sz="1300" dirty="0">
                <a:latin typeface="Arial" panose="020B0604020202020204" pitchFamily="34" charset="0"/>
                <a:cs typeface="Arial" panose="020B0604020202020204" pitchFamily="34" charset="0"/>
              </a:rPr>
              <a:t>Elaboración del Presupuesto Anual.</a:t>
            </a:r>
          </a:p>
          <a:p>
            <a:pPr marL="171450" lvl="0" indent="-171450">
              <a:buFont typeface="Wingdings" pitchFamily="2" charset="2"/>
              <a:buChar char="ü"/>
            </a:pPr>
            <a:r>
              <a:rPr lang="es-MX" sz="1300" dirty="0">
                <a:latin typeface="Arial" panose="020B0604020202020204" pitchFamily="34" charset="0"/>
                <a:cs typeface="Arial" panose="020B0604020202020204" pitchFamily="34" charset="0"/>
              </a:rPr>
              <a:t>Desarrollo e implementación de proyectos de mejora.</a:t>
            </a:r>
          </a:p>
          <a:p>
            <a:pPr marL="171450" lvl="0" indent="-171450">
              <a:buFont typeface="Wingdings" pitchFamily="2" charset="2"/>
              <a:buChar char="ü"/>
            </a:pPr>
            <a:r>
              <a:rPr lang="es-MX" sz="1300" dirty="0">
                <a:latin typeface="Arial" panose="020B0604020202020204" pitchFamily="34" charset="0"/>
                <a:cs typeface="Arial" panose="020B0604020202020204" pitchFamily="34" charset="0"/>
              </a:rPr>
              <a:t>Revisión de Contrato Colectivo y Manejo de Sindicatos.</a:t>
            </a:r>
          </a:p>
          <a:p>
            <a:pPr marL="171450" lvl="0" indent="-171450">
              <a:buFont typeface="Wingdings" pitchFamily="2" charset="2"/>
              <a:buChar char="ü"/>
            </a:pPr>
            <a:r>
              <a:rPr lang="es-MX" sz="1300" dirty="0">
                <a:latin typeface="Arial" panose="020B0604020202020204" pitchFamily="34" charset="0"/>
                <a:cs typeface="Arial" panose="020B0604020202020204" pitchFamily="34" charset="0"/>
              </a:rPr>
              <a:t>Presentaciones Ejecutivas de resultados con Dirección.</a:t>
            </a:r>
          </a:p>
          <a:p>
            <a:pPr marL="171450" lvl="0" indent="-171450">
              <a:buFont typeface="Wingdings" pitchFamily="2" charset="2"/>
              <a:buChar char="ü"/>
            </a:pPr>
            <a:r>
              <a:rPr lang="es-MX" sz="1300" dirty="0">
                <a:latin typeface="Arial" panose="020B0604020202020204" pitchFamily="34" charset="0"/>
                <a:cs typeface="Arial" panose="020B0604020202020204" pitchFamily="34" charset="0"/>
              </a:rPr>
              <a:t>Implementación de estrategias fiscales con el despacho fiscal.</a:t>
            </a:r>
          </a:p>
          <a:p>
            <a:pPr marL="171450" lvl="0" indent="-171450">
              <a:buFont typeface="Wingdings" pitchFamily="2" charset="2"/>
              <a:buChar char="ü"/>
            </a:pPr>
            <a:r>
              <a:rPr lang="es-MX" sz="1300" dirty="0">
                <a:latin typeface="Arial" panose="020B0604020202020204" pitchFamily="34" charset="0"/>
                <a:cs typeface="Arial" panose="020B0604020202020204" pitchFamily="34" charset="0"/>
              </a:rPr>
              <a:t>Seguridad e Higiene</a:t>
            </a:r>
          </a:p>
          <a:p>
            <a:pPr marL="171450" lvl="0" indent="-171450">
              <a:buFont typeface="Wingdings" pitchFamily="2" charset="2"/>
              <a:buChar char="ü"/>
            </a:pPr>
            <a:r>
              <a:rPr lang="es-MX" sz="1300" dirty="0">
                <a:latin typeface="Arial" panose="020B0604020202020204" pitchFamily="34" charset="0"/>
                <a:cs typeface="Arial" panose="020B0604020202020204" pitchFamily="34" charset="0"/>
              </a:rPr>
              <a:t>Implementación de las 5’S</a:t>
            </a:r>
          </a:p>
          <a:p>
            <a:pPr marL="171450" indent="-171450">
              <a:buFont typeface="Wingdings" pitchFamily="2" charset="2"/>
              <a:buChar char="ü"/>
            </a:pPr>
            <a:r>
              <a:rPr lang="es-MX" sz="1300" dirty="0">
                <a:latin typeface="Arial" panose="020B0604020202020204" pitchFamily="34" charset="0"/>
                <a:cs typeface="Arial" panose="020B0604020202020204" pitchFamily="34" charset="0"/>
              </a:rPr>
              <a:t>Ley Federal del Trabajo</a:t>
            </a:r>
          </a:p>
        </p:txBody>
      </p:sp>
      <p:cxnSp>
        <p:nvCxnSpPr>
          <p:cNvPr id="5" name="6 Conector recto">
            <a:extLst>
              <a:ext uri="{FF2B5EF4-FFF2-40B4-BE49-F238E27FC236}">
                <a16:creationId xmlns:a16="http://schemas.microsoft.com/office/drawing/2014/main" xmlns="" id="{441F68A4-1FDB-3D40-93FD-28C484DE866F}"/>
              </a:ext>
            </a:extLst>
          </p:cNvPr>
          <p:cNvCxnSpPr>
            <a:cxnSpLocks/>
          </p:cNvCxnSpPr>
          <p:nvPr/>
        </p:nvCxnSpPr>
        <p:spPr>
          <a:xfrm>
            <a:off x="137593" y="703121"/>
            <a:ext cx="10409409"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4630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AD06A142-C394-A142-B7EF-150B0C01860A}"/>
              </a:ext>
            </a:extLst>
          </p:cNvPr>
          <p:cNvSpPr/>
          <p:nvPr/>
        </p:nvSpPr>
        <p:spPr>
          <a:xfrm>
            <a:off x="804041" y="311431"/>
            <a:ext cx="8103476" cy="4613764"/>
          </a:xfrm>
          <a:prstGeom prst="rect">
            <a:avLst/>
          </a:prstGeom>
        </p:spPr>
        <p:txBody>
          <a:bodyPr wrap="square">
            <a:spAutoFit/>
          </a:bodyPr>
          <a:lstStyle/>
          <a:p>
            <a:pPr lvl="0" algn="just">
              <a:lnSpc>
                <a:spcPct val="200000"/>
              </a:lnSpc>
              <a:spcAft>
                <a:spcPts val="600"/>
              </a:spcAft>
              <a:tabLst>
                <a:tab pos="228600" algn="l"/>
              </a:tabLst>
            </a:pPr>
            <a:r>
              <a:rPr lang="en-US" b="1" dirty="0">
                <a:solidFill>
                  <a:srgbClr val="941100"/>
                </a:solidFill>
                <a:effectLst/>
                <a:latin typeface="Arial" panose="020B0604020202020204" pitchFamily="34" charset="0"/>
                <a:ea typeface="STXinwei" panose="02010800040101010101" pitchFamily="2" charset="-122"/>
                <a:cs typeface="Arial" panose="020B0604020202020204" pitchFamily="34" charset="0"/>
              </a:rPr>
              <a:t>“Caracterización de Necesidades de Capacitación del Area”.</a:t>
            </a:r>
            <a:r>
              <a:rPr lang="en-US" dirty="0">
                <a:solidFill>
                  <a:srgbClr val="941100"/>
                </a:solidFill>
                <a:latin typeface="Arial" panose="020B0604020202020204" pitchFamily="34" charset="0"/>
                <a:ea typeface="STXinwei" panose="02010800040101010101" pitchFamily="2" charset="-122"/>
                <a:cs typeface="Arial" panose="020B0604020202020204" pitchFamily="34" charset="0"/>
              </a:rPr>
              <a:t> </a:t>
            </a:r>
          </a:p>
          <a:p>
            <a:pPr lvl="0" algn="just">
              <a:spcAft>
                <a:spcPts val="600"/>
              </a:spcAft>
              <a:tabLst>
                <a:tab pos="228600" algn="l"/>
              </a:tabLst>
            </a:pPr>
            <a:r>
              <a:rPr lang="en-US" dirty="0">
                <a:latin typeface="Arial" panose="020B0604020202020204" pitchFamily="34" charset="0"/>
                <a:ea typeface="STXinwei" panose="02010800040101010101" pitchFamily="2" charset="-122"/>
                <a:cs typeface="Arial" panose="020B0604020202020204" pitchFamily="34" charset="0"/>
              </a:rPr>
              <a:t>Con</a:t>
            </a:r>
            <a:r>
              <a:rPr lang="en-US" dirty="0">
                <a:effectLst/>
                <a:latin typeface="Arial" panose="020B0604020202020204" pitchFamily="34" charset="0"/>
                <a:ea typeface="STXinwei" panose="02010800040101010101" pitchFamily="2" charset="-122"/>
                <a:cs typeface="Arial" panose="020B0604020202020204" pitchFamily="34" charset="0"/>
              </a:rPr>
              <a:t> este instrumento, se espera que la jefatura directa de cada departamento emita su opinión acerca de las brechas de competencias que aprecia en su equipo, susceptibles de resolver mediante acciones de capacitación.</a:t>
            </a:r>
            <a:endParaRPr lang="es-MX" dirty="0">
              <a:effectLst/>
              <a:latin typeface="Arial" panose="020B0604020202020204" pitchFamily="34" charset="0"/>
              <a:ea typeface="STXinwei" panose="02010800040101010101" pitchFamily="2" charset="-122"/>
              <a:cs typeface="Arial" panose="020B0604020202020204" pitchFamily="34" charset="0"/>
            </a:endParaRPr>
          </a:p>
          <a:p>
            <a:pPr algn="just">
              <a:lnSpc>
                <a:spcPct val="110000"/>
              </a:lnSpc>
              <a:spcAft>
                <a:spcPts val="600"/>
              </a:spcAft>
            </a:pPr>
            <a:r>
              <a:rPr lang="en-US" dirty="0">
                <a:effectLst/>
                <a:latin typeface="Arial" panose="020B0604020202020204" pitchFamily="34" charset="0"/>
                <a:ea typeface="STXinwei" panose="02010800040101010101" pitchFamily="2" charset="-122"/>
                <a:cs typeface="Arial" panose="020B0604020202020204" pitchFamily="34" charset="0"/>
              </a:rPr>
              <a:t>Esta</a:t>
            </a:r>
            <a:r>
              <a:rPr lang="en-US" dirty="0">
                <a:latin typeface="Arial" panose="020B0604020202020204" pitchFamily="34" charset="0"/>
                <a:ea typeface="STXinwei" panose="02010800040101010101" pitchFamily="2" charset="-122"/>
                <a:cs typeface="Arial" panose="020B0604020202020204" pitchFamily="34" charset="0"/>
              </a:rPr>
              <a:t> Encuesta debe permitir una mirada lo más global posible de las carencias o debilidades del área de trabajo, proyectada hacia los temas de mayor importancia que demandarán competencias específicas en el futuro inmediato para el respectivo equipo laboral.  Por la misma razón, se incluye una consulta específica respecto de las tecnologías de la información de manera de dar cuenta de un componente clave en los conocimientos requeridos para una gestión eficiente bajo los nuevos paradigmas de competitividad y productividad. </a:t>
            </a:r>
            <a:endParaRPr lang="es-MX" dirty="0">
              <a:effectLst/>
              <a:latin typeface="Arial" panose="020B0604020202020204" pitchFamily="34" charset="0"/>
              <a:ea typeface="STXinwei" panose="02010800040101010101" pitchFamily="2" charset="-122"/>
              <a:cs typeface="Arial" panose="020B0604020202020204" pitchFamily="34" charset="0"/>
            </a:endParaRPr>
          </a:p>
          <a:p>
            <a:pPr algn="just">
              <a:lnSpc>
                <a:spcPct val="200000"/>
              </a:lnSpc>
              <a:spcAft>
                <a:spcPts val="600"/>
              </a:spcAft>
            </a:pPr>
            <a:r>
              <a:rPr lang="en-US" dirty="0">
                <a:effectLst/>
                <a:latin typeface="Arial" panose="020B0604020202020204" pitchFamily="34" charset="0"/>
                <a:ea typeface="STXinwei" panose="02010800040101010101" pitchFamily="2" charset="-122"/>
                <a:cs typeface="Arial" panose="020B0604020202020204" pitchFamily="34" charset="0"/>
              </a:rPr>
              <a:t> </a:t>
            </a:r>
            <a:endParaRPr lang="es-MX" dirty="0">
              <a:effectLst/>
              <a:latin typeface="Arial" panose="020B0604020202020204" pitchFamily="34" charset="0"/>
              <a:ea typeface="STXinwei" panose="02010800040101010101" pitchFamily="2" charset="-122"/>
              <a:cs typeface="Arial" panose="020B0604020202020204" pitchFamily="34" charset="0"/>
            </a:endParaRPr>
          </a:p>
        </p:txBody>
      </p:sp>
      <p:sp>
        <p:nvSpPr>
          <p:cNvPr id="3" name="Rectángulo 2">
            <a:extLst>
              <a:ext uri="{FF2B5EF4-FFF2-40B4-BE49-F238E27FC236}">
                <a16:creationId xmlns:a16="http://schemas.microsoft.com/office/drawing/2014/main" xmlns="" id="{363FB612-74E8-2C48-B074-1B214D8F35A8}"/>
              </a:ext>
            </a:extLst>
          </p:cNvPr>
          <p:cNvSpPr/>
          <p:nvPr/>
        </p:nvSpPr>
        <p:spPr>
          <a:xfrm>
            <a:off x="585952" y="4698016"/>
            <a:ext cx="8321566" cy="1000274"/>
          </a:xfrm>
          <a:prstGeom prst="rect">
            <a:avLst/>
          </a:prstGeom>
        </p:spPr>
        <p:txBody>
          <a:bodyPr wrap="square">
            <a:spAutoFit/>
          </a:bodyPr>
          <a:lstStyle/>
          <a:p>
            <a:pPr algn="just">
              <a:spcAft>
                <a:spcPts val="600"/>
              </a:spcAft>
              <a:tabLst>
                <a:tab pos="228600" algn="l"/>
              </a:tabLst>
            </a:pPr>
            <a:r>
              <a:rPr lang="en-US" dirty="0">
                <a:solidFill>
                  <a:srgbClr val="941100"/>
                </a:solidFill>
                <a:latin typeface="Arial" panose="020B0604020202020204" pitchFamily="34" charset="0"/>
                <a:ea typeface="STXinwei" panose="02010800040101010101" pitchFamily="2" charset="-122"/>
                <a:cs typeface="Tahoma" panose="020B0604030504040204" pitchFamily="34" charset="0"/>
              </a:rPr>
              <a:t>“</a:t>
            </a:r>
            <a:r>
              <a:rPr lang="en-US" b="1" dirty="0">
                <a:solidFill>
                  <a:srgbClr val="941100"/>
                </a:solidFill>
                <a:latin typeface="Arial" panose="020B0604020202020204" pitchFamily="34" charset="0"/>
                <a:ea typeface="STXinwei" panose="02010800040101010101" pitchFamily="2" charset="-122"/>
                <a:cs typeface="Tahoma" panose="020B0604030504040204" pitchFamily="34" charset="0"/>
              </a:rPr>
              <a:t>Síntesis de Necesidades de Capacitación por Area</a:t>
            </a:r>
            <a:r>
              <a:rPr lang="en-US" dirty="0">
                <a:solidFill>
                  <a:srgbClr val="941100"/>
                </a:solidFill>
                <a:latin typeface="Arial" panose="020B0604020202020204" pitchFamily="34" charset="0"/>
                <a:ea typeface="STXinwei" panose="02010800040101010101" pitchFamily="2" charset="-122"/>
                <a:cs typeface="Tahoma" panose="020B0604030504040204" pitchFamily="34" charset="0"/>
              </a:rPr>
              <a:t>”. </a:t>
            </a:r>
            <a:endParaRPr lang="en-US" dirty="0">
              <a:latin typeface="Arial" panose="020B0604020202020204" pitchFamily="34" charset="0"/>
              <a:ea typeface="STXinwei" panose="02010800040101010101" pitchFamily="2" charset="-122"/>
              <a:cs typeface="Tahoma" panose="020B0604030504040204" pitchFamily="34" charset="0"/>
            </a:endParaRPr>
          </a:p>
          <a:p>
            <a:pPr lvl="0" algn="just">
              <a:spcAft>
                <a:spcPts val="600"/>
              </a:spcAft>
              <a:tabLst>
                <a:tab pos="228600" algn="l"/>
              </a:tabLst>
            </a:pPr>
            <a:r>
              <a:rPr lang="en-US" dirty="0">
                <a:latin typeface="Arial" panose="020B0604020202020204" pitchFamily="34" charset="0"/>
                <a:ea typeface="STXinwei" panose="02010800040101010101" pitchFamily="2" charset="-122"/>
                <a:cs typeface="Tahoma" panose="020B0604030504040204" pitchFamily="34" charset="0"/>
              </a:rPr>
              <a:t>Ambas encuestas deben ser procesadas, considerando además la trayectoria educacional de cada colaborador. </a:t>
            </a:r>
            <a:endParaRPr lang="es-MX" sz="1400" dirty="0">
              <a:effectLst/>
              <a:latin typeface="Trebuchet MS" panose="020B0703020202090204" pitchFamily="34" charset="0"/>
              <a:ea typeface="STXinwei" panose="02010800040101010101" pitchFamily="2" charset="-122"/>
              <a:cs typeface="Tahoma" panose="020B0604030504040204" pitchFamily="34" charset="0"/>
            </a:endParaRPr>
          </a:p>
        </p:txBody>
      </p:sp>
      <p:pic>
        <p:nvPicPr>
          <p:cNvPr id="4" name="Gráfico 3" descr="Flecha horizontal con giro de 180 grados">
            <a:hlinkClick r:id="rId2" action="ppaction://hlinksldjump"/>
            <a:extLst>
              <a:ext uri="{FF2B5EF4-FFF2-40B4-BE49-F238E27FC236}">
                <a16:creationId xmlns:a16="http://schemas.microsoft.com/office/drawing/2014/main" xmlns="" id="{721C4E26-0D4D-F745-8982-4542CAFF620E}"/>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789920" y="5709031"/>
            <a:ext cx="914400" cy="914400"/>
          </a:xfrm>
          <a:prstGeom prst="rect">
            <a:avLst/>
          </a:prstGeom>
        </p:spPr>
      </p:pic>
    </p:spTree>
    <p:extLst>
      <p:ext uri="{BB962C8B-B14F-4D97-AF65-F5344CB8AC3E}">
        <p14:creationId xmlns:p14="http://schemas.microsoft.com/office/powerpoint/2010/main" val="25141159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C3B21304-9A7F-1A40-8E9F-62E7269F2C8C}"/>
              </a:ext>
            </a:extLst>
          </p:cNvPr>
          <p:cNvSpPr/>
          <p:nvPr/>
        </p:nvSpPr>
        <p:spPr>
          <a:xfrm>
            <a:off x="394138" y="302359"/>
            <a:ext cx="11288110" cy="5170646"/>
          </a:xfrm>
          <a:prstGeom prst="rect">
            <a:avLst/>
          </a:prstGeom>
        </p:spPr>
        <p:txBody>
          <a:bodyPr wrap="square">
            <a:spAutoFit/>
          </a:bodyPr>
          <a:lstStyle/>
          <a:p>
            <a:pPr lvl="0" algn="just">
              <a:spcAft>
                <a:spcPts val="600"/>
              </a:spcAft>
              <a:tabLst>
                <a:tab pos="228600" algn="l"/>
              </a:tabLst>
            </a:pPr>
            <a:r>
              <a:rPr lang="en-US" dirty="0">
                <a:solidFill>
                  <a:srgbClr val="941100"/>
                </a:solidFill>
                <a:latin typeface="Arial" panose="020B0604020202020204" pitchFamily="34" charset="0"/>
                <a:ea typeface="STXinwei" panose="02010800040101010101" pitchFamily="2" charset="-122"/>
                <a:cs typeface="Arial" panose="020B0604020202020204" pitchFamily="34" charset="0"/>
              </a:rPr>
              <a:t>“</a:t>
            </a:r>
            <a:r>
              <a:rPr lang="en-US" b="1" dirty="0">
                <a:solidFill>
                  <a:srgbClr val="941100"/>
                </a:solidFill>
                <a:latin typeface="Arial" panose="020B0604020202020204" pitchFamily="34" charset="0"/>
                <a:ea typeface="STXinwei" panose="02010800040101010101" pitchFamily="2" charset="-122"/>
                <a:cs typeface="Arial" panose="020B0604020202020204" pitchFamily="34" charset="0"/>
              </a:rPr>
              <a:t>Consolidado de Necesidades</a:t>
            </a:r>
            <a:r>
              <a:rPr lang="en-US" dirty="0">
                <a:solidFill>
                  <a:srgbClr val="941100"/>
                </a:solidFill>
                <a:latin typeface="Arial" panose="020B0604020202020204" pitchFamily="34" charset="0"/>
                <a:ea typeface="STXinwei" panose="02010800040101010101" pitchFamily="2" charset="-122"/>
                <a:cs typeface="Arial" panose="020B0604020202020204" pitchFamily="34" charset="0"/>
              </a:rPr>
              <a:t> </a:t>
            </a:r>
            <a:r>
              <a:rPr lang="en-US" b="1" dirty="0">
                <a:solidFill>
                  <a:srgbClr val="941100"/>
                </a:solidFill>
                <a:latin typeface="Arial" panose="020B0604020202020204" pitchFamily="34" charset="0"/>
                <a:ea typeface="STXinwei" panose="02010800040101010101" pitchFamily="2" charset="-122"/>
                <a:cs typeface="Arial" panose="020B0604020202020204" pitchFamily="34" charset="0"/>
              </a:rPr>
              <a:t>de Capacitación del Servicio</a:t>
            </a:r>
            <a:r>
              <a:rPr lang="en-US" dirty="0">
                <a:solidFill>
                  <a:srgbClr val="941100"/>
                </a:solidFill>
                <a:latin typeface="Arial" panose="020B0604020202020204" pitchFamily="34" charset="0"/>
                <a:ea typeface="STXinwei" panose="02010800040101010101" pitchFamily="2" charset="-122"/>
                <a:cs typeface="Arial" panose="020B0604020202020204" pitchFamily="34" charset="0"/>
              </a:rPr>
              <a:t>”,</a:t>
            </a:r>
          </a:p>
          <a:p>
            <a:pPr lvl="0" algn="just">
              <a:spcAft>
                <a:spcPts val="600"/>
              </a:spcAft>
              <a:tabLst>
                <a:tab pos="228600" algn="l"/>
              </a:tabLst>
            </a:pPr>
            <a:r>
              <a:rPr lang="en-US" dirty="0">
                <a:latin typeface="Arial" panose="020B0604020202020204" pitchFamily="34" charset="0"/>
                <a:ea typeface="STXinwei" panose="02010800040101010101" pitchFamily="2" charset="-122"/>
                <a:cs typeface="Arial" panose="020B0604020202020204" pitchFamily="34" charset="0"/>
              </a:rPr>
              <a:t>Con estos antecedentes, se presentará ante Dirección un “Consolidado de Necesidades de Capacitación del Servicio”, que corresponde a la última fase del proceso.</a:t>
            </a:r>
            <a:r>
              <a:rPr lang="es-MX" sz="1400" dirty="0">
                <a:latin typeface="Arial" panose="020B0604020202020204" pitchFamily="34" charset="0"/>
                <a:ea typeface="STXinwei" panose="02010800040101010101" pitchFamily="2" charset="-122"/>
                <a:cs typeface="Arial" panose="020B0604020202020204" pitchFamily="34" charset="0"/>
              </a:rPr>
              <a:t> </a:t>
            </a:r>
            <a:r>
              <a:rPr lang="en-US" dirty="0">
                <a:latin typeface="Arial" panose="020B0604020202020204" pitchFamily="34" charset="0"/>
                <a:ea typeface="STXinwei" panose="02010800040101010101" pitchFamily="2" charset="-122"/>
                <a:cs typeface="Arial" panose="020B0604020202020204" pitchFamily="34" charset="0"/>
              </a:rPr>
              <a:t>En este instrumento de Síntesis, se agruparán las necesidades de capacitación en función de la demanda que se aprecia de ellas. </a:t>
            </a:r>
          </a:p>
          <a:p>
            <a:r>
              <a:rPr lang="en-US" dirty="0">
                <a:latin typeface="Arial" panose="020B0604020202020204" pitchFamily="34" charset="0"/>
                <a:cs typeface="Arial" panose="020B0604020202020204" pitchFamily="34" charset="0"/>
              </a:rPr>
              <a:t>Dependiendo de la dinámica o acuerdos previos con Dirección la información a presentar deberá cumplir con cualquiera de las siguientes dos modalidades:</a:t>
            </a:r>
            <a:endParaRPr lang="es-MX"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endParaRPr lang="es-MX"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1. Presentar la Síntesis de brechas detectadas para que Dirección  determine las que deberá ser atendidas mediante capacitación durante el respectivo periodo anual y, a partir de esa decisión, diseñar cursos específicos que configuren el Plan Anual a licitar.</a:t>
            </a:r>
            <a:endParaRPr lang="es-MX"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endParaRPr lang="es-MX"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2. Elaborar directamente una propuesta de Plan Anual, con la consecuente articulación de las brechas en actividades de capacitación, de modo que el listado de brechas sea un insumo anexo que avala el Plan construido. En este escenario, la Dirección se debe pronunciar directamente respecto del Plan Anual que se someta a su consideración. Implica, por lo tanto, que ya se cuenta con información preliminar acerca de los costos involucrados.</a:t>
            </a:r>
            <a:endParaRPr lang="es-MX"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endParaRPr lang="es-MX" dirty="0">
              <a:latin typeface="Arial" panose="020B0604020202020204" pitchFamily="34" charset="0"/>
              <a:cs typeface="Arial" panose="020B0604020202020204" pitchFamily="34" charset="0"/>
            </a:endParaRPr>
          </a:p>
          <a:p>
            <a:pPr lvl="0" algn="just">
              <a:spcAft>
                <a:spcPts val="600"/>
              </a:spcAft>
              <a:tabLst>
                <a:tab pos="228600" algn="l"/>
              </a:tabLst>
            </a:pPr>
            <a:endParaRPr lang="es-MX" sz="1400" dirty="0">
              <a:effectLst/>
              <a:latin typeface="Arial" panose="020B0604020202020204" pitchFamily="34" charset="0"/>
              <a:ea typeface="STXinwei" panose="02010800040101010101" pitchFamily="2" charset="-122"/>
              <a:cs typeface="Arial" panose="020B0604020202020204" pitchFamily="34" charset="0"/>
            </a:endParaRPr>
          </a:p>
        </p:txBody>
      </p:sp>
      <p:pic>
        <p:nvPicPr>
          <p:cNvPr id="3" name="Gráfico 2" descr="Flecha horizontal con giro de 180 grados">
            <a:hlinkClick r:id="rId2" action="ppaction://hlinksldjump"/>
            <a:extLst>
              <a:ext uri="{FF2B5EF4-FFF2-40B4-BE49-F238E27FC236}">
                <a16:creationId xmlns:a16="http://schemas.microsoft.com/office/drawing/2014/main" xmlns="" id="{0E673C5C-99C6-3449-8BAA-87A465EBC078}"/>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789920" y="5709031"/>
            <a:ext cx="914400" cy="914400"/>
          </a:xfrm>
          <a:prstGeom prst="rect">
            <a:avLst/>
          </a:prstGeom>
        </p:spPr>
      </p:pic>
    </p:spTree>
    <p:extLst>
      <p:ext uri="{BB962C8B-B14F-4D97-AF65-F5344CB8AC3E}">
        <p14:creationId xmlns:p14="http://schemas.microsoft.com/office/powerpoint/2010/main" val="5174756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D8C23BB5-417F-1742-9595-BD0C3C0B37E4}"/>
              </a:ext>
            </a:extLst>
          </p:cNvPr>
          <p:cNvSpPr/>
          <p:nvPr/>
        </p:nvSpPr>
        <p:spPr>
          <a:xfrm>
            <a:off x="394138" y="302359"/>
            <a:ext cx="11288110" cy="2400657"/>
          </a:xfrm>
          <a:prstGeom prst="rect">
            <a:avLst/>
          </a:prstGeom>
        </p:spPr>
        <p:txBody>
          <a:bodyPr wrap="square">
            <a:spAutoFit/>
          </a:bodyPr>
          <a:lstStyle/>
          <a:p>
            <a:pPr lvl="0" algn="just">
              <a:spcAft>
                <a:spcPts val="600"/>
              </a:spcAft>
              <a:tabLst>
                <a:tab pos="228600" algn="l"/>
              </a:tabLst>
            </a:pPr>
            <a:r>
              <a:rPr lang="en-US" b="1" dirty="0">
                <a:solidFill>
                  <a:srgbClr val="941100"/>
                </a:solidFill>
                <a:latin typeface="Arial" panose="020B0604020202020204" pitchFamily="34" charset="0"/>
                <a:ea typeface="STXinwei" panose="02010800040101010101" pitchFamily="2" charset="-122"/>
                <a:cs typeface="Arial" panose="020B0604020202020204" pitchFamily="34" charset="0"/>
              </a:rPr>
              <a:t>Proceso de Mejora Continua</a:t>
            </a:r>
          </a:p>
          <a:p>
            <a:pPr lvl="0" algn="just">
              <a:spcAft>
                <a:spcPts val="600"/>
              </a:spcAft>
              <a:tabLst>
                <a:tab pos="228600" algn="l"/>
              </a:tabLst>
            </a:pPr>
            <a:endParaRPr lang="en-US" dirty="0">
              <a:solidFill>
                <a:srgbClr val="941100"/>
              </a:solidFill>
              <a:latin typeface="Arial" panose="020B0604020202020204" pitchFamily="34" charset="0"/>
              <a:ea typeface="STXinwei" panose="02010800040101010101" pitchFamily="2" charset="-122"/>
              <a:cs typeface="Arial" panose="020B0604020202020204" pitchFamily="34" charset="0"/>
            </a:endParaRPr>
          </a:p>
          <a:p>
            <a:r>
              <a:rPr lang="en-US" dirty="0">
                <a:latin typeface="Arial" panose="020B0604020202020204" pitchFamily="34" charset="0"/>
                <a:cs typeface="Arial" panose="020B0604020202020204" pitchFamily="34" charset="0"/>
              </a:rPr>
              <a:t>Este proceso se debe repetir anualmente, con la observación que, en tales periodos sucesivos, se deben tener a la vista los resultados del levantamiento del año anterior, de manera de detectar y analizar las diferencias entre las brechas especificadas en una y otra ocasión. Este antecedente es relevante para apreciar o detectar tendencias laborales que permitan, gradualmente, anticiparse a la ocurrencia de brechas.   </a:t>
            </a:r>
            <a:endParaRPr lang="es-MX"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endParaRPr lang="es-MX" dirty="0">
              <a:latin typeface="Arial" panose="020B0604020202020204" pitchFamily="34" charset="0"/>
              <a:cs typeface="Arial" panose="020B0604020202020204" pitchFamily="34" charset="0"/>
            </a:endParaRPr>
          </a:p>
          <a:p>
            <a:pPr lvl="0" algn="just">
              <a:spcAft>
                <a:spcPts val="600"/>
              </a:spcAft>
              <a:tabLst>
                <a:tab pos="228600" algn="l"/>
              </a:tabLst>
            </a:pPr>
            <a:endParaRPr lang="es-MX" sz="1400" dirty="0">
              <a:effectLst/>
              <a:latin typeface="Arial" panose="020B0604020202020204" pitchFamily="34" charset="0"/>
              <a:ea typeface="STXinwei" panose="02010800040101010101" pitchFamily="2" charset="-122"/>
              <a:cs typeface="Arial" panose="020B0604020202020204" pitchFamily="34" charset="0"/>
            </a:endParaRPr>
          </a:p>
        </p:txBody>
      </p:sp>
      <p:pic>
        <p:nvPicPr>
          <p:cNvPr id="3" name="Gráfico 2" descr="Flecha horizontal con giro de 180 grados">
            <a:hlinkClick r:id="rId2" action="ppaction://hlinksldjump"/>
            <a:extLst>
              <a:ext uri="{FF2B5EF4-FFF2-40B4-BE49-F238E27FC236}">
                <a16:creationId xmlns:a16="http://schemas.microsoft.com/office/drawing/2014/main" xmlns="" id="{FDD859BA-5FE2-C14C-9A48-1E57983085DD}"/>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789920" y="5709031"/>
            <a:ext cx="914400" cy="914400"/>
          </a:xfrm>
          <a:prstGeom prst="rect">
            <a:avLst/>
          </a:prstGeom>
        </p:spPr>
      </p:pic>
    </p:spTree>
    <p:extLst>
      <p:ext uri="{BB962C8B-B14F-4D97-AF65-F5344CB8AC3E}">
        <p14:creationId xmlns:p14="http://schemas.microsoft.com/office/powerpoint/2010/main" val="36005071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1AA4C44E-64DE-D24E-80B2-4FEDEF771C2F}"/>
              </a:ext>
            </a:extLst>
          </p:cNvPr>
          <p:cNvSpPr txBox="1"/>
          <p:nvPr/>
        </p:nvSpPr>
        <p:spPr>
          <a:xfrm>
            <a:off x="851337" y="433580"/>
            <a:ext cx="3767959" cy="369332"/>
          </a:xfrm>
          <a:prstGeom prst="rect">
            <a:avLst/>
          </a:prstGeom>
          <a:noFill/>
        </p:spPr>
        <p:txBody>
          <a:bodyPr wrap="square" rtlCol="0">
            <a:spAutoFit/>
          </a:bodyPr>
          <a:lstStyle/>
          <a:p>
            <a:r>
              <a:rPr lang="es-MX" b="1" dirty="0">
                <a:solidFill>
                  <a:srgbClr val="941100"/>
                </a:solidFill>
              </a:rPr>
              <a:t>Diseño de Cursos</a:t>
            </a:r>
          </a:p>
        </p:txBody>
      </p:sp>
      <p:sp>
        <p:nvSpPr>
          <p:cNvPr id="3" name="CuadroTexto 2">
            <a:extLst>
              <a:ext uri="{FF2B5EF4-FFF2-40B4-BE49-F238E27FC236}">
                <a16:creationId xmlns:a16="http://schemas.microsoft.com/office/drawing/2014/main" xmlns="" id="{7F85EB2A-0796-6742-9BFB-A7F2034BB145}"/>
              </a:ext>
            </a:extLst>
          </p:cNvPr>
          <p:cNvSpPr txBox="1"/>
          <p:nvPr/>
        </p:nvSpPr>
        <p:spPr>
          <a:xfrm>
            <a:off x="851337" y="802912"/>
            <a:ext cx="10294883" cy="923330"/>
          </a:xfrm>
          <a:prstGeom prst="rect">
            <a:avLst/>
          </a:prstGeom>
          <a:noFill/>
        </p:spPr>
        <p:txBody>
          <a:bodyPr wrap="square" rtlCol="0">
            <a:spAutoFit/>
          </a:bodyPr>
          <a:lstStyle/>
          <a:p>
            <a:r>
              <a:rPr lang="es-MX" dirty="0"/>
              <a:t>En esta modalidad, solo se diseña el curso de acuerdo a las necesidades del cliente, para que lo imparta la persona que la misma indique; quedándose bajo propiedad de la misma y pueda ser replicado las veces que sea necesaria.  Con el diseño del curso se entregará:</a:t>
            </a:r>
          </a:p>
        </p:txBody>
      </p:sp>
      <p:sp>
        <p:nvSpPr>
          <p:cNvPr id="4" name="Rectángulo 3">
            <a:extLst>
              <a:ext uri="{FF2B5EF4-FFF2-40B4-BE49-F238E27FC236}">
                <a16:creationId xmlns:a16="http://schemas.microsoft.com/office/drawing/2014/main" xmlns="" id="{1194EE67-C611-8540-A4F2-9350421BADB2}"/>
              </a:ext>
            </a:extLst>
          </p:cNvPr>
          <p:cNvSpPr/>
          <p:nvPr/>
        </p:nvSpPr>
        <p:spPr>
          <a:xfrm>
            <a:off x="1024762" y="1772408"/>
            <a:ext cx="4745420" cy="4871545"/>
          </a:xfrm>
          <a:prstGeom prst="rect">
            <a:avLst/>
          </a:prstGeom>
          <a:solidFill>
            <a:schemeClr val="accent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342900" indent="-342900">
              <a:buFont typeface="+mj-lt"/>
              <a:buAutoNum type="arabicPeriod"/>
            </a:pPr>
            <a:r>
              <a:rPr lang="es-MX" sz="1600" b="1" u="sng" dirty="0"/>
              <a:t>Manual del Instructor</a:t>
            </a:r>
          </a:p>
          <a:p>
            <a:pPr marL="342900" indent="-342900">
              <a:buFont typeface="Wingdings" pitchFamily="2" charset="2"/>
              <a:buChar char="ü"/>
            </a:pPr>
            <a:r>
              <a:rPr lang="es-MX" sz="1600" dirty="0"/>
              <a:t>Carta Descriptiva</a:t>
            </a:r>
          </a:p>
          <a:p>
            <a:pPr marL="342900" indent="-342900">
              <a:buFont typeface="Wingdings" pitchFamily="2" charset="2"/>
              <a:buChar char="ü"/>
            </a:pPr>
            <a:r>
              <a:rPr lang="es-MX" sz="1600" dirty="0"/>
              <a:t>Formato de Lista de Verificación de Requerimientos</a:t>
            </a:r>
          </a:p>
          <a:p>
            <a:pPr marL="342900" indent="-342900">
              <a:buFont typeface="Wingdings" pitchFamily="2" charset="2"/>
              <a:buChar char="ü"/>
            </a:pPr>
            <a:r>
              <a:rPr lang="es-MX" sz="1600" dirty="0"/>
              <a:t>Descripción de momentos e instrumentos de evaluación</a:t>
            </a:r>
          </a:p>
          <a:p>
            <a:pPr marL="342900" indent="-342900">
              <a:buFont typeface="Wingdings" pitchFamily="2" charset="2"/>
              <a:buChar char="ü"/>
            </a:pPr>
            <a:r>
              <a:rPr lang="es-MX" sz="1600" dirty="0"/>
              <a:t>Instrumento de Evaluación Diagnóstica</a:t>
            </a:r>
          </a:p>
          <a:p>
            <a:pPr marL="342900" indent="-342900">
              <a:buFont typeface="Wingdings" pitchFamily="2" charset="2"/>
              <a:buChar char="ü"/>
            </a:pPr>
            <a:r>
              <a:rPr lang="es-MX" sz="1600" dirty="0"/>
              <a:t>Claves de Respuestas del Instrumento de Evaluación Diagnóstica</a:t>
            </a:r>
          </a:p>
          <a:p>
            <a:pPr marL="342900" indent="-342900">
              <a:buFont typeface="Wingdings" pitchFamily="2" charset="2"/>
              <a:buChar char="ü"/>
            </a:pPr>
            <a:r>
              <a:rPr lang="es-MX" sz="1600" dirty="0"/>
              <a:t>Instrumentos de Evaluación Formativa</a:t>
            </a:r>
          </a:p>
          <a:p>
            <a:pPr marL="342900" indent="-342900">
              <a:buFont typeface="Wingdings" pitchFamily="2" charset="2"/>
              <a:buChar char="ü"/>
            </a:pPr>
            <a:r>
              <a:rPr lang="es-MX" sz="1600" dirty="0"/>
              <a:t>Claves de Respuestas del Instrumentos de Evaluación Formativa</a:t>
            </a:r>
          </a:p>
          <a:p>
            <a:pPr marL="342900" indent="-342900">
              <a:buFont typeface="Wingdings" pitchFamily="2" charset="2"/>
              <a:buChar char="ü"/>
            </a:pPr>
            <a:r>
              <a:rPr lang="es-MX" sz="1600" dirty="0"/>
              <a:t>Instrumentos de Evaluación Sumativa</a:t>
            </a:r>
          </a:p>
          <a:p>
            <a:pPr marL="342900" indent="-342900">
              <a:buFont typeface="Wingdings" pitchFamily="2" charset="2"/>
              <a:buChar char="ü"/>
            </a:pPr>
            <a:r>
              <a:rPr lang="es-MX" sz="1600" dirty="0"/>
              <a:t>Claves de Respuestas de Evaluación Sumativa</a:t>
            </a:r>
          </a:p>
          <a:p>
            <a:pPr marL="342900" indent="-342900">
              <a:buFont typeface="Wingdings" pitchFamily="2" charset="2"/>
              <a:buChar char="ü"/>
            </a:pPr>
            <a:r>
              <a:rPr lang="es-MX" sz="1600" dirty="0"/>
              <a:t>Formato de Evaluación de Satisfacción</a:t>
            </a:r>
          </a:p>
          <a:p>
            <a:pPr marL="342900" indent="-342900">
              <a:buFont typeface="Wingdings" pitchFamily="2" charset="2"/>
              <a:buChar char="ü"/>
            </a:pPr>
            <a:r>
              <a:rPr lang="es-MX" sz="1600" dirty="0"/>
              <a:t>Desarrollo de Temas y Subtemas</a:t>
            </a:r>
          </a:p>
          <a:p>
            <a:pPr marL="342900" indent="-342900">
              <a:buFont typeface="Wingdings" pitchFamily="2" charset="2"/>
              <a:buChar char="ü"/>
            </a:pPr>
            <a:r>
              <a:rPr lang="es-MX" sz="1600" dirty="0"/>
              <a:t>Desarrollo Teórico</a:t>
            </a:r>
          </a:p>
          <a:p>
            <a:pPr marL="342900" indent="-342900">
              <a:buFont typeface="Wingdings" pitchFamily="2" charset="2"/>
              <a:buChar char="ü"/>
            </a:pPr>
            <a:r>
              <a:rPr lang="es-MX" sz="1600" dirty="0"/>
              <a:t>Formato de Contrato de Aprendizaje</a:t>
            </a:r>
          </a:p>
          <a:p>
            <a:pPr algn="ctr"/>
            <a:endParaRPr lang="es-MX" sz="1600" dirty="0"/>
          </a:p>
        </p:txBody>
      </p:sp>
      <p:sp>
        <p:nvSpPr>
          <p:cNvPr id="5" name="Rectángulo 4">
            <a:extLst>
              <a:ext uri="{FF2B5EF4-FFF2-40B4-BE49-F238E27FC236}">
                <a16:creationId xmlns:a16="http://schemas.microsoft.com/office/drawing/2014/main" xmlns="" id="{E411F0E3-91DE-A943-9123-9A88D386B8E4}"/>
              </a:ext>
            </a:extLst>
          </p:cNvPr>
          <p:cNvSpPr/>
          <p:nvPr/>
        </p:nvSpPr>
        <p:spPr>
          <a:xfrm>
            <a:off x="6143299" y="1772408"/>
            <a:ext cx="4745420" cy="4871545"/>
          </a:xfrm>
          <a:prstGeom prst="rect">
            <a:avLst/>
          </a:prstGeom>
          <a:solidFill>
            <a:schemeClr val="accent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342900" indent="-342900">
              <a:buFont typeface="+mj-lt"/>
              <a:buAutoNum type="arabicPeriod"/>
            </a:pPr>
            <a:r>
              <a:rPr lang="es-MX" sz="1600" b="1" u="sng" dirty="0"/>
              <a:t>Manual del Participante</a:t>
            </a:r>
          </a:p>
          <a:p>
            <a:pPr marL="342900" indent="-342900">
              <a:buFont typeface="Wingdings" pitchFamily="2" charset="2"/>
              <a:buChar char="ü"/>
            </a:pPr>
            <a:r>
              <a:rPr lang="es-MX" sz="1600" dirty="0"/>
              <a:t>Bienvenida</a:t>
            </a:r>
          </a:p>
          <a:p>
            <a:pPr marL="342900" indent="-342900">
              <a:buFont typeface="Wingdings" pitchFamily="2" charset="2"/>
              <a:buChar char="ü"/>
            </a:pPr>
            <a:r>
              <a:rPr lang="es-MX" sz="1600" dirty="0"/>
              <a:t>Recomendaciones de la forma de utilizar el Manual</a:t>
            </a:r>
          </a:p>
          <a:p>
            <a:pPr marL="342900" indent="-342900">
              <a:buFont typeface="Wingdings" pitchFamily="2" charset="2"/>
              <a:buChar char="ü"/>
            </a:pPr>
            <a:r>
              <a:rPr lang="es-MX" sz="1600" dirty="0"/>
              <a:t>Organización del Manual</a:t>
            </a:r>
          </a:p>
          <a:p>
            <a:pPr marL="342900" indent="-342900">
              <a:buFont typeface="Wingdings" pitchFamily="2" charset="2"/>
              <a:buChar char="ü"/>
            </a:pPr>
            <a:r>
              <a:rPr lang="es-MX" sz="1600" dirty="0"/>
              <a:t>Introducción</a:t>
            </a:r>
          </a:p>
          <a:p>
            <a:pPr marL="342900" indent="-342900">
              <a:buFont typeface="Wingdings" pitchFamily="2" charset="2"/>
              <a:buChar char="ü"/>
            </a:pPr>
            <a:r>
              <a:rPr lang="es-MX" sz="1600" dirty="0"/>
              <a:t>Manual del Participante</a:t>
            </a:r>
          </a:p>
          <a:p>
            <a:pPr marL="342900" indent="-342900">
              <a:buFont typeface="Wingdings" pitchFamily="2" charset="2"/>
              <a:buChar char="ü"/>
            </a:pPr>
            <a:r>
              <a:rPr lang="es-MX" sz="1600" dirty="0"/>
              <a:t>Beneficios del Curso y Manuall</a:t>
            </a:r>
          </a:p>
          <a:p>
            <a:pPr marL="342900" indent="-342900">
              <a:buFont typeface="Wingdings" pitchFamily="2" charset="2"/>
              <a:buChar char="ü"/>
            </a:pPr>
            <a:r>
              <a:rPr lang="es-MX" sz="1600" dirty="0"/>
              <a:t>Objetivos</a:t>
            </a:r>
          </a:p>
          <a:p>
            <a:pPr marL="342900" indent="-342900">
              <a:buFont typeface="Wingdings" pitchFamily="2" charset="2"/>
              <a:buChar char="ü"/>
            </a:pPr>
            <a:r>
              <a:rPr lang="es-MX" sz="1600" dirty="0"/>
              <a:t>Objetivo General</a:t>
            </a:r>
          </a:p>
          <a:p>
            <a:pPr marL="342900" indent="-342900">
              <a:buFont typeface="Wingdings" pitchFamily="2" charset="2"/>
              <a:buChar char="ü"/>
            </a:pPr>
            <a:r>
              <a:rPr lang="es-MX" sz="1600" dirty="0"/>
              <a:t>Objetivos Particulares</a:t>
            </a:r>
          </a:p>
          <a:p>
            <a:pPr marL="342900" indent="-342900">
              <a:buFont typeface="Wingdings" pitchFamily="2" charset="2"/>
              <a:buChar char="ü"/>
            </a:pPr>
            <a:r>
              <a:rPr lang="es-MX" sz="1600" dirty="0"/>
              <a:t>Expectativas</a:t>
            </a:r>
          </a:p>
          <a:p>
            <a:pPr marL="342900" indent="-342900">
              <a:buFont typeface="Wingdings" pitchFamily="2" charset="2"/>
              <a:buChar char="ü"/>
            </a:pPr>
            <a:r>
              <a:rPr lang="es-MX" sz="1600" dirty="0"/>
              <a:t>Desarrollo de Temas y Subtemas</a:t>
            </a:r>
          </a:p>
          <a:p>
            <a:pPr marL="342900" indent="-342900">
              <a:buFont typeface="Wingdings" pitchFamily="2" charset="2"/>
              <a:buChar char="ü"/>
            </a:pPr>
            <a:endParaRPr lang="es-MX" sz="1600" dirty="0"/>
          </a:p>
          <a:p>
            <a:pPr marL="342900" indent="-342900">
              <a:buFont typeface="Wingdings" pitchFamily="2" charset="2"/>
              <a:buChar char="ü"/>
            </a:pPr>
            <a:endParaRPr lang="es-MX" sz="1600" dirty="0"/>
          </a:p>
          <a:p>
            <a:endParaRPr lang="es-MX" sz="1600" dirty="0"/>
          </a:p>
          <a:p>
            <a:endParaRPr lang="es-MX" sz="1600" dirty="0"/>
          </a:p>
          <a:p>
            <a:endParaRPr lang="es-MX" sz="1600" dirty="0"/>
          </a:p>
          <a:p>
            <a:endParaRPr lang="es-MX" sz="1600" dirty="0"/>
          </a:p>
          <a:p>
            <a:pPr algn="ctr"/>
            <a:endParaRPr lang="es-MX" sz="1600" dirty="0"/>
          </a:p>
        </p:txBody>
      </p:sp>
      <p:pic>
        <p:nvPicPr>
          <p:cNvPr id="6" name="Gráfico 5" descr="Flecha horizontal con giro de 180 grados">
            <a:hlinkClick r:id="rId2" action="ppaction://hlinksldjump"/>
            <a:extLst>
              <a:ext uri="{FF2B5EF4-FFF2-40B4-BE49-F238E27FC236}">
                <a16:creationId xmlns:a16="http://schemas.microsoft.com/office/drawing/2014/main" xmlns="" id="{2E0253B8-D789-4746-AD60-A42C07BCEC1A}"/>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1104175" y="5729553"/>
            <a:ext cx="914400" cy="914400"/>
          </a:xfrm>
          <a:prstGeom prst="rect">
            <a:avLst/>
          </a:prstGeom>
        </p:spPr>
      </p:pic>
    </p:spTree>
    <p:extLst>
      <p:ext uri="{BB962C8B-B14F-4D97-AF65-F5344CB8AC3E}">
        <p14:creationId xmlns:p14="http://schemas.microsoft.com/office/powerpoint/2010/main" val="11709234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1AA4C44E-64DE-D24E-80B2-4FEDEF771C2F}"/>
              </a:ext>
            </a:extLst>
          </p:cNvPr>
          <p:cNvSpPr txBox="1"/>
          <p:nvPr/>
        </p:nvSpPr>
        <p:spPr>
          <a:xfrm>
            <a:off x="851337" y="433580"/>
            <a:ext cx="3767959" cy="369332"/>
          </a:xfrm>
          <a:prstGeom prst="rect">
            <a:avLst/>
          </a:prstGeom>
          <a:noFill/>
        </p:spPr>
        <p:txBody>
          <a:bodyPr wrap="square" rtlCol="0">
            <a:spAutoFit/>
          </a:bodyPr>
          <a:lstStyle/>
          <a:p>
            <a:r>
              <a:rPr lang="es-MX" b="1" dirty="0">
                <a:solidFill>
                  <a:srgbClr val="941100"/>
                </a:solidFill>
              </a:rPr>
              <a:t>Diseño e Impartición de Cursos</a:t>
            </a:r>
          </a:p>
        </p:txBody>
      </p:sp>
      <p:sp>
        <p:nvSpPr>
          <p:cNvPr id="3" name="CuadroTexto 2">
            <a:extLst>
              <a:ext uri="{FF2B5EF4-FFF2-40B4-BE49-F238E27FC236}">
                <a16:creationId xmlns:a16="http://schemas.microsoft.com/office/drawing/2014/main" xmlns="" id="{7F85EB2A-0796-6742-9BFB-A7F2034BB145}"/>
              </a:ext>
            </a:extLst>
          </p:cNvPr>
          <p:cNvSpPr txBox="1"/>
          <p:nvPr/>
        </p:nvSpPr>
        <p:spPr>
          <a:xfrm>
            <a:off x="851337" y="802912"/>
            <a:ext cx="10294883" cy="646331"/>
          </a:xfrm>
          <a:prstGeom prst="rect">
            <a:avLst/>
          </a:prstGeom>
          <a:noFill/>
        </p:spPr>
        <p:txBody>
          <a:bodyPr wrap="square" rtlCol="0">
            <a:spAutoFit/>
          </a:bodyPr>
          <a:lstStyle/>
          <a:p>
            <a:r>
              <a:rPr lang="es-MX" dirty="0"/>
              <a:t>En esta modalidad, se diseña el curso de acuerdo a las necesidades del cliente y se imparte.  Con el diseño del curso se entregará:</a:t>
            </a:r>
          </a:p>
        </p:txBody>
      </p:sp>
      <p:sp>
        <p:nvSpPr>
          <p:cNvPr id="4" name="Rectángulo 3">
            <a:extLst>
              <a:ext uri="{FF2B5EF4-FFF2-40B4-BE49-F238E27FC236}">
                <a16:creationId xmlns:a16="http://schemas.microsoft.com/office/drawing/2014/main" xmlns="" id="{1194EE67-C611-8540-A4F2-9350421BADB2}"/>
              </a:ext>
            </a:extLst>
          </p:cNvPr>
          <p:cNvSpPr/>
          <p:nvPr/>
        </p:nvSpPr>
        <p:spPr>
          <a:xfrm>
            <a:off x="6400800" y="1559544"/>
            <a:ext cx="4745420" cy="4871545"/>
          </a:xfrm>
          <a:prstGeom prst="rect">
            <a:avLst/>
          </a:prstGeom>
          <a:solidFill>
            <a:schemeClr val="accent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342900" indent="-342900">
              <a:buFont typeface="Wingdings" pitchFamily="2" charset="2"/>
              <a:buChar char="ü"/>
            </a:pPr>
            <a:r>
              <a:rPr lang="es-MX" sz="1600" dirty="0"/>
              <a:t>Se aplicarán todos los intrumentos de evaluación pertinentes y se entregará un informe de resultados a la empresa. </a:t>
            </a:r>
          </a:p>
          <a:p>
            <a:pPr algn="ctr"/>
            <a:endParaRPr lang="es-MX" sz="1600" dirty="0"/>
          </a:p>
        </p:txBody>
      </p:sp>
      <p:sp>
        <p:nvSpPr>
          <p:cNvPr id="5" name="Rectángulo 4">
            <a:extLst>
              <a:ext uri="{FF2B5EF4-FFF2-40B4-BE49-F238E27FC236}">
                <a16:creationId xmlns:a16="http://schemas.microsoft.com/office/drawing/2014/main" xmlns="" id="{E411F0E3-91DE-A943-9123-9A88D386B8E4}"/>
              </a:ext>
            </a:extLst>
          </p:cNvPr>
          <p:cNvSpPr/>
          <p:nvPr/>
        </p:nvSpPr>
        <p:spPr>
          <a:xfrm>
            <a:off x="515009" y="1552875"/>
            <a:ext cx="4745420" cy="4871545"/>
          </a:xfrm>
          <a:prstGeom prst="rect">
            <a:avLst/>
          </a:prstGeom>
          <a:solidFill>
            <a:schemeClr val="accent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342900" indent="-342900">
              <a:buFont typeface="+mj-lt"/>
              <a:buAutoNum type="arabicPeriod"/>
            </a:pPr>
            <a:r>
              <a:rPr lang="es-MX" sz="1600" b="1" u="sng" dirty="0"/>
              <a:t>Manual del Participante</a:t>
            </a:r>
          </a:p>
          <a:p>
            <a:pPr marL="342900" indent="-342900">
              <a:buFont typeface="Wingdings" pitchFamily="2" charset="2"/>
              <a:buChar char="ü"/>
            </a:pPr>
            <a:r>
              <a:rPr lang="es-MX" sz="1600" dirty="0"/>
              <a:t>Bienvenida</a:t>
            </a:r>
          </a:p>
          <a:p>
            <a:pPr marL="342900" indent="-342900">
              <a:buFont typeface="Wingdings" pitchFamily="2" charset="2"/>
              <a:buChar char="ü"/>
            </a:pPr>
            <a:r>
              <a:rPr lang="es-MX" sz="1600" dirty="0"/>
              <a:t>Recomendaciones de la forma de utilizar el Manual</a:t>
            </a:r>
          </a:p>
          <a:p>
            <a:pPr marL="342900" indent="-342900">
              <a:buFont typeface="Wingdings" pitchFamily="2" charset="2"/>
              <a:buChar char="ü"/>
            </a:pPr>
            <a:r>
              <a:rPr lang="es-MX" sz="1600" dirty="0"/>
              <a:t>Organización del Manual</a:t>
            </a:r>
          </a:p>
          <a:p>
            <a:pPr marL="342900" indent="-342900">
              <a:buFont typeface="Wingdings" pitchFamily="2" charset="2"/>
              <a:buChar char="ü"/>
            </a:pPr>
            <a:r>
              <a:rPr lang="es-MX" sz="1600" dirty="0"/>
              <a:t>Introducción</a:t>
            </a:r>
          </a:p>
          <a:p>
            <a:pPr marL="342900" indent="-342900">
              <a:buFont typeface="Wingdings" pitchFamily="2" charset="2"/>
              <a:buChar char="ü"/>
            </a:pPr>
            <a:r>
              <a:rPr lang="es-MX" sz="1600" dirty="0"/>
              <a:t>Manual del Participante</a:t>
            </a:r>
          </a:p>
          <a:p>
            <a:pPr marL="342900" indent="-342900">
              <a:buFont typeface="Wingdings" pitchFamily="2" charset="2"/>
              <a:buChar char="ü"/>
            </a:pPr>
            <a:r>
              <a:rPr lang="es-MX" sz="1600" dirty="0"/>
              <a:t>Beneficios del Curso y Manuall</a:t>
            </a:r>
          </a:p>
          <a:p>
            <a:pPr marL="342900" indent="-342900">
              <a:buFont typeface="Wingdings" pitchFamily="2" charset="2"/>
              <a:buChar char="ü"/>
            </a:pPr>
            <a:r>
              <a:rPr lang="es-MX" sz="1600" dirty="0"/>
              <a:t>Objetivos</a:t>
            </a:r>
          </a:p>
          <a:p>
            <a:pPr marL="342900" indent="-342900">
              <a:buFont typeface="Wingdings" pitchFamily="2" charset="2"/>
              <a:buChar char="ü"/>
            </a:pPr>
            <a:r>
              <a:rPr lang="es-MX" sz="1600" dirty="0"/>
              <a:t>Objetivo General</a:t>
            </a:r>
          </a:p>
          <a:p>
            <a:pPr marL="342900" indent="-342900">
              <a:buFont typeface="Wingdings" pitchFamily="2" charset="2"/>
              <a:buChar char="ü"/>
            </a:pPr>
            <a:r>
              <a:rPr lang="es-MX" sz="1600" dirty="0"/>
              <a:t>Objetivos Particulares</a:t>
            </a:r>
          </a:p>
          <a:p>
            <a:pPr marL="342900" indent="-342900">
              <a:buFont typeface="Wingdings" pitchFamily="2" charset="2"/>
              <a:buChar char="ü"/>
            </a:pPr>
            <a:r>
              <a:rPr lang="es-MX" sz="1600" dirty="0"/>
              <a:t>Expectativas</a:t>
            </a:r>
          </a:p>
          <a:p>
            <a:pPr marL="342900" indent="-342900">
              <a:buFont typeface="Wingdings" pitchFamily="2" charset="2"/>
              <a:buChar char="ü"/>
            </a:pPr>
            <a:r>
              <a:rPr lang="es-MX" sz="1600" dirty="0"/>
              <a:t>Desarrollo de Temas y Subtemas</a:t>
            </a:r>
          </a:p>
          <a:p>
            <a:pPr marL="342900" indent="-342900">
              <a:buFont typeface="Wingdings" pitchFamily="2" charset="2"/>
              <a:buChar char="ü"/>
            </a:pPr>
            <a:endParaRPr lang="es-MX" sz="1600" dirty="0"/>
          </a:p>
          <a:p>
            <a:pPr marL="342900" indent="-342900">
              <a:buFont typeface="Wingdings" pitchFamily="2" charset="2"/>
              <a:buChar char="ü"/>
            </a:pPr>
            <a:endParaRPr lang="es-MX" sz="1600" dirty="0"/>
          </a:p>
          <a:p>
            <a:endParaRPr lang="es-MX" sz="1600" dirty="0"/>
          </a:p>
          <a:p>
            <a:endParaRPr lang="es-MX" sz="1600" dirty="0"/>
          </a:p>
          <a:p>
            <a:endParaRPr lang="es-MX" sz="1600" dirty="0"/>
          </a:p>
          <a:p>
            <a:endParaRPr lang="es-MX" sz="1600" dirty="0"/>
          </a:p>
          <a:p>
            <a:pPr algn="ctr"/>
            <a:endParaRPr lang="es-MX" sz="1600" dirty="0"/>
          </a:p>
        </p:txBody>
      </p:sp>
      <p:pic>
        <p:nvPicPr>
          <p:cNvPr id="6" name="Gráfico 5" descr="Flecha horizontal con giro de 180 grados">
            <a:hlinkClick r:id="rId2" action="ppaction://hlinksldjump"/>
            <a:extLst>
              <a:ext uri="{FF2B5EF4-FFF2-40B4-BE49-F238E27FC236}">
                <a16:creationId xmlns:a16="http://schemas.microsoft.com/office/drawing/2014/main" xmlns="" id="{2E0253B8-D789-4746-AD60-A42C07BCEC1A}"/>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1104175" y="5729553"/>
            <a:ext cx="914400" cy="914400"/>
          </a:xfrm>
          <a:prstGeom prst="rect">
            <a:avLst/>
          </a:prstGeom>
        </p:spPr>
      </p:pic>
    </p:spTree>
    <p:extLst>
      <p:ext uri="{BB962C8B-B14F-4D97-AF65-F5344CB8AC3E}">
        <p14:creationId xmlns:p14="http://schemas.microsoft.com/office/powerpoint/2010/main" val="435893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89D9E75B-1CFC-234D-A00E-2CCB4B4D1A45}"/>
              </a:ext>
            </a:extLst>
          </p:cNvPr>
          <p:cNvSpPr txBox="1"/>
          <p:nvPr/>
        </p:nvSpPr>
        <p:spPr>
          <a:xfrm>
            <a:off x="3943643" y="801858"/>
            <a:ext cx="4304714" cy="830997"/>
          </a:xfrm>
          <a:prstGeom prst="rect">
            <a:avLst/>
          </a:prstGeom>
          <a:noFill/>
        </p:spPr>
        <p:txBody>
          <a:bodyPr wrap="square" rtlCol="0">
            <a:spAutoFit/>
          </a:bodyPr>
          <a:lstStyle/>
          <a:p>
            <a:pPr algn="ctr"/>
            <a:r>
              <a:rPr lang="es-MX" sz="2400" dirty="0"/>
              <a:t>MIS SERVICIOS COMO CONSULTORA EXTERNA</a:t>
            </a:r>
          </a:p>
        </p:txBody>
      </p:sp>
      <p:sp>
        <p:nvSpPr>
          <p:cNvPr id="4" name="CuadroTexto 3">
            <a:extLst>
              <a:ext uri="{FF2B5EF4-FFF2-40B4-BE49-F238E27FC236}">
                <a16:creationId xmlns:a16="http://schemas.microsoft.com/office/drawing/2014/main" xmlns="" id="{9B40D3C8-6D23-3A45-B870-2F153A5AD3A2}"/>
              </a:ext>
            </a:extLst>
          </p:cNvPr>
          <p:cNvSpPr txBox="1"/>
          <p:nvPr/>
        </p:nvSpPr>
        <p:spPr>
          <a:xfrm>
            <a:off x="2520623" y="2220410"/>
            <a:ext cx="7648136" cy="461665"/>
          </a:xfrm>
          <a:prstGeom prst="rect">
            <a:avLst/>
          </a:prstGeom>
          <a:noFill/>
        </p:spPr>
        <p:txBody>
          <a:bodyPr wrap="square" rtlCol="0">
            <a:spAutoFit/>
          </a:bodyPr>
          <a:lstStyle/>
          <a:p>
            <a:r>
              <a:rPr lang="es-MX" sz="2400" b="1" dirty="0">
                <a:solidFill>
                  <a:schemeClr val="tx2">
                    <a:lumMod val="50000"/>
                  </a:schemeClr>
                </a:solidFill>
              </a:rPr>
              <a:t>DIAGNÓSTICO EN COMUNICACIÓN ORGANIZACIONAL</a:t>
            </a:r>
          </a:p>
        </p:txBody>
      </p:sp>
      <p:pic>
        <p:nvPicPr>
          <p:cNvPr id="6" name="Gráfico 5" descr="Chat">
            <a:hlinkClick r:id="rId2" action="ppaction://hlinksldjump"/>
            <a:extLst>
              <a:ext uri="{FF2B5EF4-FFF2-40B4-BE49-F238E27FC236}">
                <a16:creationId xmlns:a16="http://schemas.microsoft.com/office/drawing/2014/main" xmlns="" id="{5817820A-A3CE-B741-9C49-D4B028392C7F}"/>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203434" y="1994043"/>
            <a:ext cx="914400" cy="914400"/>
          </a:xfrm>
          <a:prstGeom prst="rect">
            <a:avLst/>
          </a:prstGeom>
        </p:spPr>
      </p:pic>
      <p:sp>
        <p:nvSpPr>
          <p:cNvPr id="7" name="CuadroTexto 6">
            <a:extLst>
              <a:ext uri="{FF2B5EF4-FFF2-40B4-BE49-F238E27FC236}">
                <a16:creationId xmlns:a16="http://schemas.microsoft.com/office/drawing/2014/main" xmlns="" id="{94EA8E93-4537-E94B-87E7-7D884F9B0B15}"/>
              </a:ext>
            </a:extLst>
          </p:cNvPr>
          <p:cNvSpPr txBox="1"/>
          <p:nvPr/>
        </p:nvSpPr>
        <p:spPr>
          <a:xfrm>
            <a:off x="2503927" y="4175689"/>
            <a:ext cx="2367618" cy="461665"/>
          </a:xfrm>
          <a:prstGeom prst="rect">
            <a:avLst/>
          </a:prstGeom>
          <a:noFill/>
        </p:spPr>
        <p:txBody>
          <a:bodyPr wrap="square" rtlCol="0">
            <a:spAutoFit/>
          </a:bodyPr>
          <a:lstStyle/>
          <a:p>
            <a:r>
              <a:rPr lang="es-MX" sz="2400" b="1" dirty="0">
                <a:solidFill>
                  <a:schemeClr val="accent1">
                    <a:lumMod val="50000"/>
                  </a:schemeClr>
                </a:solidFill>
              </a:rPr>
              <a:t>CAPACITACIÓN</a:t>
            </a:r>
          </a:p>
        </p:txBody>
      </p:sp>
      <p:pic>
        <p:nvPicPr>
          <p:cNvPr id="9" name="Gráfico 8" descr="Teatro">
            <a:hlinkClick r:id="rId5" action="ppaction://hlinksldjump"/>
            <a:extLst>
              <a:ext uri="{FF2B5EF4-FFF2-40B4-BE49-F238E27FC236}">
                <a16:creationId xmlns:a16="http://schemas.microsoft.com/office/drawing/2014/main" xmlns="" id="{53AD2136-6154-174C-9445-314055928DA2}"/>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1203434" y="3949558"/>
            <a:ext cx="914400" cy="914400"/>
          </a:xfrm>
          <a:prstGeom prst="rect">
            <a:avLst/>
          </a:prstGeom>
        </p:spPr>
      </p:pic>
      <p:sp>
        <p:nvSpPr>
          <p:cNvPr id="10" name="Abrir llave 9">
            <a:extLst>
              <a:ext uri="{FF2B5EF4-FFF2-40B4-BE49-F238E27FC236}">
                <a16:creationId xmlns:a16="http://schemas.microsoft.com/office/drawing/2014/main" xmlns="" id="{FCBB96CF-8BE1-D44F-B6F8-72550A0047A4}"/>
              </a:ext>
            </a:extLst>
          </p:cNvPr>
          <p:cNvSpPr/>
          <p:nvPr/>
        </p:nvSpPr>
        <p:spPr>
          <a:xfrm>
            <a:off x="4590398" y="3356896"/>
            <a:ext cx="391509" cy="1954923"/>
          </a:xfrm>
          <a:prstGeom prst="leftBrac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1" name="CuadroTexto 10">
            <a:extLst>
              <a:ext uri="{FF2B5EF4-FFF2-40B4-BE49-F238E27FC236}">
                <a16:creationId xmlns:a16="http://schemas.microsoft.com/office/drawing/2014/main" xmlns="" id="{6D65D5FC-5FA5-484C-AD3E-E959E7BE8A73}"/>
              </a:ext>
            </a:extLst>
          </p:cNvPr>
          <p:cNvSpPr txBox="1"/>
          <p:nvPr/>
        </p:nvSpPr>
        <p:spPr>
          <a:xfrm>
            <a:off x="5055476" y="3613665"/>
            <a:ext cx="2364828" cy="369332"/>
          </a:xfrm>
          <a:prstGeom prst="rect">
            <a:avLst/>
          </a:prstGeom>
          <a:noFill/>
        </p:spPr>
        <p:txBody>
          <a:bodyPr wrap="square" rtlCol="0">
            <a:spAutoFit/>
          </a:bodyPr>
          <a:lstStyle/>
          <a:p>
            <a:pPr marL="285750" indent="-285750">
              <a:buFont typeface="Wingdings" pitchFamily="2" charset="2"/>
              <a:buChar char="v"/>
            </a:pPr>
            <a:r>
              <a:rPr lang="es-MX" dirty="0"/>
              <a:t>Diseño de Cursos</a:t>
            </a:r>
          </a:p>
        </p:txBody>
      </p:sp>
      <p:sp>
        <p:nvSpPr>
          <p:cNvPr id="12" name="CuadroTexto 11">
            <a:extLst>
              <a:ext uri="{FF2B5EF4-FFF2-40B4-BE49-F238E27FC236}">
                <a16:creationId xmlns:a16="http://schemas.microsoft.com/office/drawing/2014/main" xmlns="" id="{268BB71F-BAAA-8C47-95B2-46B621C26EBA}"/>
              </a:ext>
            </a:extLst>
          </p:cNvPr>
          <p:cNvSpPr txBox="1"/>
          <p:nvPr/>
        </p:nvSpPr>
        <p:spPr>
          <a:xfrm>
            <a:off x="5055476" y="4551229"/>
            <a:ext cx="3552497" cy="369332"/>
          </a:xfrm>
          <a:prstGeom prst="rect">
            <a:avLst/>
          </a:prstGeom>
          <a:noFill/>
        </p:spPr>
        <p:txBody>
          <a:bodyPr wrap="square" rtlCol="0">
            <a:spAutoFit/>
          </a:bodyPr>
          <a:lstStyle/>
          <a:p>
            <a:pPr marL="285750" indent="-285750">
              <a:buFont typeface="Wingdings" pitchFamily="2" charset="2"/>
              <a:buChar char="v"/>
            </a:pPr>
            <a:r>
              <a:rPr lang="es-MX" dirty="0"/>
              <a:t>Diseño  e Impartición de Cursos</a:t>
            </a:r>
          </a:p>
        </p:txBody>
      </p:sp>
      <p:pic>
        <p:nvPicPr>
          <p:cNvPr id="16" name="Gráfico 15" descr="Aula">
            <a:hlinkClick r:id="rId8" action="ppaction://hlinksldjump"/>
            <a:extLst>
              <a:ext uri="{FF2B5EF4-FFF2-40B4-BE49-F238E27FC236}">
                <a16:creationId xmlns:a16="http://schemas.microsoft.com/office/drawing/2014/main" xmlns="" id="{DE568AB5-12B3-B248-A3EE-07E68D6426FC}"/>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8791904" y="4334357"/>
            <a:ext cx="914400" cy="914400"/>
          </a:xfrm>
          <a:prstGeom prst="rect">
            <a:avLst/>
          </a:prstGeom>
        </p:spPr>
      </p:pic>
      <p:pic>
        <p:nvPicPr>
          <p:cNvPr id="18" name="Gráfico 17" descr="Piezas de rompecabezas">
            <a:hlinkClick r:id="rId11" action="ppaction://hlinksldjump"/>
            <a:extLst>
              <a:ext uri="{FF2B5EF4-FFF2-40B4-BE49-F238E27FC236}">
                <a16:creationId xmlns:a16="http://schemas.microsoft.com/office/drawing/2014/main" xmlns="" id="{15ABAC0C-4A71-7C48-B4F6-E095B91FAE75}"/>
              </a:ext>
            </a:extLst>
          </p:cNvPr>
          <p:cNvPicPr>
            <a:picLocks noChangeAspect="1"/>
          </p:cNvPicPr>
          <p:nvPr/>
        </p:nvPicPr>
        <p:blipFill>
          <a:blip r:embed="rId12">
            <a:extLst>
              <a:ext uri="{96DAC541-7B7A-43D3-8B79-37D633B846F1}">
                <asvg:svgBlip xmlns:asvg="http://schemas.microsoft.com/office/drawing/2016/SVG/main" xmlns="" r:embed="rId13"/>
              </a:ext>
            </a:extLst>
          </a:blip>
          <a:stretch>
            <a:fillRect/>
          </a:stretch>
        </p:blipFill>
        <p:spPr>
          <a:xfrm>
            <a:off x="7604235" y="3249148"/>
            <a:ext cx="914400" cy="914400"/>
          </a:xfrm>
          <a:prstGeom prst="rect">
            <a:avLst/>
          </a:prstGeom>
        </p:spPr>
      </p:pic>
    </p:spTree>
    <p:extLst>
      <p:ext uri="{BB962C8B-B14F-4D97-AF65-F5344CB8AC3E}">
        <p14:creationId xmlns:p14="http://schemas.microsoft.com/office/powerpoint/2010/main" val="17582153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9ED97AC8-71FC-E240-9B8C-48AFEDDE355E}"/>
              </a:ext>
            </a:extLst>
          </p:cNvPr>
          <p:cNvSpPr txBox="1"/>
          <p:nvPr/>
        </p:nvSpPr>
        <p:spPr>
          <a:xfrm>
            <a:off x="1326392" y="1154718"/>
            <a:ext cx="482829" cy="5509200"/>
          </a:xfrm>
          <a:prstGeom prst="rect">
            <a:avLst/>
          </a:prstGeom>
          <a:noFill/>
        </p:spPr>
        <p:txBody>
          <a:bodyPr wrap="square" rtlCol="0">
            <a:spAutoFit/>
          </a:bodyPr>
          <a:lstStyle/>
          <a:p>
            <a:r>
              <a:rPr lang="es-MX" sz="3200" b="1" dirty="0">
                <a:solidFill>
                  <a:srgbClr val="941100"/>
                </a:solidFill>
                <a:latin typeface="Bangla MN" pitchFamily="2" charset="0"/>
                <a:cs typeface="Bangla MN" pitchFamily="2" charset="0"/>
              </a:rPr>
              <a:t>METODOLOGÍA</a:t>
            </a:r>
          </a:p>
        </p:txBody>
      </p:sp>
      <p:grpSp>
        <p:nvGrpSpPr>
          <p:cNvPr id="18" name="Grupo 17">
            <a:extLst>
              <a:ext uri="{FF2B5EF4-FFF2-40B4-BE49-F238E27FC236}">
                <a16:creationId xmlns:a16="http://schemas.microsoft.com/office/drawing/2014/main" xmlns="" id="{697DDE0A-6CFA-6347-8E8B-2254AD611288}"/>
              </a:ext>
            </a:extLst>
          </p:cNvPr>
          <p:cNvGrpSpPr/>
          <p:nvPr/>
        </p:nvGrpSpPr>
        <p:grpSpPr>
          <a:xfrm>
            <a:off x="3671672" y="1157314"/>
            <a:ext cx="5016449" cy="5122916"/>
            <a:chOff x="3671672" y="1466808"/>
            <a:chExt cx="5016449" cy="5122916"/>
          </a:xfrm>
        </p:grpSpPr>
        <p:sp>
          <p:nvSpPr>
            <p:cNvPr id="8" name="Forma en L 7">
              <a:extLst>
                <a:ext uri="{FF2B5EF4-FFF2-40B4-BE49-F238E27FC236}">
                  <a16:creationId xmlns:a16="http://schemas.microsoft.com/office/drawing/2014/main" xmlns="" id="{55642A7D-B526-9B40-AC2F-81A3BFF869B1}"/>
                </a:ext>
              </a:extLst>
            </p:cNvPr>
            <p:cNvSpPr/>
            <p:nvPr/>
          </p:nvSpPr>
          <p:spPr>
            <a:xfrm>
              <a:off x="3784213" y="2480500"/>
              <a:ext cx="4903907" cy="4109224"/>
            </a:xfrm>
            <a:prstGeom prst="corner">
              <a:avLst>
                <a:gd name="adj1" fmla="val 15525"/>
                <a:gd name="adj2" fmla="val 15909"/>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a:extLst>
                <a:ext uri="{FF2B5EF4-FFF2-40B4-BE49-F238E27FC236}">
                  <a16:creationId xmlns:a16="http://schemas.microsoft.com/office/drawing/2014/main" xmlns="" id="{190F299C-473D-BC43-9069-A49344FEE25D}"/>
                </a:ext>
              </a:extLst>
            </p:cNvPr>
            <p:cNvSpPr txBox="1"/>
            <p:nvPr/>
          </p:nvSpPr>
          <p:spPr>
            <a:xfrm>
              <a:off x="4939814" y="6093778"/>
              <a:ext cx="2919046" cy="369332"/>
            </a:xfrm>
            <a:prstGeom prst="rect">
              <a:avLst/>
            </a:prstGeom>
            <a:noFill/>
          </p:spPr>
          <p:txBody>
            <a:bodyPr wrap="square" rtlCol="0">
              <a:spAutoFit/>
            </a:bodyPr>
            <a:lstStyle/>
            <a:p>
              <a:r>
                <a:rPr lang="es-MX" dirty="0">
                  <a:solidFill>
                    <a:schemeClr val="accent1">
                      <a:lumMod val="50000"/>
                    </a:schemeClr>
                  </a:solidFill>
                </a:rPr>
                <a:t>Proceso de mejora continua</a:t>
              </a:r>
            </a:p>
          </p:txBody>
        </p:sp>
        <p:sp>
          <p:nvSpPr>
            <p:cNvPr id="11" name="Cheurón 10">
              <a:extLst>
                <a:ext uri="{FF2B5EF4-FFF2-40B4-BE49-F238E27FC236}">
                  <a16:creationId xmlns:a16="http://schemas.microsoft.com/office/drawing/2014/main" xmlns="" id="{3BF85A8E-AB11-5842-8AB4-F6D8EA0A3247}"/>
                </a:ext>
              </a:extLst>
            </p:cNvPr>
            <p:cNvSpPr/>
            <p:nvPr/>
          </p:nvSpPr>
          <p:spPr>
            <a:xfrm rot="16200000">
              <a:off x="3810003" y="2038224"/>
              <a:ext cx="567397" cy="844060"/>
            </a:xfrm>
            <a:prstGeom prst="chevr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12" name="Llamada de flecha hacia abajo 11">
              <a:extLst>
                <a:ext uri="{FF2B5EF4-FFF2-40B4-BE49-F238E27FC236}">
                  <a16:creationId xmlns:a16="http://schemas.microsoft.com/office/drawing/2014/main" xmlns="" id="{86B1FC37-AB52-124E-BF8D-09D0F612B79C}"/>
                </a:ext>
              </a:extLst>
            </p:cNvPr>
            <p:cNvSpPr/>
            <p:nvPr/>
          </p:nvSpPr>
          <p:spPr>
            <a:xfrm>
              <a:off x="4983628" y="4998481"/>
              <a:ext cx="3695113" cy="917852"/>
            </a:xfrm>
            <a:prstGeom prst="downArrowCallout">
              <a:avLst>
                <a:gd name="adj1" fmla="val 37342"/>
                <a:gd name="adj2" fmla="val 37658"/>
                <a:gd name="adj3" fmla="val 21203"/>
                <a:gd name="adj4" fmla="val 67509"/>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a:solidFill>
                    <a:schemeClr val="accent1">
                      <a:lumMod val="50000"/>
                    </a:schemeClr>
                  </a:solidFill>
                </a:rPr>
                <a:t>Proyección del Plan de Acción</a:t>
              </a:r>
            </a:p>
          </p:txBody>
        </p:sp>
        <p:sp>
          <p:nvSpPr>
            <p:cNvPr id="15" name="Llamada de flecha hacia abajo 14">
              <a:extLst>
                <a:ext uri="{FF2B5EF4-FFF2-40B4-BE49-F238E27FC236}">
                  <a16:creationId xmlns:a16="http://schemas.microsoft.com/office/drawing/2014/main" xmlns="" id="{114C0198-A720-DA4B-938B-D0B847F4F77B}"/>
                </a:ext>
              </a:extLst>
            </p:cNvPr>
            <p:cNvSpPr/>
            <p:nvPr/>
          </p:nvSpPr>
          <p:spPr>
            <a:xfrm>
              <a:off x="4993008" y="4068656"/>
              <a:ext cx="3695113" cy="917852"/>
            </a:xfrm>
            <a:prstGeom prst="downArrowCallout">
              <a:avLst>
                <a:gd name="adj1" fmla="val 37342"/>
                <a:gd name="adj2" fmla="val 37658"/>
                <a:gd name="adj3" fmla="val 21203"/>
                <a:gd name="adj4" fmla="val 67509"/>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a:solidFill>
                    <a:schemeClr val="accent1">
                      <a:lumMod val="50000"/>
                    </a:schemeClr>
                  </a:solidFill>
                </a:rPr>
                <a:t>Análisis de la función de dirección en el proceso de comunicación</a:t>
              </a:r>
            </a:p>
          </p:txBody>
        </p:sp>
        <p:sp>
          <p:nvSpPr>
            <p:cNvPr id="16" name="Llamada de flecha hacia abajo 15">
              <a:extLst>
                <a:ext uri="{FF2B5EF4-FFF2-40B4-BE49-F238E27FC236}">
                  <a16:creationId xmlns:a16="http://schemas.microsoft.com/office/drawing/2014/main" xmlns="" id="{11649526-FBE4-DF47-B71F-F017753E038A}"/>
                </a:ext>
              </a:extLst>
            </p:cNvPr>
            <p:cNvSpPr/>
            <p:nvPr/>
          </p:nvSpPr>
          <p:spPr>
            <a:xfrm>
              <a:off x="4993007" y="3138831"/>
              <a:ext cx="3695113" cy="917852"/>
            </a:xfrm>
            <a:prstGeom prst="downArrowCallout">
              <a:avLst>
                <a:gd name="adj1" fmla="val 37342"/>
                <a:gd name="adj2" fmla="val 37658"/>
                <a:gd name="adj3" fmla="val 21203"/>
                <a:gd name="adj4" fmla="val 67509"/>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a:solidFill>
                    <a:schemeClr val="accent1">
                      <a:lumMod val="50000"/>
                    </a:schemeClr>
                  </a:solidFill>
                </a:rPr>
                <a:t>Identificación de la situación actual</a:t>
              </a:r>
            </a:p>
          </p:txBody>
        </p:sp>
        <p:sp>
          <p:nvSpPr>
            <p:cNvPr id="13" name="Rectángulo 12">
              <a:extLst>
                <a:ext uri="{FF2B5EF4-FFF2-40B4-BE49-F238E27FC236}">
                  <a16:creationId xmlns:a16="http://schemas.microsoft.com/office/drawing/2014/main" xmlns="" id="{6E54E700-F44E-534E-9AD4-8CC3F5331DC1}"/>
                </a:ext>
              </a:extLst>
            </p:cNvPr>
            <p:cNvSpPr/>
            <p:nvPr/>
          </p:nvSpPr>
          <p:spPr>
            <a:xfrm>
              <a:off x="3783184" y="1466808"/>
              <a:ext cx="4895557" cy="680601"/>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dirty="0" smtClean="0"/>
                <a:t>Necesidad de diagnóstico del sistema de Comunicación Organizacional</a:t>
              </a:r>
              <a:endParaRPr lang="es-MX" dirty="0"/>
            </a:p>
          </p:txBody>
        </p:sp>
        <p:sp>
          <p:nvSpPr>
            <p:cNvPr id="17" name="Flecha a la derecha con bandas 16">
              <a:extLst>
                <a:ext uri="{FF2B5EF4-FFF2-40B4-BE49-F238E27FC236}">
                  <a16:creationId xmlns:a16="http://schemas.microsoft.com/office/drawing/2014/main" xmlns="" id="{3E4A7BCB-5736-1A4E-9290-D286728866FA}"/>
                </a:ext>
              </a:extLst>
            </p:cNvPr>
            <p:cNvSpPr/>
            <p:nvPr/>
          </p:nvSpPr>
          <p:spPr>
            <a:xfrm rot="5400000">
              <a:off x="6341286" y="2233930"/>
              <a:ext cx="917853" cy="844061"/>
            </a:xfrm>
            <a:prstGeom prst="stripedRightArrow">
              <a:avLst>
                <a:gd name="adj1" fmla="val 50000"/>
                <a:gd name="adj2" fmla="val 33374"/>
              </a:avLst>
            </a:prstGeom>
            <a:solidFill>
              <a:schemeClr val="accent5">
                <a:lumMod val="20000"/>
                <a:lumOff val="80000"/>
              </a:schemeClr>
            </a:soli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grpSp>
      <p:pic>
        <p:nvPicPr>
          <p:cNvPr id="20" name="Gráfico 19" descr="Objetivo">
            <a:hlinkClick r:id="rId2" action="ppaction://hlinksldjump"/>
            <a:extLst>
              <a:ext uri="{FF2B5EF4-FFF2-40B4-BE49-F238E27FC236}">
                <a16:creationId xmlns:a16="http://schemas.microsoft.com/office/drawing/2014/main" xmlns="" id="{5E7E61C2-D384-7644-B539-DAE19A9D8E8D}"/>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8848264" y="4534964"/>
            <a:ext cx="914400" cy="914400"/>
          </a:xfrm>
          <a:prstGeom prst="rect">
            <a:avLst/>
          </a:prstGeom>
        </p:spPr>
      </p:pic>
      <p:pic>
        <p:nvPicPr>
          <p:cNvPr id="24" name="Gráfico 23" descr="Ojo">
            <a:hlinkClick r:id="" action="ppaction://hlinkshowjump?jump=nextslide"/>
            <a:extLst>
              <a:ext uri="{FF2B5EF4-FFF2-40B4-BE49-F238E27FC236}">
                <a16:creationId xmlns:a16="http://schemas.microsoft.com/office/drawing/2014/main" xmlns="" id="{F61CA0D2-9146-0043-BCBF-37E7CBF9654D}"/>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8861516" y="2640735"/>
            <a:ext cx="914400" cy="914400"/>
          </a:xfrm>
          <a:prstGeom prst="rect">
            <a:avLst/>
          </a:prstGeom>
        </p:spPr>
      </p:pic>
      <p:pic>
        <p:nvPicPr>
          <p:cNvPr id="26" name="Gráfico 25" descr="Cabeza con engranajes">
            <a:hlinkClick r:id="rId7" action="ppaction://hlinksldjump"/>
            <a:extLst>
              <a:ext uri="{FF2B5EF4-FFF2-40B4-BE49-F238E27FC236}">
                <a16:creationId xmlns:a16="http://schemas.microsoft.com/office/drawing/2014/main" xmlns="" id="{60BF8E2F-3E1F-4D4C-AC4B-4A0EEC728200}"/>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8861516" y="3587849"/>
            <a:ext cx="914400" cy="914400"/>
          </a:xfrm>
          <a:prstGeom prst="rect">
            <a:avLst/>
          </a:prstGeom>
        </p:spPr>
      </p:pic>
      <p:pic>
        <p:nvPicPr>
          <p:cNvPr id="28" name="Gráfico 27" descr="Engranajes">
            <a:hlinkClick r:id="rId10" action="ppaction://hlinksldjump"/>
            <a:extLst>
              <a:ext uri="{FF2B5EF4-FFF2-40B4-BE49-F238E27FC236}">
                <a16:creationId xmlns:a16="http://schemas.microsoft.com/office/drawing/2014/main" xmlns="" id="{4C04D38E-D8D3-604B-A941-EE4E1FEEA142}"/>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8848264" y="5524732"/>
            <a:ext cx="914400" cy="914400"/>
          </a:xfrm>
          <a:prstGeom prst="rect">
            <a:avLst/>
          </a:prstGeom>
        </p:spPr>
      </p:pic>
      <p:pic>
        <p:nvPicPr>
          <p:cNvPr id="30" name="Gráfico 29" descr="Flecha horizontal con giro de 180 grados">
            <a:hlinkClick r:id="rId13" action="ppaction://hlinksldjump"/>
            <a:extLst>
              <a:ext uri="{FF2B5EF4-FFF2-40B4-BE49-F238E27FC236}">
                <a16:creationId xmlns:a16="http://schemas.microsoft.com/office/drawing/2014/main" xmlns="" id="{24DF582A-C7D3-1747-9FC1-4326E924F44A}"/>
              </a:ext>
            </a:extLst>
          </p:cNvPr>
          <p:cNvPicPr>
            <a:picLocks noChangeAspect="1"/>
          </p:cNvPicPr>
          <p:nvPr/>
        </p:nvPicPr>
        <p:blipFill>
          <a:blip r:embed="rId14">
            <a:extLst>
              <a:ext uri="{96DAC541-7B7A-43D3-8B79-37D633B846F1}">
                <asvg:svgBlip xmlns:asvg="http://schemas.microsoft.com/office/drawing/2016/SVG/main" xmlns="" r:embed="rId15"/>
              </a:ext>
            </a:extLst>
          </a:blip>
          <a:stretch>
            <a:fillRect/>
          </a:stretch>
        </p:blipFill>
        <p:spPr>
          <a:xfrm>
            <a:off x="10789920" y="5709031"/>
            <a:ext cx="914400" cy="914400"/>
          </a:xfrm>
          <a:prstGeom prst="rect">
            <a:avLst/>
          </a:prstGeom>
        </p:spPr>
      </p:pic>
    </p:spTree>
    <p:extLst>
      <p:ext uri="{BB962C8B-B14F-4D97-AF65-F5344CB8AC3E}">
        <p14:creationId xmlns:p14="http://schemas.microsoft.com/office/powerpoint/2010/main" val="4084743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67A14F2A-11B2-BA4A-B9D0-102E6F272BFC}"/>
              </a:ext>
            </a:extLst>
          </p:cNvPr>
          <p:cNvSpPr/>
          <p:nvPr/>
        </p:nvSpPr>
        <p:spPr>
          <a:xfrm>
            <a:off x="106017" y="349254"/>
            <a:ext cx="11598303" cy="6294031"/>
          </a:xfrm>
          <a:prstGeom prst="rect">
            <a:avLst/>
          </a:prstGeom>
        </p:spPr>
        <p:txBody>
          <a:bodyPr wrap="square">
            <a:spAutoFit/>
          </a:bodyPr>
          <a:lstStyle/>
          <a:p>
            <a:r>
              <a:rPr lang="es-MX" sz="1400" b="1" i="0" u="none" strike="noStrike" dirty="0">
                <a:solidFill>
                  <a:srgbClr val="941100"/>
                </a:solidFill>
                <a:effectLst/>
                <a:latin typeface="Arial" panose="020B0604020202020204" pitchFamily="34" charset="0"/>
                <a:cs typeface="Arial" panose="020B0604020202020204" pitchFamily="34" charset="0"/>
              </a:rPr>
              <a:t>Etapa de "identificación de la situación actual"</a:t>
            </a:r>
            <a:endParaRPr lang="es-MX" sz="1400" b="0" i="0" u="none" strike="noStrike" dirty="0">
              <a:solidFill>
                <a:srgbClr val="941100"/>
              </a:solidFill>
              <a:effectLst/>
              <a:latin typeface="Arial" panose="020B0604020202020204" pitchFamily="34" charset="0"/>
              <a:cs typeface="Arial" panose="020B0604020202020204" pitchFamily="34" charset="0"/>
            </a:endParaRPr>
          </a:p>
          <a:p>
            <a:r>
              <a:rPr lang="es-MX" sz="1300" b="0" i="0" u="none" strike="noStrike" dirty="0">
                <a:solidFill>
                  <a:srgbClr val="000000"/>
                </a:solidFill>
                <a:effectLst/>
                <a:latin typeface="Arial" panose="020B0604020202020204" pitchFamily="34" charset="0"/>
                <a:cs typeface="Arial" panose="020B0604020202020204" pitchFamily="34" charset="0"/>
              </a:rPr>
              <a:t>En este paso se determina el estado en que se encuentra la comunicación en la empresa, fundamentando el resultado a través de técnicas y herramientas de investigación en la comunicación social. Para ello se aplica, en primer lugar, un cuestionario tipo encuesta, La misma está encaminada a conocer la opinión de los trabajadores acerca de aspectos relativos a la comunicación organizacional. </a:t>
            </a:r>
          </a:p>
          <a:p>
            <a:endParaRPr lang="es-MX" sz="1300" b="1" dirty="0">
              <a:solidFill>
                <a:srgbClr val="000000"/>
              </a:solidFill>
              <a:latin typeface="Arial" panose="020B0604020202020204" pitchFamily="34" charset="0"/>
              <a:cs typeface="Arial" panose="020B0604020202020204" pitchFamily="34" charset="0"/>
            </a:endParaRPr>
          </a:p>
          <a:p>
            <a:r>
              <a:rPr lang="es-MX" sz="1300" b="1" i="0" u="none" strike="noStrike" dirty="0">
                <a:solidFill>
                  <a:srgbClr val="000000"/>
                </a:solidFill>
                <a:effectLst/>
                <a:latin typeface="Arial" panose="020B0604020202020204" pitchFamily="34" charset="0"/>
                <a:cs typeface="Arial" panose="020B0604020202020204" pitchFamily="34" charset="0"/>
              </a:rPr>
              <a:t>En éstas se abordan los siguientes aspectos: </a:t>
            </a:r>
          </a:p>
          <a:p>
            <a:pPr>
              <a:buFont typeface="Arial" panose="020B0604020202020204" pitchFamily="34" charset="0"/>
              <a:buChar char="•"/>
            </a:pPr>
            <a:r>
              <a:rPr lang="es-MX" sz="1300" b="0" i="0" u="none" strike="noStrike" dirty="0">
                <a:solidFill>
                  <a:srgbClr val="000000"/>
                </a:solidFill>
                <a:effectLst/>
                <a:latin typeface="Arial" panose="020B0604020202020204" pitchFamily="34" charset="0"/>
                <a:cs typeface="Arial" panose="020B0604020202020204" pitchFamily="34" charset="0"/>
              </a:rPr>
              <a:t>Conocimiento acerca de la filosofía de la empresa </a:t>
            </a:r>
          </a:p>
          <a:p>
            <a:pPr>
              <a:buFont typeface="Arial" panose="020B0604020202020204" pitchFamily="34" charset="0"/>
              <a:buChar char="•"/>
            </a:pPr>
            <a:r>
              <a:rPr lang="es-MX" sz="1300" b="0" i="0" u="none" strike="noStrike" dirty="0">
                <a:solidFill>
                  <a:srgbClr val="000000"/>
                </a:solidFill>
                <a:effectLst/>
                <a:latin typeface="Arial" panose="020B0604020202020204" pitchFamily="34" charset="0"/>
                <a:cs typeface="Arial" panose="020B0604020202020204" pitchFamily="34" charset="0"/>
              </a:rPr>
              <a:t>Nivel de centralización en la toma de decisión </a:t>
            </a:r>
          </a:p>
          <a:p>
            <a:pPr>
              <a:buFont typeface="Arial" panose="020B0604020202020204" pitchFamily="34" charset="0"/>
              <a:buChar char="•"/>
            </a:pPr>
            <a:r>
              <a:rPr lang="es-MX" sz="1300" b="0" i="0" u="none" strike="noStrike" dirty="0">
                <a:solidFill>
                  <a:srgbClr val="000000"/>
                </a:solidFill>
                <a:effectLst/>
                <a:latin typeface="Arial" panose="020B0604020202020204" pitchFamily="34" charset="0"/>
                <a:cs typeface="Arial" panose="020B0604020202020204" pitchFamily="34" charset="0"/>
              </a:rPr>
              <a:t>Condiciones laborales </a:t>
            </a:r>
          </a:p>
          <a:p>
            <a:pPr>
              <a:buFont typeface="Arial" panose="020B0604020202020204" pitchFamily="34" charset="0"/>
              <a:buChar char="•"/>
            </a:pPr>
            <a:r>
              <a:rPr lang="es-MX" sz="1300" b="0" i="0" u="none" strike="noStrike" dirty="0">
                <a:solidFill>
                  <a:srgbClr val="000000"/>
                </a:solidFill>
                <a:effectLst/>
                <a:latin typeface="Arial" panose="020B0604020202020204" pitchFamily="34" charset="0"/>
                <a:cs typeface="Arial" panose="020B0604020202020204" pitchFamily="34" charset="0"/>
              </a:rPr>
              <a:t>Historia de la organización </a:t>
            </a:r>
          </a:p>
          <a:p>
            <a:pPr>
              <a:buFont typeface="Arial" panose="020B0604020202020204" pitchFamily="34" charset="0"/>
              <a:buChar char="•"/>
            </a:pPr>
            <a:r>
              <a:rPr lang="es-MX" sz="1300" b="0" i="0" u="none" strike="noStrike" dirty="0">
                <a:solidFill>
                  <a:srgbClr val="000000"/>
                </a:solidFill>
                <a:effectLst/>
                <a:latin typeface="Arial" panose="020B0604020202020204" pitchFamily="34" charset="0"/>
                <a:cs typeface="Arial" panose="020B0604020202020204" pitchFamily="34" charset="0"/>
              </a:rPr>
              <a:t>Ambiente de trabajo en relación a la comunicación </a:t>
            </a:r>
          </a:p>
          <a:p>
            <a:pPr>
              <a:buFont typeface="Arial" panose="020B0604020202020204" pitchFamily="34" charset="0"/>
              <a:buChar char="•"/>
            </a:pPr>
            <a:r>
              <a:rPr lang="es-MX" sz="1300" b="0" i="0" u="none" strike="noStrike" dirty="0">
                <a:solidFill>
                  <a:srgbClr val="000000"/>
                </a:solidFill>
                <a:effectLst/>
                <a:latin typeface="Arial" panose="020B0604020202020204" pitchFamily="34" charset="0"/>
                <a:cs typeface="Arial" panose="020B0604020202020204" pitchFamily="34" charset="0"/>
              </a:rPr>
              <a:t>Características del ambiente interno </a:t>
            </a:r>
          </a:p>
          <a:p>
            <a:pPr>
              <a:buFont typeface="Arial" panose="020B0604020202020204" pitchFamily="34" charset="0"/>
              <a:buChar char="•"/>
            </a:pPr>
            <a:r>
              <a:rPr lang="es-MX" sz="1300" b="0" i="0" u="none" strike="noStrike" dirty="0">
                <a:solidFill>
                  <a:srgbClr val="000000"/>
                </a:solidFill>
                <a:effectLst/>
                <a:latin typeface="Arial" panose="020B0604020202020204" pitchFamily="34" charset="0"/>
                <a:cs typeface="Arial" panose="020B0604020202020204" pitchFamily="34" charset="0"/>
              </a:rPr>
              <a:t>Cooperación entre áreas de trabajo </a:t>
            </a:r>
          </a:p>
          <a:p>
            <a:pPr>
              <a:buFont typeface="Arial" panose="020B0604020202020204" pitchFamily="34" charset="0"/>
              <a:buChar char="•"/>
            </a:pPr>
            <a:r>
              <a:rPr lang="es-MX" sz="1300" b="0" i="0" u="none" strike="noStrike" dirty="0">
                <a:solidFill>
                  <a:srgbClr val="000000"/>
                </a:solidFill>
                <a:effectLst/>
                <a:latin typeface="Arial" panose="020B0604020202020204" pitchFamily="34" charset="0"/>
                <a:cs typeface="Arial" panose="020B0604020202020204" pitchFamily="34" charset="0"/>
              </a:rPr>
              <a:t>Principales canales de comunicación </a:t>
            </a:r>
          </a:p>
          <a:p>
            <a:pPr>
              <a:buFont typeface="Arial" panose="020B0604020202020204" pitchFamily="34" charset="0"/>
              <a:buChar char="•"/>
            </a:pPr>
            <a:r>
              <a:rPr lang="es-MX" sz="1300" b="0" i="0" u="none" strike="noStrike" dirty="0">
                <a:solidFill>
                  <a:srgbClr val="000000"/>
                </a:solidFill>
                <a:effectLst/>
                <a:latin typeface="Arial" panose="020B0604020202020204" pitchFamily="34" charset="0"/>
                <a:cs typeface="Arial" panose="020B0604020202020204" pitchFamily="34" charset="0"/>
              </a:rPr>
              <a:t>Tipo de información que se trasmite </a:t>
            </a:r>
          </a:p>
          <a:p>
            <a:pPr>
              <a:buFont typeface="Arial" panose="020B0604020202020204" pitchFamily="34" charset="0"/>
              <a:buChar char="•"/>
            </a:pPr>
            <a:r>
              <a:rPr lang="es-MX" sz="1300" b="0" i="0" u="none" strike="noStrike" dirty="0">
                <a:solidFill>
                  <a:srgbClr val="000000"/>
                </a:solidFill>
                <a:effectLst/>
                <a:latin typeface="Arial" panose="020B0604020202020204" pitchFamily="34" charset="0"/>
                <a:cs typeface="Arial" panose="020B0604020202020204" pitchFamily="34" charset="0"/>
              </a:rPr>
              <a:t>Retroalimentación </a:t>
            </a:r>
          </a:p>
          <a:p>
            <a:pPr>
              <a:buFont typeface="Arial" panose="020B0604020202020204" pitchFamily="34" charset="0"/>
              <a:buChar char="•"/>
            </a:pPr>
            <a:r>
              <a:rPr lang="es-MX" sz="1300" b="0" i="0" u="none" strike="noStrike" dirty="0">
                <a:solidFill>
                  <a:srgbClr val="000000"/>
                </a:solidFill>
                <a:effectLst/>
                <a:latin typeface="Arial" panose="020B0604020202020204" pitchFamily="34" charset="0"/>
                <a:cs typeface="Arial" panose="020B0604020202020204" pitchFamily="34" charset="0"/>
              </a:rPr>
              <a:t>Grado de identificación con la empresa </a:t>
            </a:r>
          </a:p>
          <a:p>
            <a:pPr>
              <a:buFont typeface="Arial" panose="020B0604020202020204" pitchFamily="34" charset="0"/>
              <a:buChar char="•"/>
            </a:pPr>
            <a:r>
              <a:rPr lang="es-MX" sz="1300" b="0" i="0" u="none" strike="noStrike" dirty="0">
                <a:solidFill>
                  <a:srgbClr val="000000"/>
                </a:solidFill>
                <a:effectLst/>
                <a:latin typeface="Arial" panose="020B0604020202020204" pitchFamily="34" charset="0"/>
                <a:cs typeface="Arial" panose="020B0604020202020204" pitchFamily="34" charset="0"/>
              </a:rPr>
              <a:t>Sistema de valores compartidos </a:t>
            </a:r>
          </a:p>
          <a:p>
            <a:endParaRPr lang="es-MX" sz="1300" b="0" i="0" u="none" strike="noStrike" dirty="0">
              <a:solidFill>
                <a:srgbClr val="000000"/>
              </a:solidFill>
              <a:effectLst/>
              <a:latin typeface="Arial" panose="020B0604020202020204" pitchFamily="34" charset="0"/>
              <a:cs typeface="Arial" panose="020B0604020202020204" pitchFamily="34" charset="0"/>
            </a:endParaRPr>
          </a:p>
          <a:p>
            <a:r>
              <a:rPr lang="es-MX" sz="1300" b="0" i="0" u="none" strike="noStrike" dirty="0">
                <a:solidFill>
                  <a:srgbClr val="000000"/>
                </a:solidFill>
                <a:effectLst/>
                <a:latin typeface="Arial" panose="020B0604020202020204" pitchFamily="34" charset="0"/>
                <a:cs typeface="Arial" panose="020B0604020202020204" pitchFamily="34" charset="0"/>
              </a:rPr>
              <a:t>Dicho cuestionario-encuesta se procesa estadísticamente y se realiza el cruzamiento de las múltiples variables cualitativas que se miden. Los capítulos para determinar la situación actual percibida se agrupan de la siguiente manera: </a:t>
            </a:r>
          </a:p>
          <a:p>
            <a:endParaRPr lang="es-MX" sz="1300" b="0" i="0" u="none" strike="noStrike" dirty="0">
              <a:solidFill>
                <a:srgbClr val="000000"/>
              </a:solidFill>
              <a:effectLst/>
              <a:latin typeface="Arial" panose="020B0604020202020204" pitchFamily="34" charset="0"/>
              <a:cs typeface="Arial" panose="020B0604020202020204" pitchFamily="34" charset="0"/>
            </a:endParaRPr>
          </a:p>
          <a:p>
            <a:pPr>
              <a:buFont typeface="Arial" panose="020B0604020202020204" pitchFamily="34" charset="0"/>
              <a:buChar char="•"/>
            </a:pPr>
            <a:r>
              <a:rPr lang="es-MX" sz="1300" b="0" i="0" u="none" strike="noStrike" dirty="0">
                <a:solidFill>
                  <a:srgbClr val="000000"/>
                </a:solidFill>
                <a:effectLst/>
                <a:latin typeface="Arial" panose="020B0604020202020204" pitchFamily="34" charset="0"/>
                <a:cs typeface="Arial" panose="020B0604020202020204" pitchFamily="34" charset="0"/>
              </a:rPr>
              <a:t>Historia e identidad corporativa </a:t>
            </a:r>
          </a:p>
          <a:p>
            <a:pPr>
              <a:buFont typeface="Arial" panose="020B0604020202020204" pitchFamily="34" charset="0"/>
              <a:buChar char="•"/>
            </a:pPr>
            <a:r>
              <a:rPr lang="es-MX" sz="1300" b="0" i="0" u="none" strike="noStrike" dirty="0">
                <a:solidFill>
                  <a:srgbClr val="000000"/>
                </a:solidFill>
                <a:effectLst/>
                <a:latin typeface="Arial" panose="020B0604020202020204" pitchFamily="34" charset="0"/>
                <a:cs typeface="Arial" panose="020B0604020202020204" pitchFamily="34" charset="0"/>
              </a:rPr>
              <a:t>Evaluación y perspectivas </a:t>
            </a:r>
          </a:p>
          <a:p>
            <a:pPr>
              <a:buFont typeface="Arial" panose="020B0604020202020204" pitchFamily="34" charset="0"/>
              <a:buChar char="•"/>
            </a:pPr>
            <a:r>
              <a:rPr lang="es-MX" sz="1300" b="0" i="0" u="none" strike="noStrike" dirty="0">
                <a:solidFill>
                  <a:srgbClr val="000000"/>
                </a:solidFill>
                <a:effectLst/>
                <a:latin typeface="Arial" panose="020B0604020202020204" pitchFamily="34" charset="0"/>
                <a:cs typeface="Arial" panose="020B0604020202020204" pitchFamily="34" charset="0"/>
              </a:rPr>
              <a:t>Consideraciones y flujos de comunicación </a:t>
            </a:r>
          </a:p>
          <a:p>
            <a:pPr>
              <a:buFont typeface="Arial" panose="020B0604020202020204" pitchFamily="34" charset="0"/>
              <a:buChar char="•"/>
            </a:pPr>
            <a:r>
              <a:rPr lang="es-MX" sz="1300" b="0" i="0" u="none" strike="noStrike" dirty="0">
                <a:solidFill>
                  <a:srgbClr val="000000"/>
                </a:solidFill>
                <a:effectLst/>
                <a:latin typeface="Arial" panose="020B0604020202020204" pitchFamily="34" charset="0"/>
                <a:cs typeface="Arial" panose="020B0604020202020204" pitchFamily="34" charset="0"/>
              </a:rPr>
              <a:t>Opiniones y ambiente interno </a:t>
            </a:r>
          </a:p>
          <a:p>
            <a:pPr>
              <a:buFont typeface="Arial" panose="020B0604020202020204" pitchFamily="34" charset="0"/>
              <a:buChar char="•"/>
            </a:pPr>
            <a:r>
              <a:rPr lang="es-MX" sz="1300" b="0" i="0" u="none" strike="noStrike" dirty="0">
                <a:solidFill>
                  <a:srgbClr val="000000"/>
                </a:solidFill>
                <a:effectLst/>
                <a:latin typeface="Arial" panose="020B0604020202020204" pitchFamily="34" charset="0"/>
                <a:cs typeface="Arial" panose="020B0604020202020204" pitchFamily="34" charset="0"/>
              </a:rPr>
              <a:t>Comunicación, percepción y clima </a:t>
            </a:r>
          </a:p>
          <a:p>
            <a:pPr>
              <a:buFont typeface="Arial" panose="020B0604020202020204" pitchFamily="34" charset="0"/>
              <a:buChar char="•"/>
            </a:pPr>
            <a:r>
              <a:rPr lang="es-MX" sz="1300" b="0" i="0" u="none" strike="noStrike" dirty="0">
                <a:solidFill>
                  <a:srgbClr val="000000"/>
                </a:solidFill>
                <a:effectLst/>
                <a:latin typeface="Arial" panose="020B0604020202020204" pitchFamily="34" charset="0"/>
                <a:cs typeface="Arial" panose="020B0604020202020204" pitchFamily="34" charset="0"/>
              </a:rPr>
              <a:t>Canales de comunicación y sentido de pertenencia </a:t>
            </a:r>
          </a:p>
          <a:p>
            <a:pPr>
              <a:buFont typeface="Arial" panose="020B0604020202020204" pitchFamily="34" charset="0"/>
              <a:buChar char="•"/>
            </a:pPr>
            <a:r>
              <a:rPr lang="es-MX" sz="1300" b="0" i="0" u="none" strike="noStrike" dirty="0">
                <a:solidFill>
                  <a:srgbClr val="000000"/>
                </a:solidFill>
                <a:effectLst/>
                <a:latin typeface="Arial" panose="020B0604020202020204" pitchFamily="34" charset="0"/>
                <a:cs typeface="Arial" panose="020B0604020202020204" pitchFamily="34" charset="0"/>
              </a:rPr>
              <a:t>Sistema de valores compartidos </a:t>
            </a:r>
          </a:p>
          <a:p>
            <a:r>
              <a:rPr lang="es-MX" sz="1300" dirty="0">
                <a:latin typeface="Arial" panose="020B0604020202020204" pitchFamily="34" charset="0"/>
                <a:cs typeface="Arial" panose="020B0604020202020204" pitchFamily="34" charset="0"/>
              </a:rPr>
              <a:t/>
            </a:r>
            <a:br>
              <a:rPr lang="es-MX" sz="1300" dirty="0">
                <a:latin typeface="Arial" panose="020B0604020202020204" pitchFamily="34" charset="0"/>
                <a:cs typeface="Arial" panose="020B0604020202020204" pitchFamily="34" charset="0"/>
              </a:rPr>
            </a:br>
            <a:endParaRPr lang="es-MX" sz="1300" dirty="0">
              <a:latin typeface="Arial" panose="020B0604020202020204" pitchFamily="34" charset="0"/>
              <a:cs typeface="Arial" panose="020B0604020202020204" pitchFamily="34" charset="0"/>
            </a:endParaRPr>
          </a:p>
        </p:txBody>
      </p:sp>
      <p:pic>
        <p:nvPicPr>
          <p:cNvPr id="4" name="Gráfico 3" descr="Flecha horizontal con giro de 180 grados">
            <a:hlinkClick r:id="rId2" action="ppaction://hlinksldjump"/>
            <a:extLst>
              <a:ext uri="{FF2B5EF4-FFF2-40B4-BE49-F238E27FC236}">
                <a16:creationId xmlns:a16="http://schemas.microsoft.com/office/drawing/2014/main" xmlns="" id="{A39A811D-8B03-CB4C-A344-F828F86D825E}"/>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789920" y="5709031"/>
            <a:ext cx="914400" cy="914400"/>
          </a:xfrm>
          <a:prstGeom prst="rect">
            <a:avLst/>
          </a:prstGeom>
        </p:spPr>
      </p:pic>
    </p:spTree>
    <p:extLst>
      <p:ext uri="{BB962C8B-B14F-4D97-AF65-F5344CB8AC3E}">
        <p14:creationId xmlns:p14="http://schemas.microsoft.com/office/powerpoint/2010/main" val="7669630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0A140365-15B3-5A40-BB22-D02E84224876}"/>
              </a:ext>
            </a:extLst>
          </p:cNvPr>
          <p:cNvSpPr/>
          <p:nvPr/>
        </p:nvSpPr>
        <p:spPr>
          <a:xfrm>
            <a:off x="397565" y="1034828"/>
            <a:ext cx="11105322" cy="3139321"/>
          </a:xfrm>
          <a:prstGeom prst="rect">
            <a:avLst/>
          </a:prstGeom>
        </p:spPr>
        <p:txBody>
          <a:bodyPr wrap="square">
            <a:spAutoFit/>
          </a:bodyPr>
          <a:lstStyle/>
          <a:p>
            <a:r>
              <a:rPr lang="es-MX" b="1" i="0" u="none" strike="noStrike" dirty="0">
                <a:solidFill>
                  <a:srgbClr val="941100"/>
                </a:solidFill>
                <a:effectLst/>
                <a:latin typeface="Calibri" panose="020F0502020204030204" pitchFamily="34" charset="0"/>
                <a:cs typeface="Calibri" panose="020F0502020204030204" pitchFamily="34" charset="0"/>
              </a:rPr>
              <a:t>Etapa de "análisis de la función de dirección en el proceso de comunicación"</a:t>
            </a:r>
            <a:endParaRPr lang="es-MX" b="0" i="0" u="none" strike="noStrike" dirty="0">
              <a:solidFill>
                <a:srgbClr val="941100"/>
              </a:solidFill>
              <a:effectLst/>
              <a:latin typeface="Calibri" panose="020F0502020204030204" pitchFamily="34" charset="0"/>
              <a:cs typeface="Calibri" panose="020F0502020204030204" pitchFamily="34" charset="0"/>
            </a:endParaRPr>
          </a:p>
          <a:p>
            <a:endParaRPr lang="es-MX" b="0" i="0" u="none" strike="noStrike" dirty="0">
              <a:solidFill>
                <a:srgbClr val="000000"/>
              </a:solidFill>
              <a:effectLst/>
              <a:latin typeface="Calibri" panose="020F0502020204030204" pitchFamily="34" charset="0"/>
              <a:cs typeface="Calibri" panose="020F0502020204030204" pitchFamily="34" charset="0"/>
            </a:endParaRPr>
          </a:p>
          <a:p>
            <a:r>
              <a:rPr lang="es-MX" b="0" i="0" u="none" strike="noStrike" dirty="0">
                <a:solidFill>
                  <a:srgbClr val="000000"/>
                </a:solidFill>
                <a:effectLst/>
                <a:latin typeface="Calibri" panose="020F0502020204030204" pitchFamily="34" charset="0"/>
                <a:cs typeface="Calibri" panose="020F0502020204030204" pitchFamily="34" charset="0"/>
              </a:rPr>
              <a:t>En este paso se realiza un estudio sobre cómo influyen los directivos en la empresa, su papel, qué rol desempeñan, qué tan competentes son y si presentan o no competencia para la comunicación. Para ello se utiliza un cuestionario tipo encuesta basado en la estructura de la competencia para la comunicación. </a:t>
            </a:r>
          </a:p>
          <a:p>
            <a:r>
              <a:rPr lang="es-MX" dirty="0">
                <a:latin typeface="Calibri" panose="020F0502020204030204" pitchFamily="34" charset="0"/>
                <a:cs typeface="Calibri" panose="020F0502020204030204" pitchFamily="34" charset="0"/>
              </a:rPr>
              <a:t>Para conocer las brechas de criterios entre cada nivel dentro de la organización, se procede a la aplicación de la técnica 360. Esta última permite retroalimentar ampliamente el criterio autoevaluación de directivos, subordinados y colegas; y de este modo determinar las brechas entre cada una de las opiniones expuestas. </a:t>
            </a:r>
          </a:p>
          <a:p>
            <a:r>
              <a:rPr lang="es-MX" dirty="0">
                <a:latin typeface="Calibri" panose="020F0502020204030204" pitchFamily="34" charset="0"/>
                <a:cs typeface="Calibri" panose="020F0502020204030204" pitchFamily="34" charset="0"/>
              </a:rPr>
              <a:t/>
            </a:r>
            <a:br>
              <a:rPr lang="es-MX" dirty="0">
                <a:latin typeface="Calibri" panose="020F0502020204030204" pitchFamily="34" charset="0"/>
                <a:cs typeface="Calibri" panose="020F0502020204030204" pitchFamily="34" charset="0"/>
              </a:rPr>
            </a:br>
            <a:r>
              <a:rPr lang="es-MX" dirty="0">
                <a:latin typeface="Calibri" panose="020F0502020204030204" pitchFamily="34" charset="0"/>
                <a:cs typeface="Calibri" panose="020F0502020204030204" pitchFamily="34" charset="0"/>
              </a:rPr>
              <a:t/>
            </a:r>
            <a:br>
              <a:rPr lang="es-MX" dirty="0">
                <a:latin typeface="Calibri" panose="020F0502020204030204" pitchFamily="34" charset="0"/>
                <a:cs typeface="Calibri" panose="020F0502020204030204" pitchFamily="34" charset="0"/>
              </a:rPr>
            </a:br>
            <a:endParaRPr lang="es-MX" dirty="0">
              <a:latin typeface="Calibri" panose="020F0502020204030204" pitchFamily="34" charset="0"/>
              <a:cs typeface="Calibri" panose="020F0502020204030204" pitchFamily="34" charset="0"/>
            </a:endParaRPr>
          </a:p>
        </p:txBody>
      </p:sp>
      <p:pic>
        <p:nvPicPr>
          <p:cNvPr id="3" name="Gráfico 2" descr="Flecha horizontal con giro de 180 grados">
            <a:hlinkClick r:id="rId2" action="ppaction://hlinksldjump"/>
            <a:extLst>
              <a:ext uri="{FF2B5EF4-FFF2-40B4-BE49-F238E27FC236}">
                <a16:creationId xmlns:a16="http://schemas.microsoft.com/office/drawing/2014/main" xmlns="" id="{DFD4BB1D-D06F-694A-8D21-FCEA3E97E590}"/>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789920" y="5709031"/>
            <a:ext cx="914400" cy="914400"/>
          </a:xfrm>
          <a:prstGeom prst="rect">
            <a:avLst/>
          </a:prstGeom>
        </p:spPr>
      </p:pic>
    </p:spTree>
    <p:extLst>
      <p:ext uri="{BB962C8B-B14F-4D97-AF65-F5344CB8AC3E}">
        <p14:creationId xmlns:p14="http://schemas.microsoft.com/office/powerpoint/2010/main" val="1523832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01DD9BFD-B9DE-7747-AD00-913966F47CF5}"/>
              </a:ext>
            </a:extLst>
          </p:cNvPr>
          <p:cNvSpPr/>
          <p:nvPr/>
        </p:nvSpPr>
        <p:spPr>
          <a:xfrm>
            <a:off x="2955235" y="1937557"/>
            <a:ext cx="6096000" cy="2585323"/>
          </a:xfrm>
          <a:prstGeom prst="rect">
            <a:avLst/>
          </a:prstGeom>
        </p:spPr>
        <p:txBody>
          <a:bodyPr>
            <a:spAutoFit/>
          </a:bodyPr>
          <a:lstStyle/>
          <a:p>
            <a:pPr algn="just"/>
            <a:r>
              <a:rPr lang="es-MX" b="1" i="0" u="none" strike="noStrike" dirty="0">
                <a:solidFill>
                  <a:srgbClr val="941100"/>
                </a:solidFill>
                <a:effectLst/>
                <a:latin typeface="Verdana" panose="020B0604030504040204" pitchFamily="34" charset="0"/>
              </a:rPr>
              <a:t>Etapa de "proyección de plan de acciones" </a:t>
            </a:r>
            <a:endParaRPr lang="es-MX" b="0" i="0" u="none" strike="noStrike" dirty="0">
              <a:solidFill>
                <a:srgbClr val="941100"/>
              </a:solidFill>
              <a:effectLst/>
              <a:latin typeface="verdana" panose="020B0604030504040204" pitchFamily="34" charset="0"/>
            </a:endParaRPr>
          </a:p>
          <a:p>
            <a:pPr algn="just"/>
            <a:r>
              <a:rPr lang="es-MX" b="0" i="0" u="none" strike="noStrike" dirty="0">
                <a:solidFill>
                  <a:srgbClr val="000000"/>
                </a:solidFill>
                <a:effectLst/>
                <a:latin typeface="Verdana" panose="020B0604030504040204" pitchFamily="34" charset="0"/>
              </a:rPr>
              <a:t>En este paso se determinan y crean las acciones encaminadas a instituir un Sistema de Comunicación Empresarial eficaz como primer paso. </a:t>
            </a:r>
          </a:p>
          <a:p>
            <a:pPr algn="just"/>
            <a:r>
              <a:rPr lang="es-MX" b="0" i="0" u="none" strike="noStrike" dirty="0">
                <a:solidFill>
                  <a:srgbClr val="000000"/>
                </a:solidFill>
                <a:effectLst/>
                <a:latin typeface="Verdana" panose="020B0604030504040204" pitchFamily="34" charset="0"/>
              </a:rPr>
              <a:t>Se creará un grupo interdisciplinario que pertenezca a la empresa para evaluar si este plan es oportuno y procedente, o no; y se presentará a  Dirección para su aprobación final.</a:t>
            </a:r>
            <a:endParaRPr lang="es-MX" b="0" i="0" u="none" strike="noStrike" dirty="0">
              <a:solidFill>
                <a:srgbClr val="000000"/>
              </a:solidFill>
              <a:effectLst/>
              <a:latin typeface="verdana" panose="020B0604030504040204" pitchFamily="34" charset="0"/>
            </a:endParaRPr>
          </a:p>
        </p:txBody>
      </p:sp>
      <p:pic>
        <p:nvPicPr>
          <p:cNvPr id="3" name="Gráfico 2" descr="Flecha horizontal con giro de 180 grados">
            <a:hlinkClick r:id="rId2" action="ppaction://hlinksldjump"/>
            <a:extLst>
              <a:ext uri="{FF2B5EF4-FFF2-40B4-BE49-F238E27FC236}">
                <a16:creationId xmlns:a16="http://schemas.microsoft.com/office/drawing/2014/main" xmlns="" id="{278A1148-783F-2944-8552-58B3AA67509F}"/>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789920" y="5709031"/>
            <a:ext cx="914400" cy="914400"/>
          </a:xfrm>
          <a:prstGeom prst="rect">
            <a:avLst/>
          </a:prstGeom>
        </p:spPr>
      </p:pic>
    </p:spTree>
    <p:extLst>
      <p:ext uri="{BB962C8B-B14F-4D97-AF65-F5344CB8AC3E}">
        <p14:creationId xmlns:p14="http://schemas.microsoft.com/office/powerpoint/2010/main" val="39187659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8D58D325-4857-F94E-8F77-257EF8CC7DA1}"/>
              </a:ext>
            </a:extLst>
          </p:cNvPr>
          <p:cNvSpPr/>
          <p:nvPr/>
        </p:nvSpPr>
        <p:spPr>
          <a:xfrm>
            <a:off x="665544" y="1648154"/>
            <a:ext cx="10860912" cy="2585323"/>
          </a:xfrm>
          <a:prstGeom prst="rect">
            <a:avLst/>
          </a:prstGeom>
        </p:spPr>
        <p:txBody>
          <a:bodyPr wrap="square">
            <a:spAutoFit/>
          </a:bodyPr>
          <a:lstStyle/>
          <a:p>
            <a:r>
              <a:rPr lang="es-MX" b="1" i="0" u="none" strike="noStrike" dirty="0">
                <a:solidFill>
                  <a:srgbClr val="941100"/>
                </a:solidFill>
                <a:effectLst/>
                <a:latin typeface="Verdana" panose="020B0604030504040204" pitchFamily="34" charset="0"/>
              </a:rPr>
              <a:t>Etapa de "proceso mejora continua" </a:t>
            </a:r>
            <a:endParaRPr lang="es-MX" b="0" i="0" u="none" strike="noStrike" dirty="0">
              <a:solidFill>
                <a:srgbClr val="941100"/>
              </a:solidFill>
              <a:effectLst/>
              <a:latin typeface="verdana" panose="020B0604030504040204" pitchFamily="34" charset="0"/>
            </a:endParaRPr>
          </a:p>
          <a:p>
            <a:r>
              <a:rPr lang="es-MX" b="0" i="0" u="none" strike="noStrike" dirty="0">
                <a:solidFill>
                  <a:srgbClr val="000000"/>
                </a:solidFill>
                <a:effectLst/>
                <a:latin typeface="Verdana" panose="020B0604030504040204" pitchFamily="34" charset="0"/>
              </a:rPr>
              <a:t>Se evalúa y determina por el encargado de Comunicación de la Empresa cada qué tiempo se debe verificar, corregir y mejorar la situación de la comunicación dentro de la empresa, de manera que esto se convierta en algo cíclico y cada vez se mejore un poco más. </a:t>
            </a:r>
            <a:endParaRPr lang="es-MX" b="0" i="0" u="none" strike="noStrike" dirty="0">
              <a:solidFill>
                <a:srgbClr val="000000"/>
              </a:solidFill>
              <a:effectLst/>
              <a:latin typeface="verdana" panose="020B0604030504040204" pitchFamily="34" charset="0"/>
            </a:endParaRPr>
          </a:p>
          <a:p>
            <a:r>
              <a:rPr lang="es-MX" b="0" i="0" u="none" strike="noStrike" dirty="0">
                <a:solidFill>
                  <a:srgbClr val="000000"/>
                </a:solidFill>
                <a:effectLst/>
                <a:latin typeface="Verdana" panose="020B0604030504040204" pitchFamily="34" charset="0"/>
              </a:rPr>
              <a:t>La propuesta principal es que el naciente sistema de comunicación se sustente sobre una base con una proyección en la prospectiva estratégica de un horizonte de 3 años, donde coincidentemente con ese tiempo, se implementen sistemáticamente diagnósticos de comunicación como parte de su mejora continua. </a:t>
            </a:r>
            <a:endParaRPr lang="es-MX" b="0" i="0" u="none" strike="noStrike" dirty="0">
              <a:solidFill>
                <a:srgbClr val="000000"/>
              </a:solidFill>
              <a:effectLst/>
              <a:latin typeface="verdana" panose="020B0604030504040204" pitchFamily="34" charset="0"/>
            </a:endParaRPr>
          </a:p>
          <a:p>
            <a:endParaRPr lang="es-MX" b="0" i="0" u="none" strike="noStrike" dirty="0">
              <a:solidFill>
                <a:srgbClr val="000000"/>
              </a:solidFill>
              <a:effectLst/>
              <a:latin typeface="verdana" panose="020B0604030504040204" pitchFamily="34" charset="0"/>
            </a:endParaRPr>
          </a:p>
        </p:txBody>
      </p:sp>
      <p:pic>
        <p:nvPicPr>
          <p:cNvPr id="3" name="Gráfico 2" descr="Flecha horizontal con giro de 180 grados">
            <a:hlinkClick r:id="rId2" action="ppaction://hlinksldjump"/>
            <a:extLst>
              <a:ext uri="{FF2B5EF4-FFF2-40B4-BE49-F238E27FC236}">
                <a16:creationId xmlns:a16="http://schemas.microsoft.com/office/drawing/2014/main" xmlns="" id="{2466E8C6-DB0E-9140-973F-73B893DD72E7}"/>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789920" y="5709031"/>
            <a:ext cx="914400" cy="914400"/>
          </a:xfrm>
          <a:prstGeom prst="rect">
            <a:avLst/>
          </a:prstGeom>
        </p:spPr>
      </p:pic>
    </p:spTree>
    <p:extLst>
      <p:ext uri="{BB962C8B-B14F-4D97-AF65-F5344CB8AC3E}">
        <p14:creationId xmlns:p14="http://schemas.microsoft.com/office/powerpoint/2010/main" val="21624312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9C089A3D-EBA6-0741-8F3A-3AC13E6F4E4D}"/>
              </a:ext>
            </a:extLst>
          </p:cNvPr>
          <p:cNvSpPr txBox="1"/>
          <p:nvPr/>
        </p:nvSpPr>
        <p:spPr>
          <a:xfrm>
            <a:off x="1326392" y="918235"/>
            <a:ext cx="482829" cy="5509200"/>
          </a:xfrm>
          <a:prstGeom prst="rect">
            <a:avLst/>
          </a:prstGeom>
          <a:noFill/>
        </p:spPr>
        <p:txBody>
          <a:bodyPr wrap="square" rtlCol="0">
            <a:spAutoFit/>
          </a:bodyPr>
          <a:lstStyle/>
          <a:p>
            <a:r>
              <a:rPr lang="es-MX" sz="3200" b="1" dirty="0">
                <a:solidFill>
                  <a:schemeClr val="accent2">
                    <a:lumMod val="50000"/>
                  </a:schemeClr>
                </a:solidFill>
                <a:latin typeface="Bangla MN" pitchFamily="2" charset="0"/>
                <a:cs typeface="Bangla MN" pitchFamily="2" charset="0"/>
              </a:rPr>
              <a:t>METODOLOGÍA</a:t>
            </a:r>
          </a:p>
        </p:txBody>
      </p:sp>
      <p:sp>
        <p:nvSpPr>
          <p:cNvPr id="4" name="Forma en L 3">
            <a:extLst>
              <a:ext uri="{FF2B5EF4-FFF2-40B4-BE49-F238E27FC236}">
                <a16:creationId xmlns:a16="http://schemas.microsoft.com/office/drawing/2014/main" xmlns="" id="{294F4C7C-1C58-F244-BA7F-7FE8079E1782}"/>
              </a:ext>
            </a:extLst>
          </p:cNvPr>
          <p:cNvSpPr/>
          <p:nvPr/>
        </p:nvSpPr>
        <p:spPr>
          <a:xfrm>
            <a:off x="3675780" y="1308539"/>
            <a:ext cx="4987194" cy="5509200"/>
          </a:xfrm>
          <a:prstGeom prst="corner">
            <a:avLst>
              <a:gd name="adj1" fmla="val 15525"/>
              <a:gd name="adj2" fmla="val 16857"/>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6">
                  <a:lumMod val="50000"/>
                </a:schemeClr>
              </a:solidFill>
            </a:endParaRPr>
          </a:p>
        </p:txBody>
      </p:sp>
      <p:sp>
        <p:nvSpPr>
          <p:cNvPr id="5" name="CuadroTexto 4">
            <a:extLst>
              <a:ext uri="{FF2B5EF4-FFF2-40B4-BE49-F238E27FC236}">
                <a16:creationId xmlns:a16="http://schemas.microsoft.com/office/drawing/2014/main" xmlns="" id="{A381EF55-F08C-384B-8AB3-FC42402AB052}"/>
              </a:ext>
            </a:extLst>
          </p:cNvPr>
          <p:cNvSpPr txBox="1"/>
          <p:nvPr/>
        </p:nvSpPr>
        <p:spPr>
          <a:xfrm>
            <a:off x="4940962" y="6269123"/>
            <a:ext cx="2919046" cy="369332"/>
          </a:xfrm>
          <a:prstGeom prst="rect">
            <a:avLst/>
          </a:prstGeom>
          <a:noFill/>
        </p:spPr>
        <p:txBody>
          <a:bodyPr wrap="square" rtlCol="0">
            <a:spAutoFit/>
          </a:bodyPr>
          <a:lstStyle/>
          <a:p>
            <a:r>
              <a:rPr lang="es-MX" dirty="0">
                <a:solidFill>
                  <a:schemeClr val="accent6">
                    <a:lumMod val="50000"/>
                  </a:schemeClr>
                </a:solidFill>
              </a:rPr>
              <a:t>Proceso de mejora continua</a:t>
            </a:r>
          </a:p>
        </p:txBody>
      </p:sp>
      <p:sp>
        <p:nvSpPr>
          <p:cNvPr id="6" name="Cheurón 5">
            <a:extLst>
              <a:ext uri="{FF2B5EF4-FFF2-40B4-BE49-F238E27FC236}">
                <a16:creationId xmlns:a16="http://schemas.microsoft.com/office/drawing/2014/main" xmlns="" id="{C2E00610-228C-2B4F-BA6F-C23C46A2CD5D}"/>
              </a:ext>
            </a:extLst>
          </p:cNvPr>
          <p:cNvSpPr/>
          <p:nvPr/>
        </p:nvSpPr>
        <p:spPr>
          <a:xfrm rot="16200000">
            <a:off x="3814111" y="874135"/>
            <a:ext cx="567397" cy="844060"/>
          </a:xfrm>
          <a:prstGeom prst="chevron">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6">
                  <a:lumMod val="50000"/>
                </a:schemeClr>
              </a:solidFill>
            </a:endParaRPr>
          </a:p>
        </p:txBody>
      </p:sp>
      <p:sp>
        <p:nvSpPr>
          <p:cNvPr id="7" name="Llamada de flecha hacia abajo 6">
            <a:extLst>
              <a:ext uri="{FF2B5EF4-FFF2-40B4-BE49-F238E27FC236}">
                <a16:creationId xmlns:a16="http://schemas.microsoft.com/office/drawing/2014/main" xmlns="" id="{71E74970-B123-8444-821B-371576BE136D}"/>
              </a:ext>
            </a:extLst>
          </p:cNvPr>
          <p:cNvSpPr/>
          <p:nvPr/>
        </p:nvSpPr>
        <p:spPr>
          <a:xfrm>
            <a:off x="4983626" y="3201261"/>
            <a:ext cx="3695113" cy="917852"/>
          </a:xfrm>
          <a:prstGeom prst="downArrowCallout">
            <a:avLst>
              <a:gd name="adj1" fmla="val 37342"/>
              <a:gd name="adj2" fmla="val 37658"/>
              <a:gd name="adj3" fmla="val 21203"/>
              <a:gd name="adj4" fmla="val 67509"/>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a:solidFill>
                  <a:schemeClr val="accent6">
                    <a:lumMod val="50000"/>
                  </a:schemeClr>
                </a:solidFill>
              </a:rPr>
              <a:t>Consolidado de Necesidades ce Capacitación por Área</a:t>
            </a:r>
          </a:p>
        </p:txBody>
      </p:sp>
      <p:sp>
        <p:nvSpPr>
          <p:cNvPr id="8" name="Llamada de flecha hacia abajo 7">
            <a:extLst>
              <a:ext uri="{FF2B5EF4-FFF2-40B4-BE49-F238E27FC236}">
                <a16:creationId xmlns:a16="http://schemas.microsoft.com/office/drawing/2014/main" xmlns="" id="{CB8BABDC-7460-5049-A242-113DA95B5B83}"/>
              </a:ext>
            </a:extLst>
          </p:cNvPr>
          <p:cNvSpPr/>
          <p:nvPr/>
        </p:nvSpPr>
        <p:spPr>
          <a:xfrm>
            <a:off x="4983627" y="2272309"/>
            <a:ext cx="3695113" cy="917852"/>
          </a:xfrm>
          <a:prstGeom prst="downArrowCallout">
            <a:avLst>
              <a:gd name="adj1" fmla="val 37342"/>
              <a:gd name="adj2" fmla="val 37658"/>
              <a:gd name="adj3" fmla="val 21203"/>
              <a:gd name="adj4" fmla="val 67509"/>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a:solidFill>
                  <a:schemeClr val="accent6">
                    <a:lumMod val="50000"/>
                  </a:schemeClr>
                </a:solidFill>
              </a:rPr>
              <a:t>Caracterización y Síntesis de Necesidades del Área </a:t>
            </a:r>
          </a:p>
        </p:txBody>
      </p:sp>
      <p:sp>
        <p:nvSpPr>
          <p:cNvPr id="9" name="Llamada de flecha hacia abajo 8">
            <a:extLst>
              <a:ext uri="{FF2B5EF4-FFF2-40B4-BE49-F238E27FC236}">
                <a16:creationId xmlns:a16="http://schemas.microsoft.com/office/drawing/2014/main" xmlns="" id="{2B67485A-A3DE-864C-A060-AAFF88735265}"/>
              </a:ext>
            </a:extLst>
          </p:cNvPr>
          <p:cNvSpPr/>
          <p:nvPr/>
        </p:nvSpPr>
        <p:spPr>
          <a:xfrm>
            <a:off x="4939814" y="1317226"/>
            <a:ext cx="3695113" cy="917852"/>
          </a:xfrm>
          <a:prstGeom prst="downArrowCallout">
            <a:avLst>
              <a:gd name="adj1" fmla="val 37342"/>
              <a:gd name="adj2" fmla="val 37658"/>
              <a:gd name="adj3" fmla="val 21203"/>
              <a:gd name="adj4" fmla="val 67509"/>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a:solidFill>
                  <a:schemeClr val="accent6">
                    <a:lumMod val="50000"/>
                  </a:schemeClr>
                </a:solidFill>
              </a:rPr>
              <a:t>Detección individual de requerimientos de capacitación</a:t>
            </a:r>
          </a:p>
        </p:txBody>
      </p:sp>
      <p:sp>
        <p:nvSpPr>
          <p:cNvPr id="10" name="Rectángulo 9">
            <a:extLst>
              <a:ext uri="{FF2B5EF4-FFF2-40B4-BE49-F238E27FC236}">
                <a16:creationId xmlns:a16="http://schemas.microsoft.com/office/drawing/2014/main" xmlns="" id="{791FF32C-6187-F546-9B5D-738423174DBC}"/>
              </a:ext>
            </a:extLst>
          </p:cNvPr>
          <p:cNvSpPr/>
          <p:nvPr/>
        </p:nvSpPr>
        <p:spPr>
          <a:xfrm>
            <a:off x="3952707" y="158439"/>
            <a:ext cx="4895557" cy="680601"/>
          </a:xfrm>
          <a:prstGeom prst="rect">
            <a:avLst/>
          </a:prstGeom>
          <a:solidFill>
            <a:schemeClr val="accent6">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dirty="0">
                <a:solidFill>
                  <a:schemeClr val="accent6">
                    <a:lumMod val="50000"/>
                  </a:schemeClr>
                </a:solidFill>
              </a:rPr>
              <a:t>Detección de Necesidades de Capacitación (DNC)</a:t>
            </a:r>
          </a:p>
        </p:txBody>
      </p:sp>
      <p:sp>
        <p:nvSpPr>
          <p:cNvPr id="11" name="Flecha a la derecha con bandas 10">
            <a:extLst>
              <a:ext uri="{FF2B5EF4-FFF2-40B4-BE49-F238E27FC236}">
                <a16:creationId xmlns:a16="http://schemas.microsoft.com/office/drawing/2014/main" xmlns="" id="{7318F31D-6FD8-214B-82F2-77465A5FD8AD}"/>
              </a:ext>
            </a:extLst>
          </p:cNvPr>
          <p:cNvSpPr/>
          <p:nvPr/>
        </p:nvSpPr>
        <p:spPr>
          <a:xfrm rot="5400000">
            <a:off x="6570071" y="734470"/>
            <a:ext cx="421192" cy="694130"/>
          </a:xfrm>
          <a:prstGeom prst="stripedRightArrow">
            <a:avLst>
              <a:gd name="adj1" fmla="val 50000"/>
              <a:gd name="adj2" fmla="val 33374"/>
            </a:avLst>
          </a:prstGeom>
          <a:solidFill>
            <a:schemeClr val="accent6">
              <a:lumMod val="40000"/>
              <a:lumOff val="60000"/>
            </a:schemeClr>
          </a:soli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solidFill>
                <a:schemeClr val="accent6">
                  <a:lumMod val="50000"/>
                </a:schemeClr>
              </a:solidFill>
            </a:endParaRPr>
          </a:p>
        </p:txBody>
      </p:sp>
      <p:pic>
        <p:nvPicPr>
          <p:cNvPr id="13" name="Gráfico 12" descr="Ojo">
            <a:hlinkClick r:id="rId2" action="ppaction://hlinksldjump"/>
            <a:extLst>
              <a:ext uri="{FF2B5EF4-FFF2-40B4-BE49-F238E27FC236}">
                <a16:creationId xmlns:a16="http://schemas.microsoft.com/office/drawing/2014/main" xmlns="" id="{4825AD4C-2DA8-1B4C-9898-82243519377E}"/>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8794428" y="1227406"/>
            <a:ext cx="914400" cy="914400"/>
          </a:xfrm>
          <a:prstGeom prst="rect">
            <a:avLst/>
          </a:prstGeom>
        </p:spPr>
      </p:pic>
      <p:pic>
        <p:nvPicPr>
          <p:cNvPr id="15" name="Gráfico 14" descr="Engranajes">
            <a:hlinkClick r:id="rId5" action="ppaction://hlinksldjump"/>
            <a:extLst>
              <a:ext uri="{FF2B5EF4-FFF2-40B4-BE49-F238E27FC236}">
                <a16:creationId xmlns:a16="http://schemas.microsoft.com/office/drawing/2014/main" xmlns="" id="{DBE6B126-F7DA-DB42-9237-67AC8841FD05}"/>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8779947" y="5945724"/>
            <a:ext cx="914400" cy="914400"/>
          </a:xfrm>
          <a:prstGeom prst="rect">
            <a:avLst/>
          </a:prstGeom>
        </p:spPr>
      </p:pic>
      <p:sp>
        <p:nvSpPr>
          <p:cNvPr id="16" name="Llamada de flecha hacia abajo 15">
            <a:extLst>
              <a:ext uri="{FF2B5EF4-FFF2-40B4-BE49-F238E27FC236}">
                <a16:creationId xmlns:a16="http://schemas.microsoft.com/office/drawing/2014/main" xmlns="" id="{9ADF8FD0-6E40-BE4F-953A-F88B1B5E1CFB}"/>
              </a:ext>
            </a:extLst>
          </p:cNvPr>
          <p:cNvSpPr/>
          <p:nvPr/>
        </p:nvSpPr>
        <p:spPr>
          <a:xfrm>
            <a:off x="4983626" y="4145643"/>
            <a:ext cx="3695113" cy="917852"/>
          </a:xfrm>
          <a:prstGeom prst="downArrowCallout">
            <a:avLst>
              <a:gd name="adj1" fmla="val 37342"/>
              <a:gd name="adj2" fmla="val 37658"/>
              <a:gd name="adj3" fmla="val 21203"/>
              <a:gd name="adj4" fmla="val 67509"/>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a:solidFill>
                  <a:schemeClr val="accent6">
                    <a:lumMod val="50000"/>
                  </a:schemeClr>
                </a:solidFill>
              </a:rPr>
              <a:t>Plan Anual de Capacitación</a:t>
            </a:r>
          </a:p>
        </p:txBody>
      </p:sp>
      <p:pic>
        <p:nvPicPr>
          <p:cNvPr id="18" name="Gráfico 17" descr="Presentación con gráfico circular">
            <a:hlinkClick r:id="rId8" action="ppaction://hlinksldjump"/>
            <a:extLst>
              <a:ext uri="{FF2B5EF4-FFF2-40B4-BE49-F238E27FC236}">
                <a16:creationId xmlns:a16="http://schemas.microsoft.com/office/drawing/2014/main" xmlns="" id="{1DCF08BF-B30E-E640-93DA-79313696F398}"/>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8779947" y="3110749"/>
            <a:ext cx="914400" cy="914400"/>
          </a:xfrm>
          <a:prstGeom prst="rect">
            <a:avLst/>
          </a:prstGeom>
        </p:spPr>
      </p:pic>
      <p:pic>
        <p:nvPicPr>
          <p:cNvPr id="20" name="Gráfico 19" descr="Investigación">
            <a:hlinkClick r:id="rId11" action="ppaction://hlinksldjump"/>
            <a:extLst>
              <a:ext uri="{FF2B5EF4-FFF2-40B4-BE49-F238E27FC236}">
                <a16:creationId xmlns:a16="http://schemas.microsoft.com/office/drawing/2014/main" xmlns="" id="{EC3D3F92-BAE5-FA4C-80FA-A3C19A0BD13F}"/>
              </a:ext>
            </a:extLst>
          </p:cNvPr>
          <p:cNvPicPr>
            <a:picLocks noChangeAspect="1"/>
          </p:cNvPicPr>
          <p:nvPr/>
        </p:nvPicPr>
        <p:blipFill>
          <a:blip r:embed="rId12">
            <a:extLst>
              <a:ext uri="{96DAC541-7B7A-43D3-8B79-37D633B846F1}">
                <asvg:svgBlip xmlns:asvg="http://schemas.microsoft.com/office/drawing/2016/SVG/main" xmlns="" r:embed="rId13"/>
              </a:ext>
            </a:extLst>
          </a:blip>
          <a:stretch>
            <a:fillRect/>
          </a:stretch>
        </p:blipFill>
        <p:spPr>
          <a:xfrm>
            <a:off x="8825960" y="2196591"/>
            <a:ext cx="914400" cy="914400"/>
          </a:xfrm>
          <a:prstGeom prst="rect">
            <a:avLst/>
          </a:prstGeom>
        </p:spPr>
      </p:pic>
      <p:pic>
        <p:nvPicPr>
          <p:cNvPr id="22" name="Gráfico 21" descr="Teatro">
            <a:extLst>
              <a:ext uri="{FF2B5EF4-FFF2-40B4-BE49-F238E27FC236}">
                <a16:creationId xmlns:a16="http://schemas.microsoft.com/office/drawing/2014/main" xmlns="" id="{FC362488-245C-D140-B1F9-80F56733C80E}"/>
              </a:ext>
            </a:extLst>
          </p:cNvPr>
          <p:cNvPicPr>
            <a:picLocks noChangeAspect="1"/>
          </p:cNvPicPr>
          <p:nvPr/>
        </p:nvPicPr>
        <p:blipFill>
          <a:blip r:embed="rId14">
            <a:extLst>
              <a:ext uri="{96DAC541-7B7A-43D3-8B79-37D633B846F1}">
                <asvg:svgBlip xmlns:asvg="http://schemas.microsoft.com/office/drawing/2016/SVG/main" xmlns="" r:embed="rId15"/>
              </a:ext>
            </a:extLst>
          </a:blip>
          <a:stretch>
            <a:fillRect/>
          </a:stretch>
        </p:blipFill>
        <p:spPr>
          <a:xfrm>
            <a:off x="8848264" y="4033536"/>
            <a:ext cx="914400" cy="914400"/>
          </a:xfrm>
          <a:prstGeom prst="rect">
            <a:avLst/>
          </a:prstGeom>
        </p:spPr>
      </p:pic>
      <p:sp>
        <p:nvSpPr>
          <p:cNvPr id="23" name="Llamada de flecha hacia abajo 22">
            <a:extLst>
              <a:ext uri="{FF2B5EF4-FFF2-40B4-BE49-F238E27FC236}">
                <a16:creationId xmlns:a16="http://schemas.microsoft.com/office/drawing/2014/main" xmlns="" id="{3230DE27-BF05-084C-96BF-22B823174BEC}"/>
              </a:ext>
            </a:extLst>
          </p:cNvPr>
          <p:cNvSpPr/>
          <p:nvPr/>
        </p:nvSpPr>
        <p:spPr>
          <a:xfrm>
            <a:off x="4939813" y="5083897"/>
            <a:ext cx="3695113" cy="917852"/>
          </a:xfrm>
          <a:prstGeom prst="downArrowCallout">
            <a:avLst>
              <a:gd name="adj1" fmla="val 37342"/>
              <a:gd name="adj2" fmla="val 37658"/>
              <a:gd name="adj3" fmla="val 21203"/>
              <a:gd name="adj4" fmla="val 67509"/>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a:solidFill>
                  <a:schemeClr val="accent6">
                    <a:lumMod val="50000"/>
                  </a:schemeClr>
                </a:solidFill>
              </a:rPr>
              <a:t>Ejecución del Plan</a:t>
            </a:r>
          </a:p>
        </p:txBody>
      </p:sp>
      <p:pic>
        <p:nvPicPr>
          <p:cNvPr id="25" name="Gráfico 24" descr="Diana">
            <a:extLst>
              <a:ext uri="{FF2B5EF4-FFF2-40B4-BE49-F238E27FC236}">
                <a16:creationId xmlns:a16="http://schemas.microsoft.com/office/drawing/2014/main" xmlns="" id="{8CBC47DA-A23C-C341-B456-B6323549A591}"/>
              </a:ext>
            </a:extLst>
          </p:cNvPr>
          <p:cNvPicPr>
            <a:picLocks noChangeAspect="1"/>
          </p:cNvPicPr>
          <p:nvPr/>
        </p:nvPicPr>
        <p:blipFill>
          <a:blip r:embed="rId16">
            <a:extLst>
              <a:ext uri="{96DAC541-7B7A-43D3-8B79-37D633B846F1}">
                <asvg:svgBlip xmlns:asvg="http://schemas.microsoft.com/office/drawing/2016/SVG/main" xmlns="" r:embed="rId17"/>
              </a:ext>
            </a:extLst>
          </a:blip>
          <a:stretch>
            <a:fillRect/>
          </a:stretch>
        </p:blipFill>
        <p:spPr>
          <a:xfrm>
            <a:off x="8820216" y="4988224"/>
            <a:ext cx="914400" cy="914400"/>
          </a:xfrm>
          <a:prstGeom prst="rect">
            <a:avLst/>
          </a:prstGeom>
        </p:spPr>
      </p:pic>
      <p:pic>
        <p:nvPicPr>
          <p:cNvPr id="26" name="Gráfico 25" descr="Flecha horizontal con giro de 180 grados">
            <a:hlinkClick r:id="rId18" action="ppaction://hlinksldjump"/>
            <a:extLst>
              <a:ext uri="{FF2B5EF4-FFF2-40B4-BE49-F238E27FC236}">
                <a16:creationId xmlns:a16="http://schemas.microsoft.com/office/drawing/2014/main" xmlns="" id="{A92760CE-8FA8-F04B-BDAA-616BC16EEF48}"/>
              </a:ext>
            </a:extLst>
          </p:cNvPr>
          <p:cNvPicPr>
            <a:picLocks noChangeAspect="1"/>
          </p:cNvPicPr>
          <p:nvPr/>
        </p:nvPicPr>
        <p:blipFill>
          <a:blip r:embed="rId19">
            <a:extLst>
              <a:ext uri="{96DAC541-7B7A-43D3-8B79-37D633B846F1}">
                <asvg:svgBlip xmlns:asvg="http://schemas.microsoft.com/office/drawing/2016/SVG/main" xmlns="" r:embed="rId20"/>
              </a:ext>
            </a:extLst>
          </a:blip>
          <a:stretch>
            <a:fillRect/>
          </a:stretch>
        </p:blipFill>
        <p:spPr>
          <a:xfrm>
            <a:off x="10789920" y="5709031"/>
            <a:ext cx="914400" cy="914400"/>
          </a:xfrm>
          <a:prstGeom prst="rect">
            <a:avLst/>
          </a:prstGeom>
        </p:spPr>
      </p:pic>
    </p:spTree>
    <p:extLst>
      <p:ext uri="{BB962C8B-B14F-4D97-AF65-F5344CB8AC3E}">
        <p14:creationId xmlns:p14="http://schemas.microsoft.com/office/powerpoint/2010/main" val="38139507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AEC041F5-4F75-B747-8476-3D7083E68A67}"/>
              </a:ext>
            </a:extLst>
          </p:cNvPr>
          <p:cNvSpPr/>
          <p:nvPr/>
        </p:nvSpPr>
        <p:spPr>
          <a:xfrm>
            <a:off x="422973" y="1029096"/>
            <a:ext cx="8405718" cy="3477875"/>
          </a:xfrm>
          <a:prstGeom prst="rect">
            <a:avLst/>
          </a:prstGeom>
        </p:spPr>
        <p:txBody>
          <a:bodyPr wrap="square">
            <a:spAutoFit/>
          </a:bodyPr>
          <a:lstStyle/>
          <a:p>
            <a:r>
              <a:rPr lang="en-US" sz="2000" b="1" dirty="0" err="1" smtClean="0">
                <a:solidFill>
                  <a:srgbClr val="941100"/>
                </a:solidFill>
              </a:rPr>
              <a:t>Detección</a:t>
            </a:r>
            <a:r>
              <a:rPr lang="en-US" sz="2000" b="1" dirty="0" smtClean="0">
                <a:solidFill>
                  <a:srgbClr val="941100"/>
                </a:solidFill>
              </a:rPr>
              <a:t> Individual de </a:t>
            </a:r>
            <a:r>
              <a:rPr lang="en-US" sz="2000" b="1" dirty="0" err="1" smtClean="0">
                <a:solidFill>
                  <a:srgbClr val="941100"/>
                </a:solidFill>
              </a:rPr>
              <a:t>Requerimientos</a:t>
            </a:r>
            <a:r>
              <a:rPr lang="en-US" sz="2000" b="1" dirty="0" smtClean="0">
                <a:solidFill>
                  <a:srgbClr val="941100"/>
                </a:solidFill>
              </a:rPr>
              <a:t> de </a:t>
            </a:r>
            <a:r>
              <a:rPr lang="en-US" sz="2000" b="1" dirty="0" err="1" smtClean="0">
                <a:solidFill>
                  <a:srgbClr val="941100"/>
                </a:solidFill>
              </a:rPr>
              <a:t>Capacitación</a:t>
            </a:r>
            <a:r>
              <a:rPr lang="en-US" sz="2000" dirty="0" smtClean="0">
                <a:solidFill>
                  <a:srgbClr val="941100"/>
                </a:solidFill>
              </a:rPr>
              <a:t>. </a:t>
            </a:r>
            <a:endParaRPr lang="en-US" sz="2000" dirty="0">
              <a:solidFill>
                <a:srgbClr val="941100"/>
              </a:solidFill>
            </a:endParaRPr>
          </a:p>
          <a:p>
            <a:endParaRPr lang="en-US" sz="2000" dirty="0"/>
          </a:p>
          <a:p>
            <a:r>
              <a:rPr lang="en-US" sz="2000" dirty="0"/>
              <a:t>En esta primera etapa, se distribuye el formulario a todos los colaboradores y/o jefes en el menor plazo, evitando así factores externos que sean considerados solo por algunas personas al momento de llenar la encuesta.</a:t>
            </a:r>
            <a:r>
              <a:rPr lang="es-MX" sz="2000" dirty="0"/>
              <a:t> </a:t>
            </a:r>
            <a:r>
              <a:rPr lang="en-US" sz="2000" dirty="0"/>
              <a:t>Esta encuesta no es anónima dado que las necesidades o brechas de competencias son propias de cada persona que integra una organización y asociadas a un área específica de trabajo.  </a:t>
            </a:r>
            <a:endParaRPr lang="es-MX" sz="2000" dirty="0"/>
          </a:p>
          <a:p>
            <a:r>
              <a:rPr lang="en-US" sz="2000" dirty="0"/>
              <a:t> </a:t>
            </a:r>
            <a:endParaRPr lang="es-MX" sz="2000" dirty="0"/>
          </a:p>
          <a:p>
            <a:r>
              <a:rPr lang="es-MX" sz="2000" dirty="0">
                <a:cs typeface="Arial" panose="020B0604020202020204" pitchFamily="34" charset="0"/>
              </a:rPr>
              <a:t/>
            </a:r>
            <a:br>
              <a:rPr lang="es-MX" sz="2000" dirty="0">
                <a:cs typeface="Arial" panose="020B0604020202020204" pitchFamily="34" charset="0"/>
              </a:rPr>
            </a:br>
            <a:endParaRPr lang="es-MX" sz="2000" dirty="0">
              <a:cs typeface="Arial" panose="020B0604020202020204" pitchFamily="34" charset="0"/>
            </a:endParaRPr>
          </a:p>
        </p:txBody>
      </p:sp>
      <p:pic>
        <p:nvPicPr>
          <p:cNvPr id="3" name="Gráfico 2" descr="Flecha horizontal con giro de 180 grados">
            <a:hlinkClick r:id="rId2" action="ppaction://hlinksldjump"/>
            <a:extLst>
              <a:ext uri="{FF2B5EF4-FFF2-40B4-BE49-F238E27FC236}">
                <a16:creationId xmlns:a16="http://schemas.microsoft.com/office/drawing/2014/main" xmlns="" id="{AA55014A-8990-8D4C-8EED-B5D513978565}"/>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789920" y="5709031"/>
            <a:ext cx="914400" cy="914400"/>
          </a:xfrm>
          <a:prstGeom prst="rect">
            <a:avLst/>
          </a:prstGeom>
        </p:spPr>
      </p:pic>
    </p:spTree>
    <p:extLst>
      <p:ext uri="{BB962C8B-B14F-4D97-AF65-F5344CB8AC3E}">
        <p14:creationId xmlns:p14="http://schemas.microsoft.com/office/powerpoint/2010/main" val="387245299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TotalTime>
  <Words>1155</Words>
  <Application>Microsoft Office PowerPoint</Application>
  <PresentationFormat>Panorámica</PresentationFormat>
  <Paragraphs>162</Paragraphs>
  <Slides>14</Slides>
  <Notes>0</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14</vt:i4>
      </vt:variant>
    </vt:vector>
  </HeadingPairs>
  <TitlesOfParts>
    <vt:vector size="25" baseType="lpstr">
      <vt:lpstr>Arial</vt:lpstr>
      <vt:lpstr>Bangla MN</vt:lpstr>
      <vt:lpstr>Calibri</vt:lpstr>
      <vt:lpstr>Calibri Light</vt:lpstr>
      <vt:lpstr>STXinwei</vt:lpstr>
      <vt:lpstr>Tahoma</vt:lpstr>
      <vt:lpstr>Trebuchet MS</vt:lpstr>
      <vt:lpstr>Verdana</vt:lpstr>
      <vt:lpstr>Verdana</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Microsoft Office User</dc:creator>
  <cp:lastModifiedBy>Cuenta Microsoft</cp:lastModifiedBy>
  <cp:revision>44</cp:revision>
  <dcterms:created xsi:type="dcterms:W3CDTF">2021-07-21T17:47:17Z</dcterms:created>
  <dcterms:modified xsi:type="dcterms:W3CDTF">2021-07-22T02:13:23Z</dcterms:modified>
</cp:coreProperties>
</file>