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58" r:id="rId6"/>
    <p:sldId id="264"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err="1" smtClean="0"/>
              <a:t>Demanda</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PE"/>
        </a:p>
      </c:txPr>
    </c:title>
    <c:autoTitleDeleted val="0"/>
    <c:plotArea>
      <c:layout>
        <c:manualLayout>
          <c:layoutTarget val="inner"/>
          <c:xMode val="edge"/>
          <c:yMode val="edge"/>
          <c:x val="2.4555735680098809E-2"/>
          <c:y val="0.18057482586631707"/>
          <c:w val="0.95424019607843136"/>
          <c:h val="0.74018562383386433"/>
        </c:manualLayout>
      </c:layout>
      <c:scatterChart>
        <c:scatterStyle val="lineMarker"/>
        <c:varyColors val="0"/>
        <c:ser>
          <c:idx val="0"/>
          <c:order val="0"/>
          <c:tx>
            <c:strRef>
              <c:f>Hoja1!$B$1</c:f>
              <c:strCache>
                <c:ptCount val="1"/>
                <c:pt idx="0">
                  <c:v>Valores Y</c:v>
                </c:pt>
              </c:strCache>
            </c:strRef>
          </c:tx>
          <c:spPr>
            <a:ln w="25400" cap="rnd">
              <a:noFill/>
              <a:round/>
            </a:ln>
            <a:effectLst>
              <a:outerShdw blurRad="63500" dist="25400" dir="5400000" algn="ctr" rotWithShape="0">
                <a:srgbClr val="000000">
                  <a:alpha val="69000"/>
                </a:srgbClr>
              </a:outerShdw>
            </a:effectLst>
          </c:spPr>
          <c:marker>
            <c:symbol val="circle"/>
            <c:size val="6"/>
            <c:spPr>
              <a:solidFill>
                <a:schemeClr val="tx1">
                  <a:lumMod val="65000"/>
                  <a:lumOff val="35000"/>
                </a:schemeClr>
              </a:solidFill>
              <a:ln w="9525" cap="rnd">
                <a:solidFill>
                  <a:schemeClr val="accent1"/>
                </a:solidFill>
                <a:roun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marker>
          <c:xVal>
            <c:numRef>
              <c:f>Hoja1!$A$2:$A$4</c:f>
              <c:numCache>
                <c:formatCode>General</c:formatCode>
                <c:ptCount val="3"/>
                <c:pt idx="0">
                  <c:v>0.7</c:v>
                </c:pt>
                <c:pt idx="1">
                  <c:v>1.8</c:v>
                </c:pt>
                <c:pt idx="2">
                  <c:v>-0.2</c:v>
                </c:pt>
              </c:numCache>
            </c:numRef>
          </c:xVal>
          <c:yVal>
            <c:numRef>
              <c:f>Hoja1!$B$2:$B$4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C5BF-4ECA-989A-2FA2FBC4F3F3}"/>
            </c:ext>
          </c:extLst>
        </c:ser>
        <c:dLbls>
          <c:showLegendKey val="0"/>
          <c:showVal val="0"/>
          <c:showCatName val="0"/>
          <c:showSerName val="0"/>
          <c:showPercent val="0"/>
          <c:showBubbleSize val="0"/>
        </c:dLbls>
        <c:axId val="2068858448"/>
        <c:axId val="2068867600"/>
      </c:scatterChart>
      <c:valAx>
        <c:axId val="2068858448"/>
        <c:scaling>
          <c:orientation val="minMax"/>
          <c:max val="13"/>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67600"/>
        <c:crosses val="autoZero"/>
        <c:crossBetween val="midCat"/>
        <c:majorUnit val="1"/>
      </c:valAx>
      <c:valAx>
        <c:axId val="2068867600"/>
        <c:scaling>
          <c:orientation val="minMax"/>
          <c:max val="8"/>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5844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1">
          <a:shade val="50000"/>
        </a:schemeClr>
      </a:solidFill>
    </a:ln>
    <a:effectLst/>
  </c:spPr>
  <c:txPr>
    <a:bodyPr/>
    <a:lstStyle/>
    <a:p>
      <a:pPr>
        <a:defRPr/>
      </a:pPr>
      <a:endParaRPr lang="es-P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err="1" smtClean="0"/>
              <a:t>Oferta</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PE"/>
        </a:p>
      </c:txPr>
    </c:title>
    <c:autoTitleDeleted val="0"/>
    <c:plotArea>
      <c:layout>
        <c:manualLayout>
          <c:layoutTarget val="inner"/>
          <c:xMode val="edge"/>
          <c:yMode val="edge"/>
          <c:x val="2.4555735680098809E-2"/>
          <c:y val="0.18057482586631707"/>
          <c:w val="0.95424019607843136"/>
          <c:h val="0.74018562383386433"/>
        </c:manualLayout>
      </c:layout>
      <c:scatterChart>
        <c:scatterStyle val="lineMarker"/>
        <c:varyColors val="0"/>
        <c:ser>
          <c:idx val="0"/>
          <c:order val="0"/>
          <c:tx>
            <c:strRef>
              <c:f>Hoja1!$B$1</c:f>
              <c:strCache>
                <c:ptCount val="1"/>
                <c:pt idx="0">
                  <c:v>Valores Y</c:v>
                </c:pt>
              </c:strCache>
            </c:strRef>
          </c:tx>
          <c:spPr>
            <a:ln w="25400" cap="rnd">
              <a:noFill/>
              <a:round/>
            </a:ln>
            <a:effectLst>
              <a:outerShdw blurRad="63500" dist="25400" dir="5400000" algn="ctr" rotWithShape="0">
                <a:srgbClr val="000000">
                  <a:alpha val="69000"/>
                </a:srgbClr>
              </a:outerShdw>
            </a:effectLst>
          </c:spPr>
          <c:marker>
            <c:symbol val="circle"/>
            <c:size val="6"/>
            <c:spPr>
              <a:solidFill>
                <a:schemeClr val="tx1">
                  <a:lumMod val="65000"/>
                  <a:lumOff val="35000"/>
                </a:schemeClr>
              </a:solidFill>
              <a:ln w="9525" cap="rnd">
                <a:solidFill>
                  <a:schemeClr val="accent1"/>
                </a:solidFill>
                <a:roun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marker>
          <c:xVal>
            <c:numRef>
              <c:f>Hoja1!$A$2:$A$4</c:f>
              <c:numCache>
                <c:formatCode>General</c:formatCode>
                <c:ptCount val="3"/>
                <c:pt idx="0">
                  <c:v>0.7</c:v>
                </c:pt>
                <c:pt idx="1">
                  <c:v>1.8</c:v>
                </c:pt>
                <c:pt idx="2">
                  <c:v>0.2</c:v>
                </c:pt>
              </c:numCache>
            </c:numRef>
          </c:xVal>
          <c:yVal>
            <c:numRef>
              <c:f>Hoja1!$B$2:$B$4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5624-4A36-BC65-3DD317C48987}"/>
            </c:ext>
          </c:extLst>
        </c:ser>
        <c:dLbls>
          <c:showLegendKey val="0"/>
          <c:showVal val="0"/>
          <c:showCatName val="0"/>
          <c:showSerName val="0"/>
          <c:showPercent val="0"/>
          <c:showBubbleSize val="0"/>
        </c:dLbls>
        <c:axId val="2068858448"/>
        <c:axId val="2068867600"/>
      </c:scatterChart>
      <c:valAx>
        <c:axId val="2068858448"/>
        <c:scaling>
          <c:orientation val="minMax"/>
          <c:max val="9"/>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67600"/>
        <c:crosses val="autoZero"/>
        <c:crossBetween val="midCat"/>
        <c:majorUnit val="1"/>
      </c:valAx>
      <c:valAx>
        <c:axId val="2068867600"/>
        <c:scaling>
          <c:orientation val="minMax"/>
          <c:max val="8"/>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5844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P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PUNTO</a:t>
            </a:r>
            <a:r>
              <a:rPr lang="en-US" baseline="0" dirty="0" smtClean="0"/>
              <a:t> DE EQUILIBRIO</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PE"/>
        </a:p>
      </c:txPr>
    </c:title>
    <c:autoTitleDeleted val="0"/>
    <c:plotArea>
      <c:layout>
        <c:manualLayout>
          <c:layoutTarget val="inner"/>
          <c:xMode val="edge"/>
          <c:yMode val="edge"/>
          <c:x val="2.4555681927182538E-2"/>
          <c:y val="0.17720098928627401"/>
          <c:w val="0.95424019607843136"/>
          <c:h val="0.74018562383386433"/>
        </c:manualLayout>
      </c:layout>
      <c:scatterChart>
        <c:scatterStyle val="lineMarker"/>
        <c:varyColors val="0"/>
        <c:ser>
          <c:idx val="0"/>
          <c:order val="0"/>
          <c:tx>
            <c:strRef>
              <c:f>Hoja1!$B$1</c:f>
              <c:strCache>
                <c:ptCount val="1"/>
                <c:pt idx="0">
                  <c:v>Valores Y</c:v>
                </c:pt>
              </c:strCache>
            </c:strRef>
          </c:tx>
          <c:spPr>
            <a:ln w="25400" cap="rnd">
              <a:noFill/>
              <a:round/>
            </a:ln>
            <a:effectLst>
              <a:outerShdw blurRad="63500" dist="25400" dir="5400000" algn="ctr" rotWithShape="0">
                <a:srgbClr val="000000">
                  <a:alpha val="69000"/>
                </a:srgbClr>
              </a:outerShdw>
            </a:effectLst>
          </c:spPr>
          <c:marker>
            <c:symbol val="circle"/>
            <c:size val="6"/>
            <c:spPr>
              <a:solidFill>
                <a:schemeClr val="tx1">
                  <a:lumMod val="65000"/>
                  <a:lumOff val="35000"/>
                </a:schemeClr>
              </a:solidFill>
              <a:ln w="9525" cap="rnd">
                <a:solidFill>
                  <a:schemeClr val="accent1"/>
                </a:solidFill>
                <a:roun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marker>
          <c:xVal>
            <c:numRef>
              <c:f>Hoja1!$A$2:$A$4</c:f>
              <c:numCache>
                <c:formatCode>General</c:formatCode>
                <c:ptCount val="3"/>
                <c:pt idx="0">
                  <c:v>0.7</c:v>
                </c:pt>
                <c:pt idx="1">
                  <c:v>1.8</c:v>
                </c:pt>
                <c:pt idx="2">
                  <c:v>-0.2</c:v>
                </c:pt>
              </c:numCache>
            </c:numRef>
          </c:xVal>
          <c:yVal>
            <c:numRef>
              <c:f>Hoja1!$B$2:$B$4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9EEF-49CC-84B6-B67718236C92}"/>
            </c:ext>
          </c:extLst>
        </c:ser>
        <c:dLbls>
          <c:showLegendKey val="0"/>
          <c:showVal val="0"/>
          <c:showCatName val="0"/>
          <c:showSerName val="0"/>
          <c:showPercent val="0"/>
          <c:showBubbleSize val="0"/>
        </c:dLbls>
        <c:axId val="2068858448"/>
        <c:axId val="2068867600"/>
      </c:scatterChart>
      <c:valAx>
        <c:axId val="2068858448"/>
        <c:scaling>
          <c:orientation val="minMax"/>
          <c:max val="14"/>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67600"/>
        <c:crosses val="autoZero"/>
        <c:crossBetween val="midCat"/>
        <c:majorUnit val="1"/>
      </c:valAx>
      <c:valAx>
        <c:axId val="2068867600"/>
        <c:scaling>
          <c:orientation val="minMax"/>
          <c:max val="8"/>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5844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PE"/>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PUNTO</a:t>
            </a:r>
            <a:r>
              <a:rPr lang="en-US" baseline="0" dirty="0" smtClean="0"/>
              <a:t> DE EQUILIBRIO</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s-PE"/>
        </a:p>
      </c:txPr>
    </c:title>
    <c:autoTitleDeleted val="0"/>
    <c:plotArea>
      <c:layout>
        <c:manualLayout>
          <c:layoutTarget val="inner"/>
          <c:xMode val="edge"/>
          <c:yMode val="edge"/>
          <c:x val="2.4555681927182538E-2"/>
          <c:y val="0.17720098928627401"/>
          <c:w val="0.95424019607843136"/>
          <c:h val="0.74018562383386433"/>
        </c:manualLayout>
      </c:layout>
      <c:scatterChart>
        <c:scatterStyle val="lineMarker"/>
        <c:varyColors val="0"/>
        <c:ser>
          <c:idx val="0"/>
          <c:order val="0"/>
          <c:tx>
            <c:strRef>
              <c:f>Hoja1!$B$1</c:f>
              <c:strCache>
                <c:ptCount val="1"/>
                <c:pt idx="0">
                  <c:v>Valores Y</c:v>
                </c:pt>
              </c:strCache>
            </c:strRef>
          </c:tx>
          <c:spPr>
            <a:ln w="25400" cap="rnd">
              <a:noFill/>
              <a:round/>
            </a:ln>
            <a:effectLst>
              <a:outerShdw blurRad="63500" dist="25400" dir="5400000" algn="ctr" rotWithShape="0">
                <a:srgbClr val="000000">
                  <a:alpha val="69000"/>
                </a:srgbClr>
              </a:outerShdw>
            </a:effectLst>
          </c:spPr>
          <c:marker>
            <c:symbol val="circle"/>
            <c:size val="6"/>
            <c:spPr>
              <a:solidFill>
                <a:schemeClr val="tx1">
                  <a:lumMod val="65000"/>
                  <a:lumOff val="35000"/>
                </a:schemeClr>
              </a:solidFill>
              <a:ln w="9525" cap="rnd">
                <a:solidFill>
                  <a:schemeClr val="accent1"/>
                </a:solidFill>
                <a:roun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marker>
          <c:xVal>
            <c:numRef>
              <c:f>Hoja1!$A$2:$A$4</c:f>
              <c:numCache>
                <c:formatCode>General</c:formatCode>
                <c:ptCount val="3"/>
                <c:pt idx="0">
                  <c:v>0.7</c:v>
                </c:pt>
                <c:pt idx="1">
                  <c:v>1.8</c:v>
                </c:pt>
                <c:pt idx="2">
                  <c:v>-0.2</c:v>
                </c:pt>
              </c:numCache>
            </c:numRef>
          </c:xVal>
          <c:yVal>
            <c:numRef>
              <c:f>Hoja1!$B$2:$B$4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380A-4316-A040-C7DEB647A5F6}"/>
            </c:ext>
          </c:extLst>
        </c:ser>
        <c:dLbls>
          <c:showLegendKey val="0"/>
          <c:showVal val="0"/>
          <c:showCatName val="0"/>
          <c:showSerName val="0"/>
          <c:showPercent val="0"/>
          <c:showBubbleSize val="0"/>
        </c:dLbls>
        <c:axId val="2068858448"/>
        <c:axId val="2068867600"/>
      </c:scatterChart>
      <c:valAx>
        <c:axId val="2068858448"/>
        <c:scaling>
          <c:orientation val="minMax"/>
          <c:max val="14"/>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67600"/>
        <c:crosses val="autoZero"/>
        <c:crossBetween val="midCat"/>
        <c:majorUnit val="1"/>
      </c:valAx>
      <c:valAx>
        <c:axId val="2068867600"/>
        <c:scaling>
          <c:orientation val="minMax"/>
          <c:max val="8"/>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w="34925" cap="flat" cmpd="sng" algn="ctr">
            <a:solidFill>
              <a:srgbClr val="FF0000"/>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PE"/>
          </a:p>
        </c:txPr>
        <c:crossAx val="2068858448"/>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P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0.02466</cdr:x>
      <cdr:y>0.27592</cdr:y>
    </cdr:from>
    <cdr:to>
      <cdr:x>0.08305</cdr:x>
      <cdr:y>0.27863</cdr:y>
    </cdr:to>
    <cdr:cxnSp macro="">
      <cdr:nvCxnSpPr>
        <cdr:cNvPr id="7" name="Conector recto 6"/>
        <cdr:cNvCxnSpPr/>
      </cdr:nvCxnSpPr>
      <cdr:spPr>
        <a:xfrm xmlns:a="http://schemas.openxmlformats.org/drawingml/2006/main">
          <a:off x="182880" y="981777"/>
          <a:ext cx="433136" cy="9625"/>
        </a:xfrm>
        <a:prstGeom xmlns:a="http://schemas.openxmlformats.org/drawingml/2006/main" prst="line">
          <a:avLst/>
        </a:prstGeom>
        <a:ln xmlns:a="http://schemas.openxmlformats.org/drawingml/2006/main">
          <a:solidFill>
            <a:schemeClr val="bg2">
              <a:lumMod val="20000"/>
              <a:lumOff val="80000"/>
            </a:schemeClr>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0.02466</cdr:x>
      <cdr:y>0.27592</cdr:y>
    </cdr:from>
    <cdr:to>
      <cdr:x>0.02466</cdr:x>
      <cdr:y>0.92785</cdr:y>
    </cdr:to>
    <cdr:cxnSp macro="">
      <cdr:nvCxnSpPr>
        <cdr:cNvPr id="10" name="Conector recto 9"/>
        <cdr:cNvCxnSpPr/>
      </cdr:nvCxnSpPr>
      <cdr:spPr>
        <a:xfrm xmlns:a="http://schemas.openxmlformats.org/drawingml/2006/main">
          <a:off x="182880" y="981777"/>
          <a:ext cx="1" cy="2319653"/>
        </a:xfrm>
        <a:prstGeom xmlns:a="http://schemas.openxmlformats.org/drawingml/2006/main" prst="line">
          <a:avLst/>
        </a:prstGeom>
        <a:ln xmlns:a="http://schemas.openxmlformats.org/drawingml/2006/main">
          <a:solidFill>
            <a:schemeClr val="bg2">
              <a:lumMod val="20000"/>
              <a:lumOff val="80000"/>
            </a:schemeClr>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0.09603</cdr:x>
      <cdr:y>0.36317</cdr:y>
    </cdr:from>
    <cdr:to>
      <cdr:x>0.16091</cdr:x>
      <cdr:y>0.36339</cdr:y>
    </cdr:to>
    <cdr:cxnSp macro="">
      <cdr:nvCxnSpPr>
        <cdr:cNvPr id="16" name="Conector recto 15"/>
        <cdr:cNvCxnSpPr/>
      </cdr:nvCxnSpPr>
      <cdr:spPr>
        <a:xfrm xmlns:a="http://schemas.openxmlformats.org/drawingml/2006/main" flipV="1">
          <a:off x="712268" y="1292217"/>
          <a:ext cx="481264" cy="774"/>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0.16091</cdr:x>
      <cdr:y>0.35978</cdr:y>
    </cdr:from>
    <cdr:to>
      <cdr:x>0.16221</cdr:x>
      <cdr:y>0.92223</cdr:y>
    </cdr:to>
    <cdr:cxnSp macro="">
      <cdr:nvCxnSpPr>
        <cdr:cNvPr id="21" name="Conector recto 20"/>
        <cdr:cNvCxnSpPr/>
      </cdr:nvCxnSpPr>
      <cdr:spPr>
        <a:xfrm xmlns:a="http://schemas.openxmlformats.org/drawingml/2006/main" flipV="1">
          <a:off x="1193535" y="1280160"/>
          <a:ext cx="9622" cy="2001271"/>
        </a:xfrm>
        <a:prstGeom xmlns:a="http://schemas.openxmlformats.org/drawingml/2006/main" prst="line">
          <a:avLst/>
        </a:prstGeom>
        <a:ln xmlns:a="http://schemas.openxmlformats.org/drawingml/2006/main">
          <a:solidFill>
            <a:schemeClr val="bg1">
              <a:lumMod val="95000"/>
            </a:schemeClr>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0.09473</cdr:x>
      <cdr:y>0.54599</cdr:y>
    </cdr:from>
    <cdr:to>
      <cdr:x>0.43473</cdr:x>
      <cdr:y>0.54599</cdr:y>
    </cdr:to>
    <cdr:cxnSp macro="">
      <cdr:nvCxnSpPr>
        <cdr:cNvPr id="28" name="Conector recto 27"/>
        <cdr:cNvCxnSpPr/>
      </cdr:nvCxnSpPr>
      <cdr:spPr>
        <a:xfrm xmlns:a="http://schemas.openxmlformats.org/drawingml/2006/main">
          <a:off x="702643" y="1942698"/>
          <a:ext cx="2521820" cy="0"/>
        </a:xfrm>
        <a:prstGeom xmlns:a="http://schemas.openxmlformats.org/drawingml/2006/main" prst="line">
          <a:avLst/>
        </a:prstGeom>
        <a:ln xmlns:a="http://schemas.openxmlformats.org/drawingml/2006/main">
          <a:solidFill>
            <a:schemeClr val="bg1">
              <a:lumMod val="95000"/>
            </a:schemeClr>
          </a:solidFill>
        </a:ln>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0.09473</cdr:x>
      <cdr:y>0.73129</cdr:y>
    </cdr:from>
    <cdr:to>
      <cdr:x>0.70594</cdr:x>
      <cdr:y>0.73445</cdr:y>
    </cdr:to>
    <cdr:cxnSp macro="">
      <cdr:nvCxnSpPr>
        <cdr:cNvPr id="39" name="Conector recto 38"/>
        <cdr:cNvCxnSpPr/>
      </cdr:nvCxnSpPr>
      <cdr:spPr>
        <a:xfrm xmlns:a="http://schemas.openxmlformats.org/drawingml/2006/main">
          <a:off x="702643" y="2602029"/>
          <a:ext cx="4533500" cy="11230"/>
        </a:xfrm>
        <a:prstGeom xmlns:a="http://schemas.openxmlformats.org/drawingml/2006/main" prst="line">
          <a:avLst/>
        </a:prstGeom>
        <a:ln xmlns:a="http://schemas.openxmlformats.org/drawingml/2006/main">
          <a:solidFill>
            <a:schemeClr val="bg1">
              <a:lumMod val="95000"/>
            </a:schemeClr>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0.70335</cdr:x>
      <cdr:y>0.73445</cdr:y>
    </cdr:from>
    <cdr:to>
      <cdr:x>0.70594</cdr:x>
      <cdr:y>0.91099</cdr:y>
    </cdr:to>
    <cdr:cxnSp macro="">
      <cdr:nvCxnSpPr>
        <cdr:cNvPr id="41" name="Conector recto 40"/>
        <cdr:cNvCxnSpPr/>
      </cdr:nvCxnSpPr>
      <cdr:spPr>
        <a:xfrm xmlns:a="http://schemas.openxmlformats.org/drawingml/2006/main" flipH="1" flipV="1">
          <a:off x="5216892" y="2613259"/>
          <a:ext cx="19252" cy="628164"/>
        </a:xfrm>
        <a:prstGeom xmlns:a="http://schemas.openxmlformats.org/drawingml/2006/main" prst="line">
          <a:avLst/>
        </a:prstGeom>
        <a:ln xmlns:a="http://schemas.openxmlformats.org/drawingml/2006/main">
          <a:solidFill>
            <a:schemeClr val="bg1">
              <a:lumMod val="95000"/>
            </a:schemeClr>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0.29587</cdr:x>
      <cdr:y>0.45807</cdr:y>
    </cdr:from>
    <cdr:to>
      <cdr:x>0.29587</cdr:x>
      <cdr:y>0.91434</cdr:y>
    </cdr:to>
    <cdr:cxnSp macro="">
      <cdr:nvCxnSpPr>
        <cdr:cNvPr id="67" name="Conector recto 66"/>
        <cdr:cNvCxnSpPr/>
      </cdr:nvCxnSpPr>
      <cdr:spPr>
        <a:xfrm xmlns:a="http://schemas.openxmlformats.org/drawingml/2006/main" flipV="1">
          <a:off x="2194560" y="1629877"/>
          <a:ext cx="0" cy="1623462"/>
        </a:xfrm>
        <a:prstGeom xmlns:a="http://schemas.openxmlformats.org/drawingml/2006/main" prst="line">
          <a:avLst/>
        </a:prstGeom>
        <a:ln xmlns:a="http://schemas.openxmlformats.org/drawingml/2006/main">
          <a:solidFill>
            <a:schemeClr val="bg1">
              <a:lumMod val="95000"/>
            </a:schemeClr>
          </a:solidFill>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dr:relSizeAnchor xmlns:cdr="http://schemas.openxmlformats.org/drawingml/2006/chartDrawing">
    <cdr:from>
      <cdr:x>0.29198</cdr:x>
      <cdr:y>0.44184</cdr:y>
    </cdr:from>
    <cdr:to>
      <cdr:x>0.30755</cdr:x>
      <cdr:y>0.4743</cdr:y>
    </cdr:to>
    <cdr:sp macro="" textlink="">
      <cdr:nvSpPr>
        <cdr:cNvPr id="80" name="Elipse 79"/>
        <cdr:cNvSpPr/>
      </cdr:nvSpPr>
      <cdr:spPr>
        <a:xfrm xmlns:a="http://schemas.openxmlformats.org/drawingml/2006/main">
          <a:off x="2165684" y="1572125"/>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0.42746</cdr:x>
      <cdr:y>0.52885</cdr:y>
    </cdr:from>
    <cdr:to>
      <cdr:x>0.44303</cdr:x>
      <cdr:y>0.56132</cdr:y>
    </cdr:to>
    <cdr:sp macro="" textlink="">
      <cdr:nvSpPr>
        <cdr:cNvPr id="83" name="Elipse 82"/>
        <cdr:cNvSpPr/>
      </cdr:nvSpPr>
      <cdr:spPr>
        <a:xfrm xmlns:a="http://schemas.openxmlformats.org/drawingml/2006/main">
          <a:off x="3170589" y="1881737"/>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0.55895</cdr:x>
      <cdr:y>0.633</cdr:y>
    </cdr:from>
    <cdr:to>
      <cdr:x>0.57452</cdr:x>
      <cdr:y>0.66546</cdr:y>
    </cdr:to>
    <cdr:sp macro="" textlink="">
      <cdr:nvSpPr>
        <cdr:cNvPr id="86" name="Elipse 85"/>
        <cdr:cNvSpPr/>
      </cdr:nvSpPr>
      <cdr:spPr>
        <a:xfrm xmlns:a="http://schemas.openxmlformats.org/drawingml/2006/main">
          <a:off x="4145880" y="2252310"/>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0.83376</cdr:x>
      <cdr:y>0.80793</cdr:y>
    </cdr:from>
    <cdr:to>
      <cdr:x>0.84934</cdr:x>
      <cdr:y>0.8404</cdr:y>
    </cdr:to>
    <cdr:sp macro="" textlink="">
      <cdr:nvSpPr>
        <cdr:cNvPr id="87" name="Elipse 86"/>
        <cdr:cNvSpPr/>
      </cdr:nvSpPr>
      <cdr:spPr>
        <a:xfrm xmlns:a="http://schemas.openxmlformats.org/drawingml/2006/main">
          <a:off x="6184231" y="2874741"/>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0.03155</cdr:x>
      <cdr:y>0.82337</cdr:y>
    </cdr:from>
    <cdr:to>
      <cdr:x>0.24321</cdr:x>
      <cdr:y>0.82609</cdr:y>
    </cdr:to>
    <cdr:cxnSp macro="">
      <cdr:nvCxnSpPr>
        <cdr:cNvPr id="7" name="Conector recto 6"/>
        <cdr:cNvCxnSpPr/>
      </cdr:nvCxnSpPr>
      <cdr:spPr>
        <a:xfrm xmlns:a="http://schemas.openxmlformats.org/drawingml/2006/main" flipV="1">
          <a:off x="231005" y="2916455"/>
          <a:ext cx="1549668" cy="9625"/>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0.24189</cdr:x>
      <cdr:y>0.82337</cdr:y>
    </cdr:from>
    <cdr:to>
      <cdr:x>0.24289</cdr:x>
      <cdr:y>0.91698</cdr:y>
    </cdr:to>
    <cdr:cxnSp macro="">
      <cdr:nvCxnSpPr>
        <cdr:cNvPr id="10" name="Conector recto 9"/>
        <cdr:cNvCxnSpPr/>
      </cdr:nvCxnSpPr>
      <cdr:spPr>
        <a:xfrm xmlns:a="http://schemas.openxmlformats.org/drawingml/2006/main">
          <a:off x="1771048" y="2916455"/>
          <a:ext cx="7296" cy="331579"/>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0.03204</cdr:x>
      <cdr:y>0.64075</cdr:y>
    </cdr:from>
    <cdr:to>
      <cdr:x>0.45355</cdr:x>
      <cdr:y>0.64402</cdr:y>
    </cdr:to>
    <cdr:cxnSp macro="">
      <cdr:nvCxnSpPr>
        <cdr:cNvPr id="16" name="Conector recto 15"/>
        <cdr:cNvCxnSpPr/>
      </cdr:nvCxnSpPr>
      <cdr:spPr>
        <a:xfrm xmlns:a="http://schemas.openxmlformats.org/drawingml/2006/main">
          <a:off x="234619" y="2269604"/>
          <a:ext cx="3086096" cy="11584"/>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0.45223</cdr:x>
      <cdr:y>0.64402</cdr:y>
    </cdr:from>
    <cdr:to>
      <cdr:x>0.45602</cdr:x>
      <cdr:y>0.91848</cdr:y>
    </cdr:to>
    <cdr:cxnSp macro="">
      <cdr:nvCxnSpPr>
        <cdr:cNvPr id="21" name="Conector recto 20"/>
        <cdr:cNvCxnSpPr/>
      </cdr:nvCxnSpPr>
      <cdr:spPr>
        <a:xfrm xmlns:a="http://schemas.openxmlformats.org/drawingml/2006/main" flipH="1" flipV="1">
          <a:off x="3311090" y="2281188"/>
          <a:ext cx="27743" cy="972171"/>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0.03163</cdr:x>
      <cdr:y>0.54871</cdr:y>
    </cdr:from>
    <cdr:to>
      <cdr:x>0.56135</cdr:x>
      <cdr:y>0.55435</cdr:y>
    </cdr:to>
    <cdr:cxnSp macro="">
      <cdr:nvCxnSpPr>
        <cdr:cNvPr id="28" name="Conector recto 27"/>
        <cdr:cNvCxnSpPr/>
      </cdr:nvCxnSpPr>
      <cdr:spPr>
        <a:xfrm xmlns:a="http://schemas.openxmlformats.org/drawingml/2006/main">
          <a:off x="231565" y="1943575"/>
          <a:ext cx="3878422" cy="19979"/>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0.03426</cdr:x>
      <cdr:y>0.73672</cdr:y>
    </cdr:from>
    <cdr:to>
      <cdr:x>0.34969</cdr:x>
      <cdr:y>0.73913</cdr:y>
    </cdr:to>
    <cdr:cxnSp macro="">
      <cdr:nvCxnSpPr>
        <cdr:cNvPr id="39" name="Conector recto 38"/>
        <cdr:cNvCxnSpPr/>
      </cdr:nvCxnSpPr>
      <cdr:spPr>
        <a:xfrm xmlns:a="http://schemas.openxmlformats.org/drawingml/2006/main">
          <a:off x="250816" y="2609551"/>
          <a:ext cx="2309503" cy="8521"/>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0.34969</cdr:x>
      <cdr:y>0.73641</cdr:y>
    </cdr:from>
    <cdr:to>
      <cdr:x>0.3523</cdr:x>
      <cdr:y>0.91642</cdr:y>
    </cdr:to>
    <cdr:cxnSp macro="">
      <cdr:nvCxnSpPr>
        <cdr:cNvPr id="41" name="Conector recto 40"/>
        <cdr:cNvCxnSpPr/>
      </cdr:nvCxnSpPr>
      <cdr:spPr>
        <a:xfrm xmlns:a="http://schemas.openxmlformats.org/drawingml/2006/main" flipH="1" flipV="1">
          <a:off x="2560319" y="2608446"/>
          <a:ext cx="19109" cy="637620"/>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0.56135</cdr:x>
      <cdr:y>0.54891</cdr:y>
    </cdr:from>
    <cdr:to>
      <cdr:x>0.5631</cdr:x>
      <cdr:y>0.91977</cdr:y>
    </cdr:to>
    <cdr:cxnSp macro="">
      <cdr:nvCxnSpPr>
        <cdr:cNvPr id="67" name="Conector recto 66"/>
        <cdr:cNvCxnSpPr/>
      </cdr:nvCxnSpPr>
      <cdr:spPr>
        <a:xfrm xmlns:a="http://schemas.openxmlformats.org/drawingml/2006/main" flipH="1" flipV="1">
          <a:off x="4109987" y="1944303"/>
          <a:ext cx="12834" cy="1313629"/>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dr:relSizeAnchor xmlns:cdr="http://schemas.openxmlformats.org/drawingml/2006/chartDrawing">
    <cdr:from>
      <cdr:x>0.03287</cdr:x>
      <cdr:y>0.4538</cdr:y>
    </cdr:from>
    <cdr:to>
      <cdr:x>0.66521</cdr:x>
      <cdr:y>0.4538</cdr:y>
    </cdr:to>
    <cdr:cxnSp macro="">
      <cdr:nvCxnSpPr>
        <cdr:cNvPr id="23" name="Conector recto 22"/>
        <cdr:cNvCxnSpPr/>
      </cdr:nvCxnSpPr>
      <cdr:spPr>
        <a:xfrm xmlns:a="http://schemas.openxmlformats.org/drawingml/2006/main">
          <a:off x="240631" y="1607419"/>
          <a:ext cx="4629751" cy="0"/>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0.66521</cdr:x>
      <cdr:y>0.45652</cdr:y>
    </cdr:from>
    <cdr:to>
      <cdr:x>0.66521</cdr:x>
      <cdr:y>0.92663</cdr:y>
    </cdr:to>
    <cdr:cxnSp macro="">
      <cdr:nvCxnSpPr>
        <cdr:cNvPr id="25" name="Conector recto 24"/>
        <cdr:cNvCxnSpPr/>
      </cdr:nvCxnSpPr>
      <cdr:spPr>
        <a:xfrm xmlns:a="http://schemas.openxmlformats.org/drawingml/2006/main" flipV="1">
          <a:off x="4870382" y="1617044"/>
          <a:ext cx="0" cy="1665171"/>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0.03024</cdr:x>
      <cdr:y>0.36413</cdr:y>
    </cdr:from>
    <cdr:to>
      <cdr:x>0.77169</cdr:x>
      <cdr:y>0.36685</cdr:y>
    </cdr:to>
    <cdr:cxnSp macro="">
      <cdr:nvCxnSpPr>
        <cdr:cNvPr id="27" name="Conector recto 26"/>
        <cdr:cNvCxnSpPr/>
      </cdr:nvCxnSpPr>
      <cdr:spPr>
        <a:xfrm xmlns:a="http://schemas.openxmlformats.org/drawingml/2006/main" flipV="1">
          <a:off x="221380" y="1289785"/>
          <a:ext cx="5428649" cy="9626"/>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0.77301</cdr:x>
      <cdr:y>0.36685</cdr:y>
    </cdr:from>
    <cdr:to>
      <cdr:x>0.77301</cdr:x>
      <cdr:y>0.91576</cdr:y>
    </cdr:to>
    <cdr:cxnSp macro="">
      <cdr:nvCxnSpPr>
        <cdr:cNvPr id="31" name="Conector recto 30"/>
        <cdr:cNvCxnSpPr/>
      </cdr:nvCxnSpPr>
      <cdr:spPr>
        <a:xfrm xmlns:a="http://schemas.openxmlformats.org/drawingml/2006/main" flipV="1">
          <a:off x="5659654" y="1299411"/>
          <a:ext cx="0" cy="1944304"/>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0.03155</cdr:x>
      <cdr:y>0.27174</cdr:y>
    </cdr:from>
    <cdr:to>
      <cdr:x>0.87686</cdr:x>
      <cdr:y>0.27174</cdr:y>
    </cdr:to>
    <cdr:cxnSp macro="">
      <cdr:nvCxnSpPr>
        <cdr:cNvPr id="35" name="Conector recto 34"/>
        <cdr:cNvCxnSpPr/>
      </cdr:nvCxnSpPr>
      <cdr:spPr>
        <a:xfrm xmlns:a="http://schemas.openxmlformats.org/drawingml/2006/main">
          <a:off x="231005" y="962526"/>
          <a:ext cx="6189045" cy="1"/>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0.87555</cdr:x>
      <cdr:y>0.26902</cdr:y>
    </cdr:from>
    <cdr:to>
      <cdr:x>0.87818</cdr:x>
      <cdr:y>0.9212</cdr:y>
    </cdr:to>
    <cdr:cxnSp macro="">
      <cdr:nvCxnSpPr>
        <cdr:cNvPr id="38" name="Conector recto 37"/>
        <cdr:cNvCxnSpPr/>
      </cdr:nvCxnSpPr>
      <cdr:spPr>
        <a:xfrm xmlns:a="http://schemas.openxmlformats.org/drawingml/2006/main" flipH="1" flipV="1">
          <a:off x="6410425" y="952901"/>
          <a:ext cx="19250" cy="2310063"/>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0.86956</cdr:x>
      <cdr:y>0.26087</cdr:y>
    </cdr:from>
    <cdr:to>
      <cdr:x>0.88533</cdr:x>
      <cdr:y>0.29348</cdr:y>
    </cdr:to>
    <cdr:sp macro="" textlink="">
      <cdr:nvSpPr>
        <cdr:cNvPr id="43" name="Elipse 42"/>
        <cdr:cNvSpPr/>
      </cdr:nvSpPr>
      <cdr:spPr>
        <a:xfrm xmlns:a="http://schemas.openxmlformats.org/drawingml/2006/main">
          <a:off x="6366575" y="924024"/>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0.23722</cdr:x>
      <cdr:y>0.81522</cdr:y>
    </cdr:from>
    <cdr:to>
      <cdr:x>0.25299</cdr:x>
      <cdr:y>0.84783</cdr:y>
    </cdr:to>
    <cdr:sp macro="" textlink="">
      <cdr:nvSpPr>
        <cdr:cNvPr id="44" name="Elipse 43"/>
        <cdr:cNvSpPr/>
      </cdr:nvSpPr>
      <cdr:spPr>
        <a:xfrm xmlns:a="http://schemas.openxmlformats.org/drawingml/2006/main">
          <a:off x="1736824" y="2887577"/>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0.33976</cdr:x>
      <cdr:y>0.72554</cdr:y>
    </cdr:from>
    <cdr:to>
      <cdr:x>0.35554</cdr:x>
      <cdr:y>0.75815</cdr:y>
    </cdr:to>
    <cdr:sp macro="" textlink="">
      <cdr:nvSpPr>
        <cdr:cNvPr id="45" name="Elipse 44"/>
        <cdr:cNvSpPr/>
      </cdr:nvSpPr>
      <cdr:spPr>
        <a:xfrm xmlns:a="http://schemas.openxmlformats.org/drawingml/2006/main">
          <a:off x="2487594" y="2569943"/>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0.44493</cdr:x>
      <cdr:y>0.63587</cdr:y>
    </cdr:from>
    <cdr:to>
      <cdr:x>0.46071</cdr:x>
      <cdr:y>0.66848</cdr:y>
    </cdr:to>
    <cdr:sp macro="" textlink="">
      <cdr:nvSpPr>
        <cdr:cNvPr id="46" name="Elipse 45"/>
        <cdr:cNvSpPr/>
      </cdr:nvSpPr>
      <cdr:spPr>
        <a:xfrm xmlns:a="http://schemas.openxmlformats.org/drawingml/2006/main">
          <a:off x="3257616" y="2252310"/>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0.55346</cdr:x>
      <cdr:y>0.53533</cdr:y>
    </cdr:from>
    <cdr:to>
      <cdr:x>0.56924</cdr:x>
      <cdr:y>0.56793</cdr:y>
    </cdr:to>
    <cdr:sp macro="" textlink="">
      <cdr:nvSpPr>
        <cdr:cNvPr id="47" name="Elipse 46"/>
        <cdr:cNvSpPr/>
      </cdr:nvSpPr>
      <cdr:spPr>
        <a:xfrm xmlns:a="http://schemas.openxmlformats.org/drawingml/2006/main">
          <a:off x="4052235" y="1896175"/>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0.6579</cdr:x>
      <cdr:y>0.44565</cdr:y>
    </cdr:from>
    <cdr:to>
      <cdr:x>0.67368</cdr:x>
      <cdr:y>0.47826</cdr:y>
    </cdr:to>
    <cdr:sp macro="" textlink="">
      <cdr:nvSpPr>
        <cdr:cNvPr id="48" name="Elipse 47"/>
        <cdr:cNvSpPr/>
      </cdr:nvSpPr>
      <cdr:spPr>
        <a:xfrm xmlns:a="http://schemas.openxmlformats.org/drawingml/2006/main">
          <a:off x="4816908" y="1578542"/>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0.7657</cdr:x>
      <cdr:y>0.36141</cdr:y>
    </cdr:from>
    <cdr:to>
      <cdr:x>0.78148</cdr:x>
      <cdr:y>0.39402</cdr:y>
    </cdr:to>
    <cdr:sp macro="" textlink="">
      <cdr:nvSpPr>
        <cdr:cNvPr id="49" name="Elipse 48"/>
        <cdr:cNvSpPr/>
      </cdr:nvSpPr>
      <cdr:spPr>
        <a:xfrm xmlns:a="http://schemas.openxmlformats.org/drawingml/2006/main">
          <a:off x="5606180" y="1280159"/>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0.02398</cdr:x>
      <cdr:y>0.26871</cdr:y>
    </cdr:from>
    <cdr:to>
      <cdr:x>0.08753</cdr:x>
      <cdr:y>0.26871</cdr:y>
    </cdr:to>
    <cdr:cxnSp macro="">
      <cdr:nvCxnSpPr>
        <cdr:cNvPr id="7" name="Conector recto 6"/>
        <cdr:cNvCxnSpPr/>
      </cdr:nvCxnSpPr>
      <cdr:spPr>
        <a:xfrm xmlns:a="http://schemas.openxmlformats.org/drawingml/2006/main">
          <a:off x="192505" y="1011504"/>
          <a:ext cx="510139" cy="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0.02466</cdr:x>
      <cdr:y>0.26871</cdr:y>
    </cdr:from>
    <cdr:to>
      <cdr:x>0.02638</cdr:x>
      <cdr:y>0.92785</cdr:y>
    </cdr:to>
    <cdr:cxnSp macro="">
      <cdr:nvCxnSpPr>
        <cdr:cNvPr id="10" name="Conector recto 9"/>
        <cdr:cNvCxnSpPr/>
      </cdr:nvCxnSpPr>
      <cdr:spPr>
        <a:xfrm xmlns:a="http://schemas.openxmlformats.org/drawingml/2006/main" flipH="1">
          <a:off x="197957" y="1011504"/>
          <a:ext cx="13799" cy="248123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0.09003</cdr:x>
      <cdr:y>0.64458</cdr:y>
    </cdr:from>
    <cdr:to>
      <cdr:x>0.53357</cdr:x>
      <cdr:y>0.64721</cdr:y>
    </cdr:to>
    <cdr:cxnSp macro="">
      <cdr:nvCxnSpPr>
        <cdr:cNvPr id="16" name="Conector recto 15"/>
        <cdr:cNvCxnSpPr/>
      </cdr:nvCxnSpPr>
      <cdr:spPr>
        <a:xfrm xmlns:a="http://schemas.openxmlformats.org/drawingml/2006/main" flipV="1">
          <a:off x="722751" y="2426417"/>
          <a:ext cx="3560491" cy="9908"/>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0.53477</cdr:x>
      <cdr:y>0.64458</cdr:y>
    </cdr:from>
    <cdr:to>
      <cdr:x>0.53477</cdr:x>
      <cdr:y>0.91562</cdr:y>
    </cdr:to>
    <cdr:cxnSp macro="">
      <cdr:nvCxnSpPr>
        <cdr:cNvPr id="21" name="Conector recto 20"/>
        <cdr:cNvCxnSpPr/>
      </cdr:nvCxnSpPr>
      <cdr:spPr>
        <a:xfrm xmlns:a="http://schemas.openxmlformats.org/drawingml/2006/main" flipH="1" flipV="1">
          <a:off x="4292867" y="2426416"/>
          <a:ext cx="2" cy="1020279"/>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0.08993</cdr:x>
      <cdr:y>0.82726</cdr:y>
    </cdr:from>
    <cdr:to>
      <cdr:x>0.78777</cdr:x>
      <cdr:y>0.83124</cdr:y>
    </cdr:to>
    <cdr:cxnSp macro="">
      <cdr:nvCxnSpPr>
        <cdr:cNvPr id="28" name="Conector recto 27"/>
        <cdr:cNvCxnSpPr/>
      </cdr:nvCxnSpPr>
      <cdr:spPr>
        <a:xfrm xmlns:a="http://schemas.openxmlformats.org/drawingml/2006/main">
          <a:off x="721940" y="3114067"/>
          <a:ext cx="5601857" cy="14995"/>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0.08873</cdr:x>
      <cdr:y>0.73385</cdr:y>
    </cdr:from>
    <cdr:to>
      <cdr:x>0.66187</cdr:x>
      <cdr:y>0.73408</cdr:y>
    </cdr:to>
    <cdr:cxnSp macro="">
      <cdr:nvCxnSpPr>
        <cdr:cNvPr id="39" name="Conector recto 38"/>
        <cdr:cNvCxnSpPr/>
      </cdr:nvCxnSpPr>
      <cdr:spPr>
        <a:xfrm xmlns:a="http://schemas.openxmlformats.org/drawingml/2006/main">
          <a:off x="712315" y="2762442"/>
          <a:ext cx="4600830" cy="86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0.66138</cdr:x>
      <cdr:y>0.73445</cdr:y>
    </cdr:from>
    <cdr:to>
      <cdr:x>0.66307</cdr:x>
      <cdr:y>0.91306</cdr:y>
    </cdr:to>
    <cdr:cxnSp macro="">
      <cdr:nvCxnSpPr>
        <cdr:cNvPr id="41" name="Conector recto 40"/>
        <cdr:cNvCxnSpPr/>
      </cdr:nvCxnSpPr>
      <cdr:spPr>
        <a:xfrm xmlns:a="http://schemas.openxmlformats.org/drawingml/2006/main" flipH="1" flipV="1">
          <a:off x="5309239" y="2764714"/>
          <a:ext cx="13532" cy="672357"/>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0.78777</cdr:x>
      <cdr:y>0.82613</cdr:y>
    </cdr:from>
    <cdr:to>
      <cdr:x>0.78988</cdr:x>
      <cdr:y>0.91434</cdr:y>
    </cdr:to>
    <cdr:cxnSp macro="">
      <cdr:nvCxnSpPr>
        <cdr:cNvPr id="67" name="Conector recto 66"/>
        <cdr:cNvCxnSpPr/>
      </cdr:nvCxnSpPr>
      <cdr:spPr>
        <a:xfrm xmlns:a="http://schemas.openxmlformats.org/drawingml/2006/main" flipH="1" flipV="1">
          <a:off x="6323798" y="3109811"/>
          <a:ext cx="16901" cy="332067"/>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dr:relSizeAnchor xmlns:cdr="http://schemas.openxmlformats.org/drawingml/2006/chartDrawing">
    <cdr:from>
      <cdr:x>0.40528</cdr:x>
      <cdr:y>0.54997</cdr:y>
    </cdr:from>
    <cdr:to>
      <cdr:x>0.40528</cdr:x>
      <cdr:y>0.91562</cdr:y>
    </cdr:to>
    <cdr:cxnSp macro="">
      <cdr:nvCxnSpPr>
        <cdr:cNvPr id="26" name="Conector recto 25"/>
        <cdr:cNvCxnSpPr/>
      </cdr:nvCxnSpPr>
      <cdr:spPr>
        <a:xfrm xmlns:a="http://schemas.openxmlformats.org/drawingml/2006/main" flipH="1">
          <a:off x="3253338" y="2070283"/>
          <a:ext cx="1" cy="1376412"/>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0.08393</cdr:x>
      <cdr:y>0.54486</cdr:y>
    </cdr:from>
    <cdr:to>
      <cdr:x>0.40408</cdr:x>
      <cdr:y>0.54742</cdr:y>
    </cdr:to>
    <cdr:cxnSp macro="">
      <cdr:nvCxnSpPr>
        <cdr:cNvPr id="30" name="Conector recto 29"/>
        <cdr:cNvCxnSpPr/>
      </cdr:nvCxnSpPr>
      <cdr:spPr>
        <a:xfrm xmlns:a="http://schemas.openxmlformats.org/drawingml/2006/main">
          <a:off x="673768" y="2051032"/>
          <a:ext cx="2569946" cy="9625"/>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0.27938</cdr:x>
      <cdr:y>0.44514</cdr:y>
    </cdr:from>
    <cdr:to>
      <cdr:x>0.28058</cdr:x>
      <cdr:y>0.91562</cdr:y>
    </cdr:to>
    <cdr:cxnSp macro="">
      <cdr:nvCxnSpPr>
        <cdr:cNvPr id="33" name="Conector recto 32"/>
        <cdr:cNvCxnSpPr/>
      </cdr:nvCxnSpPr>
      <cdr:spPr>
        <a:xfrm xmlns:a="http://schemas.openxmlformats.org/drawingml/2006/main" flipV="1">
          <a:off x="2242687" y="1675647"/>
          <a:ext cx="9625" cy="1771048"/>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0.08513</cdr:x>
      <cdr:y>0.45537</cdr:y>
    </cdr:from>
    <cdr:to>
      <cdr:x>0.27818</cdr:x>
      <cdr:y>0.45537</cdr:y>
    </cdr:to>
    <cdr:cxnSp macro="">
      <cdr:nvCxnSpPr>
        <cdr:cNvPr id="35" name="Conector recto 34"/>
        <cdr:cNvCxnSpPr/>
      </cdr:nvCxnSpPr>
      <cdr:spPr>
        <a:xfrm xmlns:a="http://schemas.openxmlformats.org/drawingml/2006/main">
          <a:off x="683394" y="1714148"/>
          <a:ext cx="1549667" cy="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0.14988</cdr:x>
      <cdr:y>0.36332</cdr:y>
    </cdr:from>
    <cdr:to>
      <cdr:x>0.15228</cdr:x>
      <cdr:y>0.91562</cdr:y>
    </cdr:to>
    <cdr:cxnSp macro="">
      <cdr:nvCxnSpPr>
        <cdr:cNvPr id="38" name="Conector recto 37"/>
        <cdr:cNvCxnSpPr/>
      </cdr:nvCxnSpPr>
      <cdr:spPr>
        <a:xfrm xmlns:a="http://schemas.openxmlformats.org/drawingml/2006/main" flipV="1">
          <a:off x="1203158" y="1367639"/>
          <a:ext cx="19250" cy="2079056"/>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0.08633</cdr:x>
      <cdr:y>0.36332</cdr:y>
    </cdr:from>
    <cdr:to>
      <cdr:x>0.15108</cdr:x>
      <cdr:y>0.36332</cdr:y>
    </cdr:to>
    <cdr:cxnSp macro="">
      <cdr:nvCxnSpPr>
        <cdr:cNvPr id="42" name="Conector recto 41"/>
        <cdr:cNvCxnSpPr/>
      </cdr:nvCxnSpPr>
      <cdr:spPr>
        <a:xfrm xmlns:a="http://schemas.openxmlformats.org/drawingml/2006/main" flipV="1">
          <a:off x="693019" y="1367638"/>
          <a:ext cx="519764" cy="1"/>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0.34173</cdr:x>
      <cdr:y>0.64458</cdr:y>
    </cdr:from>
    <cdr:to>
      <cdr:x>0.34293</cdr:x>
      <cdr:y>0.91562</cdr:y>
    </cdr:to>
    <cdr:cxnSp macro="">
      <cdr:nvCxnSpPr>
        <cdr:cNvPr id="44" name="Conector recto 43"/>
        <cdr:cNvCxnSpPr/>
      </cdr:nvCxnSpPr>
      <cdr:spPr>
        <a:xfrm xmlns:a="http://schemas.openxmlformats.org/drawingml/2006/main">
          <a:off x="2743200" y="2426417"/>
          <a:ext cx="9625" cy="1020278"/>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0.15348</cdr:x>
      <cdr:y>0.36076</cdr:y>
    </cdr:from>
    <cdr:to>
      <cdr:x>0.53597</cdr:x>
      <cdr:y>0.36587</cdr:y>
    </cdr:to>
    <cdr:cxnSp macro="">
      <cdr:nvCxnSpPr>
        <cdr:cNvPr id="60" name="Conector recto 59"/>
        <cdr:cNvCxnSpPr/>
      </cdr:nvCxnSpPr>
      <cdr:spPr>
        <a:xfrm xmlns:a="http://schemas.openxmlformats.org/drawingml/2006/main" flipV="1">
          <a:off x="1232034" y="1358013"/>
          <a:ext cx="3070459" cy="19251"/>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0.53477</cdr:x>
      <cdr:y>0.35681</cdr:y>
    </cdr:from>
    <cdr:to>
      <cdr:x>0.53477</cdr:x>
      <cdr:y>0.64319</cdr:y>
    </cdr:to>
    <cdr:cxnSp macro="">
      <cdr:nvCxnSpPr>
        <cdr:cNvPr id="62" name="Conector recto 61"/>
        <cdr:cNvCxnSpPr/>
      </cdr:nvCxnSpPr>
      <cdr:spPr>
        <a:xfrm xmlns:a="http://schemas.openxmlformats.org/drawingml/2006/main" flipV="1">
          <a:off x="4292868" y="1343150"/>
          <a:ext cx="0" cy="1078030"/>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0.47002</cdr:x>
      <cdr:y>0.45025</cdr:y>
    </cdr:from>
    <cdr:to>
      <cdr:x>0.47002</cdr:x>
      <cdr:y>0.91562</cdr:y>
    </cdr:to>
    <cdr:cxnSp macro="">
      <cdr:nvCxnSpPr>
        <cdr:cNvPr id="65" name="Conector recto 64"/>
        <cdr:cNvCxnSpPr/>
      </cdr:nvCxnSpPr>
      <cdr:spPr>
        <a:xfrm xmlns:a="http://schemas.openxmlformats.org/drawingml/2006/main" flipV="1">
          <a:off x="3773103" y="1694897"/>
          <a:ext cx="0" cy="1751798"/>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0.27578</cdr:x>
      <cdr:y>0.45281</cdr:y>
    </cdr:from>
    <cdr:to>
      <cdr:x>0.46882</cdr:x>
      <cdr:y>0.45537</cdr:y>
    </cdr:to>
    <cdr:cxnSp macro="">
      <cdr:nvCxnSpPr>
        <cdr:cNvPr id="68" name="Conector recto 67"/>
        <cdr:cNvCxnSpPr/>
      </cdr:nvCxnSpPr>
      <cdr:spPr>
        <a:xfrm xmlns:a="http://schemas.openxmlformats.org/drawingml/2006/main" flipV="1">
          <a:off x="2213811" y="1704523"/>
          <a:ext cx="1549667" cy="9625"/>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0.08873</cdr:x>
      <cdr:y>0.28661</cdr:y>
    </cdr:from>
    <cdr:to>
      <cdr:x>0.8753</cdr:x>
      <cdr:y>0.91562</cdr:y>
    </cdr:to>
    <cdr:cxnSp macro="">
      <cdr:nvCxnSpPr>
        <cdr:cNvPr id="70" name="Conector recto 69"/>
        <cdr:cNvCxnSpPr/>
      </cdr:nvCxnSpPr>
      <cdr:spPr>
        <a:xfrm xmlns:a="http://schemas.openxmlformats.org/drawingml/2006/main">
          <a:off x="712268" y="1078881"/>
          <a:ext cx="6314174" cy="2367814"/>
        </a:xfrm>
        <a:prstGeom xmlns:a="http://schemas.openxmlformats.org/drawingml/2006/main" prst="line">
          <a:avLst/>
        </a:prstGeom>
        <a:ln xmlns:a="http://schemas.openxmlformats.org/drawingml/2006/main">
          <a:solidFill>
            <a:srgbClr val="FFFF0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0.15108</cdr:x>
      <cdr:y>0.1741</cdr:y>
    </cdr:from>
    <cdr:to>
      <cdr:x>0.65827</cdr:x>
      <cdr:y>0.91562</cdr:y>
    </cdr:to>
    <cdr:cxnSp macro="">
      <cdr:nvCxnSpPr>
        <cdr:cNvPr id="72" name="Conector recto 71"/>
        <cdr:cNvCxnSpPr/>
      </cdr:nvCxnSpPr>
      <cdr:spPr>
        <a:xfrm xmlns:a="http://schemas.openxmlformats.org/drawingml/2006/main" flipV="1">
          <a:off x="1212783" y="655369"/>
          <a:ext cx="4071486" cy="2791326"/>
        </a:xfrm>
        <a:prstGeom xmlns:a="http://schemas.openxmlformats.org/drawingml/2006/main" prst="line">
          <a:avLst/>
        </a:prstGeom>
        <a:ln xmlns:a="http://schemas.openxmlformats.org/drawingml/2006/main">
          <a:solidFill>
            <a:schemeClr val="accent6">
              <a:lumMod val="60000"/>
              <a:lumOff val="40000"/>
            </a:schemeClr>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0.58873</cdr:x>
      <cdr:y>0.25592</cdr:y>
    </cdr:from>
    <cdr:to>
      <cdr:x>0.60312</cdr:x>
      <cdr:y>0.28661</cdr:y>
    </cdr:to>
    <cdr:sp macro="" textlink="">
      <cdr:nvSpPr>
        <cdr:cNvPr id="79" name="Elipse 78"/>
        <cdr:cNvSpPr/>
      </cdr:nvSpPr>
      <cdr:spPr>
        <a:xfrm xmlns:a="http://schemas.openxmlformats.org/drawingml/2006/main">
          <a:off x="4726004" y="963376"/>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0.52691</cdr:x>
      <cdr:y>0.3424</cdr:y>
    </cdr:from>
    <cdr:to>
      <cdr:x>0.5413</cdr:x>
      <cdr:y>0.37308</cdr:y>
    </cdr:to>
    <cdr:sp macro="" textlink="">
      <cdr:nvSpPr>
        <cdr:cNvPr id="80" name="Elipse 79"/>
        <cdr:cNvSpPr/>
      </cdr:nvSpPr>
      <cdr:spPr>
        <a:xfrm xmlns:a="http://schemas.openxmlformats.org/drawingml/2006/main">
          <a:off x="4229767" y="1288900"/>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0.46216</cdr:x>
      <cdr:y>0.44002</cdr:y>
    </cdr:from>
    <cdr:to>
      <cdr:x>0.47655</cdr:x>
      <cdr:y>0.47071</cdr:y>
    </cdr:to>
    <cdr:sp macro="" textlink="">
      <cdr:nvSpPr>
        <cdr:cNvPr id="81" name="Elipse 80"/>
        <cdr:cNvSpPr/>
      </cdr:nvSpPr>
      <cdr:spPr>
        <a:xfrm xmlns:a="http://schemas.openxmlformats.org/drawingml/2006/main">
          <a:off x="3710003" y="1656395"/>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0.21103</cdr:x>
      <cdr:y>0.81078</cdr:y>
    </cdr:from>
    <cdr:to>
      <cdr:x>0.22542</cdr:x>
      <cdr:y>0.84147</cdr:y>
    </cdr:to>
    <cdr:sp macro="" textlink="">
      <cdr:nvSpPr>
        <cdr:cNvPr id="82" name="Elipse 81"/>
        <cdr:cNvSpPr/>
      </cdr:nvSpPr>
      <cdr:spPr>
        <a:xfrm xmlns:a="http://schemas.openxmlformats.org/drawingml/2006/main">
          <a:off x="1694046" y="3052059"/>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0.33453</cdr:x>
      <cdr:y>0.63947</cdr:y>
    </cdr:from>
    <cdr:to>
      <cdr:x>0.34892</cdr:x>
      <cdr:y>0.67015</cdr:y>
    </cdr:to>
    <cdr:sp macro="" textlink="">
      <cdr:nvSpPr>
        <cdr:cNvPr id="83" name="Elipse 82"/>
        <cdr:cNvSpPr/>
      </cdr:nvSpPr>
      <cdr:spPr>
        <a:xfrm xmlns:a="http://schemas.openxmlformats.org/drawingml/2006/main">
          <a:off x="2685448" y="2407166"/>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0.27578</cdr:x>
      <cdr:y>0.71618</cdr:y>
    </cdr:from>
    <cdr:to>
      <cdr:x>0.29017</cdr:x>
      <cdr:y>0.74686</cdr:y>
    </cdr:to>
    <cdr:sp macro="" textlink="">
      <cdr:nvSpPr>
        <cdr:cNvPr id="84" name="Elipse 83"/>
        <cdr:cNvSpPr/>
      </cdr:nvSpPr>
      <cdr:spPr>
        <a:xfrm xmlns:a="http://schemas.openxmlformats.org/drawingml/2006/main">
          <a:off x="2213810" y="2695924"/>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0.77698</cdr:x>
      <cdr:y>0.82357</cdr:y>
    </cdr:from>
    <cdr:to>
      <cdr:x>0.79137</cdr:x>
      <cdr:y>0.85425</cdr:y>
    </cdr:to>
    <cdr:sp macro="" textlink="">
      <cdr:nvSpPr>
        <cdr:cNvPr id="85" name="Elipse 84"/>
        <cdr:cNvSpPr/>
      </cdr:nvSpPr>
      <cdr:spPr>
        <a:xfrm xmlns:a="http://schemas.openxmlformats.org/drawingml/2006/main">
          <a:off x="6237169" y="3100184"/>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0.65521</cdr:x>
      <cdr:y>0.72129</cdr:y>
    </cdr:from>
    <cdr:to>
      <cdr:x>0.6696</cdr:x>
      <cdr:y>0.75197</cdr:y>
    </cdr:to>
    <cdr:sp macro="" textlink="">
      <cdr:nvSpPr>
        <cdr:cNvPr id="86" name="Elipse 85"/>
        <cdr:cNvSpPr/>
      </cdr:nvSpPr>
      <cdr:spPr>
        <a:xfrm xmlns:a="http://schemas.openxmlformats.org/drawingml/2006/main">
          <a:off x="5259670" y="2715175"/>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0.52931</cdr:x>
      <cdr:y>0.61901</cdr:y>
    </cdr:from>
    <cdr:to>
      <cdr:x>0.5437</cdr:x>
      <cdr:y>0.6497</cdr:y>
    </cdr:to>
    <cdr:sp macro="" textlink="">
      <cdr:nvSpPr>
        <cdr:cNvPr id="87" name="Elipse 86"/>
        <cdr:cNvSpPr/>
      </cdr:nvSpPr>
      <cdr:spPr>
        <a:xfrm xmlns:a="http://schemas.openxmlformats.org/drawingml/2006/main">
          <a:off x="4249017" y="2330165"/>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0.27638</cdr:x>
      <cdr:y>0.43747</cdr:y>
    </cdr:from>
    <cdr:to>
      <cdr:x>0.29077</cdr:x>
      <cdr:y>0.46815</cdr:y>
    </cdr:to>
    <cdr:sp macro="" textlink="">
      <cdr:nvSpPr>
        <cdr:cNvPr id="88" name="Elipse 87"/>
        <cdr:cNvSpPr/>
      </cdr:nvSpPr>
      <cdr:spPr>
        <a:xfrm xmlns:a="http://schemas.openxmlformats.org/drawingml/2006/main">
          <a:off x="2218622" y="1646770"/>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0.15401</cdr:x>
      <cdr:y>0.34713</cdr:y>
    </cdr:from>
    <cdr:to>
      <cdr:x>0.1684</cdr:x>
      <cdr:y>0.37781</cdr:y>
    </cdr:to>
    <cdr:sp macro="" textlink="">
      <cdr:nvSpPr>
        <cdr:cNvPr id="89" name="Elipse 88"/>
        <cdr:cNvSpPr/>
      </cdr:nvSpPr>
      <cdr:spPr>
        <a:xfrm xmlns:a="http://schemas.openxmlformats.org/drawingml/2006/main">
          <a:off x="1236309" y="1306700"/>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0.02398</cdr:x>
      <cdr:y>0.26871</cdr:y>
    </cdr:from>
    <cdr:to>
      <cdr:x>0.08753</cdr:x>
      <cdr:y>0.26871</cdr:y>
    </cdr:to>
    <cdr:cxnSp macro="">
      <cdr:nvCxnSpPr>
        <cdr:cNvPr id="7" name="Conector recto 6"/>
        <cdr:cNvCxnSpPr/>
      </cdr:nvCxnSpPr>
      <cdr:spPr>
        <a:xfrm xmlns:a="http://schemas.openxmlformats.org/drawingml/2006/main">
          <a:off x="192505" y="1011504"/>
          <a:ext cx="510139" cy="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0.02466</cdr:x>
      <cdr:y>0.26871</cdr:y>
    </cdr:from>
    <cdr:to>
      <cdr:x>0.02638</cdr:x>
      <cdr:y>0.92785</cdr:y>
    </cdr:to>
    <cdr:cxnSp macro="">
      <cdr:nvCxnSpPr>
        <cdr:cNvPr id="10" name="Conector recto 9"/>
        <cdr:cNvCxnSpPr/>
      </cdr:nvCxnSpPr>
      <cdr:spPr>
        <a:xfrm xmlns:a="http://schemas.openxmlformats.org/drawingml/2006/main" flipH="1">
          <a:off x="197957" y="1011504"/>
          <a:ext cx="13799" cy="248123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6"/>
        </a:lnRef>
        <a:fillRef xmlns:a="http://schemas.openxmlformats.org/drawingml/2006/main" idx="0">
          <a:schemeClr val="accent6"/>
        </a:fillRef>
        <a:effectRef xmlns:a="http://schemas.openxmlformats.org/drawingml/2006/main" idx="2">
          <a:schemeClr val="accent6"/>
        </a:effectRef>
        <a:fontRef xmlns:a="http://schemas.openxmlformats.org/drawingml/2006/main" idx="minor">
          <a:schemeClr val="tx1"/>
        </a:fontRef>
      </cdr:style>
    </cdr:cxnSp>
  </cdr:relSizeAnchor>
  <cdr:relSizeAnchor xmlns:cdr="http://schemas.openxmlformats.org/drawingml/2006/chartDrawing">
    <cdr:from>
      <cdr:x>0.09003</cdr:x>
      <cdr:y>0.64458</cdr:y>
    </cdr:from>
    <cdr:to>
      <cdr:x>0.53357</cdr:x>
      <cdr:y>0.64721</cdr:y>
    </cdr:to>
    <cdr:cxnSp macro="">
      <cdr:nvCxnSpPr>
        <cdr:cNvPr id="16" name="Conector recto 15"/>
        <cdr:cNvCxnSpPr/>
      </cdr:nvCxnSpPr>
      <cdr:spPr>
        <a:xfrm xmlns:a="http://schemas.openxmlformats.org/drawingml/2006/main" flipV="1">
          <a:off x="722751" y="2426417"/>
          <a:ext cx="3560491" cy="9908"/>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0.53477</cdr:x>
      <cdr:y>0.64458</cdr:y>
    </cdr:from>
    <cdr:to>
      <cdr:x>0.53477</cdr:x>
      <cdr:y>0.91562</cdr:y>
    </cdr:to>
    <cdr:cxnSp macro="">
      <cdr:nvCxnSpPr>
        <cdr:cNvPr id="21" name="Conector recto 20"/>
        <cdr:cNvCxnSpPr/>
      </cdr:nvCxnSpPr>
      <cdr:spPr>
        <a:xfrm xmlns:a="http://schemas.openxmlformats.org/drawingml/2006/main" flipH="1" flipV="1">
          <a:off x="4292867" y="2426416"/>
          <a:ext cx="2" cy="1020279"/>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0.08993</cdr:x>
      <cdr:y>0.82726</cdr:y>
    </cdr:from>
    <cdr:to>
      <cdr:x>0.78777</cdr:x>
      <cdr:y>0.83124</cdr:y>
    </cdr:to>
    <cdr:cxnSp macro="">
      <cdr:nvCxnSpPr>
        <cdr:cNvPr id="28" name="Conector recto 27"/>
        <cdr:cNvCxnSpPr/>
      </cdr:nvCxnSpPr>
      <cdr:spPr>
        <a:xfrm xmlns:a="http://schemas.openxmlformats.org/drawingml/2006/main">
          <a:off x="721940" y="3114067"/>
          <a:ext cx="5601857" cy="14995"/>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0.08873</cdr:x>
      <cdr:y>0.73385</cdr:y>
    </cdr:from>
    <cdr:to>
      <cdr:x>0.66187</cdr:x>
      <cdr:y>0.73408</cdr:y>
    </cdr:to>
    <cdr:cxnSp macro="">
      <cdr:nvCxnSpPr>
        <cdr:cNvPr id="39" name="Conector recto 38"/>
        <cdr:cNvCxnSpPr/>
      </cdr:nvCxnSpPr>
      <cdr:spPr>
        <a:xfrm xmlns:a="http://schemas.openxmlformats.org/drawingml/2006/main">
          <a:off x="712315" y="2762442"/>
          <a:ext cx="4600830" cy="86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0.66138</cdr:x>
      <cdr:y>0.73445</cdr:y>
    </cdr:from>
    <cdr:to>
      <cdr:x>0.66307</cdr:x>
      <cdr:y>0.91306</cdr:y>
    </cdr:to>
    <cdr:cxnSp macro="">
      <cdr:nvCxnSpPr>
        <cdr:cNvPr id="41" name="Conector recto 40"/>
        <cdr:cNvCxnSpPr/>
      </cdr:nvCxnSpPr>
      <cdr:spPr>
        <a:xfrm xmlns:a="http://schemas.openxmlformats.org/drawingml/2006/main" flipH="1" flipV="1">
          <a:off x="5309239" y="2764714"/>
          <a:ext cx="13532" cy="672357"/>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0.78777</cdr:x>
      <cdr:y>0.82613</cdr:y>
    </cdr:from>
    <cdr:to>
      <cdr:x>0.78988</cdr:x>
      <cdr:y>0.91434</cdr:y>
    </cdr:to>
    <cdr:cxnSp macro="">
      <cdr:nvCxnSpPr>
        <cdr:cNvPr id="67" name="Conector recto 66"/>
        <cdr:cNvCxnSpPr/>
      </cdr:nvCxnSpPr>
      <cdr:spPr>
        <a:xfrm xmlns:a="http://schemas.openxmlformats.org/drawingml/2006/main" flipH="1" flipV="1">
          <a:off x="6323798" y="3109811"/>
          <a:ext cx="16901" cy="332067"/>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accent5"/>
        </a:lnRef>
        <a:fillRef xmlns:a="http://schemas.openxmlformats.org/drawingml/2006/main" idx="0">
          <a:schemeClr val="accent5"/>
        </a:fillRef>
        <a:effectRef xmlns:a="http://schemas.openxmlformats.org/drawingml/2006/main" idx="2">
          <a:schemeClr val="accent5"/>
        </a:effectRef>
        <a:fontRef xmlns:a="http://schemas.openxmlformats.org/drawingml/2006/main" idx="minor">
          <a:schemeClr val="tx1"/>
        </a:fontRef>
      </cdr:style>
    </cdr:cxnSp>
  </cdr:relSizeAnchor>
  <cdr:relSizeAnchor xmlns:cdr="http://schemas.openxmlformats.org/drawingml/2006/chartDrawing">
    <cdr:from>
      <cdr:x>0.40528</cdr:x>
      <cdr:y>0.54997</cdr:y>
    </cdr:from>
    <cdr:to>
      <cdr:x>0.40528</cdr:x>
      <cdr:y>0.91562</cdr:y>
    </cdr:to>
    <cdr:cxnSp macro="">
      <cdr:nvCxnSpPr>
        <cdr:cNvPr id="26" name="Conector recto 25"/>
        <cdr:cNvCxnSpPr/>
      </cdr:nvCxnSpPr>
      <cdr:spPr>
        <a:xfrm xmlns:a="http://schemas.openxmlformats.org/drawingml/2006/main" flipH="1">
          <a:off x="3253338" y="2070283"/>
          <a:ext cx="1" cy="1376412"/>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0.08393</cdr:x>
      <cdr:y>0.54486</cdr:y>
    </cdr:from>
    <cdr:to>
      <cdr:x>0.40408</cdr:x>
      <cdr:y>0.54742</cdr:y>
    </cdr:to>
    <cdr:cxnSp macro="">
      <cdr:nvCxnSpPr>
        <cdr:cNvPr id="30" name="Conector recto 29"/>
        <cdr:cNvCxnSpPr/>
      </cdr:nvCxnSpPr>
      <cdr:spPr>
        <a:xfrm xmlns:a="http://schemas.openxmlformats.org/drawingml/2006/main">
          <a:off x="673768" y="2051032"/>
          <a:ext cx="2569946" cy="9625"/>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0.27938</cdr:x>
      <cdr:y>0.44514</cdr:y>
    </cdr:from>
    <cdr:to>
      <cdr:x>0.28058</cdr:x>
      <cdr:y>0.91562</cdr:y>
    </cdr:to>
    <cdr:cxnSp macro="">
      <cdr:nvCxnSpPr>
        <cdr:cNvPr id="33" name="Conector recto 32"/>
        <cdr:cNvCxnSpPr/>
      </cdr:nvCxnSpPr>
      <cdr:spPr>
        <a:xfrm xmlns:a="http://schemas.openxmlformats.org/drawingml/2006/main" flipV="1">
          <a:off x="2242687" y="1675647"/>
          <a:ext cx="9625" cy="1771048"/>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0.08513</cdr:x>
      <cdr:y>0.45537</cdr:y>
    </cdr:from>
    <cdr:to>
      <cdr:x>0.27818</cdr:x>
      <cdr:y>0.45537</cdr:y>
    </cdr:to>
    <cdr:cxnSp macro="">
      <cdr:nvCxnSpPr>
        <cdr:cNvPr id="35" name="Conector recto 34"/>
        <cdr:cNvCxnSpPr/>
      </cdr:nvCxnSpPr>
      <cdr:spPr>
        <a:xfrm xmlns:a="http://schemas.openxmlformats.org/drawingml/2006/main">
          <a:off x="683394" y="1714148"/>
          <a:ext cx="1549667" cy="0"/>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0.14988</cdr:x>
      <cdr:y>0.36332</cdr:y>
    </cdr:from>
    <cdr:to>
      <cdr:x>0.15228</cdr:x>
      <cdr:y>0.91562</cdr:y>
    </cdr:to>
    <cdr:cxnSp macro="">
      <cdr:nvCxnSpPr>
        <cdr:cNvPr id="38" name="Conector recto 37"/>
        <cdr:cNvCxnSpPr/>
      </cdr:nvCxnSpPr>
      <cdr:spPr>
        <a:xfrm xmlns:a="http://schemas.openxmlformats.org/drawingml/2006/main" flipV="1">
          <a:off x="1203158" y="1367639"/>
          <a:ext cx="19250" cy="2079056"/>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0.08633</cdr:x>
      <cdr:y>0.36332</cdr:y>
    </cdr:from>
    <cdr:to>
      <cdr:x>0.15108</cdr:x>
      <cdr:y>0.36332</cdr:y>
    </cdr:to>
    <cdr:cxnSp macro="">
      <cdr:nvCxnSpPr>
        <cdr:cNvPr id="42" name="Conector recto 41"/>
        <cdr:cNvCxnSpPr/>
      </cdr:nvCxnSpPr>
      <cdr:spPr>
        <a:xfrm xmlns:a="http://schemas.openxmlformats.org/drawingml/2006/main" flipV="1">
          <a:off x="693019" y="1367638"/>
          <a:ext cx="519764" cy="1"/>
        </a:xfrm>
        <a:prstGeom xmlns:a="http://schemas.openxmlformats.org/drawingml/2006/main" prst="line">
          <a:avLst/>
        </a:prstGeom>
        <a:ln xmlns:a="http://schemas.openxmlformats.org/drawingml/2006/main">
          <a:solidFill>
            <a:schemeClr val="bg1"/>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0.34173</cdr:x>
      <cdr:y>0.64458</cdr:y>
    </cdr:from>
    <cdr:to>
      <cdr:x>0.34293</cdr:x>
      <cdr:y>0.91562</cdr:y>
    </cdr:to>
    <cdr:cxnSp macro="">
      <cdr:nvCxnSpPr>
        <cdr:cNvPr id="44" name="Conector recto 43"/>
        <cdr:cNvCxnSpPr/>
      </cdr:nvCxnSpPr>
      <cdr:spPr>
        <a:xfrm xmlns:a="http://schemas.openxmlformats.org/drawingml/2006/main">
          <a:off x="2743200" y="2426417"/>
          <a:ext cx="9625" cy="1020278"/>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0.15348</cdr:x>
      <cdr:y>0.36076</cdr:y>
    </cdr:from>
    <cdr:to>
      <cdr:x>0.53597</cdr:x>
      <cdr:y>0.36587</cdr:y>
    </cdr:to>
    <cdr:cxnSp macro="">
      <cdr:nvCxnSpPr>
        <cdr:cNvPr id="60" name="Conector recto 59"/>
        <cdr:cNvCxnSpPr/>
      </cdr:nvCxnSpPr>
      <cdr:spPr>
        <a:xfrm xmlns:a="http://schemas.openxmlformats.org/drawingml/2006/main" flipV="1">
          <a:off x="1232034" y="1358013"/>
          <a:ext cx="3070459" cy="19251"/>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0.53477</cdr:x>
      <cdr:y>0.35681</cdr:y>
    </cdr:from>
    <cdr:to>
      <cdr:x>0.53477</cdr:x>
      <cdr:y>0.64319</cdr:y>
    </cdr:to>
    <cdr:cxnSp macro="">
      <cdr:nvCxnSpPr>
        <cdr:cNvPr id="62" name="Conector recto 61"/>
        <cdr:cNvCxnSpPr/>
      </cdr:nvCxnSpPr>
      <cdr:spPr>
        <a:xfrm xmlns:a="http://schemas.openxmlformats.org/drawingml/2006/main" flipV="1">
          <a:off x="4292868" y="1343150"/>
          <a:ext cx="0" cy="1078030"/>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0.47002</cdr:x>
      <cdr:y>0.45025</cdr:y>
    </cdr:from>
    <cdr:to>
      <cdr:x>0.47002</cdr:x>
      <cdr:y>0.91562</cdr:y>
    </cdr:to>
    <cdr:cxnSp macro="">
      <cdr:nvCxnSpPr>
        <cdr:cNvPr id="65" name="Conector recto 64"/>
        <cdr:cNvCxnSpPr/>
      </cdr:nvCxnSpPr>
      <cdr:spPr>
        <a:xfrm xmlns:a="http://schemas.openxmlformats.org/drawingml/2006/main" flipV="1">
          <a:off x="3773103" y="1694897"/>
          <a:ext cx="0" cy="1751798"/>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0.27578</cdr:x>
      <cdr:y>0.45281</cdr:y>
    </cdr:from>
    <cdr:to>
      <cdr:x>0.46882</cdr:x>
      <cdr:y>0.45537</cdr:y>
    </cdr:to>
    <cdr:cxnSp macro="">
      <cdr:nvCxnSpPr>
        <cdr:cNvPr id="68" name="Conector recto 67"/>
        <cdr:cNvCxnSpPr/>
      </cdr:nvCxnSpPr>
      <cdr:spPr>
        <a:xfrm xmlns:a="http://schemas.openxmlformats.org/drawingml/2006/main" flipV="1">
          <a:off x="2213811" y="1704523"/>
          <a:ext cx="1549667" cy="9625"/>
        </a:xfrm>
        <a:prstGeom xmlns:a="http://schemas.openxmlformats.org/drawingml/2006/main" prst="line">
          <a:avLst/>
        </a:prstGeom>
        <a:ln xmlns:a="http://schemas.openxmlformats.org/drawingml/2006/main">
          <a:solidFill>
            <a:srgbClr val="00B05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0.08873</cdr:x>
      <cdr:y>0.28661</cdr:y>
    </cdr:from>
    <cdr:to>
      <cdr:x>0.8753</cdr:x>
      <cdr:y>0.91562</cdr:y>
    </cdr:to>
    <cdr:cxnSp macro="">
      <cdr:nvCxnSpPr>
        <cdr:cNvPr id="70" name="Conector recto 69"/>
        <cdr:cNvCxnSpPr/>
      </cdr:nvCxnSpPr>
      <cdr:spPr>
        <a:xfrm xmlns:a="http://schemas.openxmlformats.org/drawingml/2006/main">
          <a:off x="712268" y="1078881"/>
          <a:ext cx="6314174" cy="2367814"/>
        </a:xfrm>
        <a:prstGeom xmlns:a="http://schemas.openxmlformats.org/drawingml/2006/main" prst="line">
          <a:avLst/>
        </a:prstGeom>
        <a:ln xmlns:a="http://schemas.openxmlformats.org/drawingml/2006/main">
          <a:solidFill>
            <a:srgbClr val="FFFF0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0.15108</cdr:x>
      <cdr:y>0.1741</cdr:y>
    </cdr:from>
    <cdr:to>
      <cdr:x>0.65827</cdr:x>
      <cdr:y>0.91562</cdr:y>
    </cdr:to>
    <cdr:cxnSp macro="">
      <cdr:nvCxnSpPr>
        <cdr:cNvPr id="72" name="Conector recto 71"/>
        <cdr:cNvCxnSpPr/>
      </cdr:nvCxnSpPr>
      <cdr:spPr>
        <a:xfrm xmlns:a="http://schemas.openxmlformats.org/drawingml/2006/main" flipV="1">
          <a:off x="1212783" y="655369"/>
          <a:ext cx="4071486" cy="2791326"/>
        </a:xfrm>
        <a:prstGeom xmlns:a="http://schemas.openxmlformats.org/drawingml/2006/main" prst="line">
          <a:avLst/>
        </a:prstGeom>
        <a:ln xmlns:a="http://schemas.openxmlformats.org/drawingml/2006/main">
          <a:solidFill>
            <a:schemeClr val="accent6">
              <a:lumMod val="60000"/>
              <a:lumOff val="40000"/>
            </a:schemeClr>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0.58873</cdr:x>
      <cdr:y>0.25592</cdr:y>
    </cdr:from>
    <cdr:to>
      <cdr:x>0.60312</cdr:x>
      <cdr:y>0.28661</cdr:y>
    </cdr:to>
    <cdr:sp macro="" textlink="">
      <cdr:nvSpPr>
        <cdr:cNvPr id="79" name="Elipse 78"/>
        <cdr:cNvSpPr/>
      </cdr:nvSpPr>
      <cdr:spPr>
        <a:xfrm xmlns:a="http://schemas.openxmlformats.org/drawingml/2006/main">
          <a:off x="4726004" y="963376"/>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0.52691</cdr:x>
      <cdr:y>0.3424</cdr:y>
    </cdr:from>
    <cdr:to>
      <cdr:x>0.5413</cdr:x>
      <cdr:y>0.37308</cdr:y>
    </cdr:to>
    <cdr:sp macro="" textlink="">
      <cdr:nvSpPr>
        <cdr:cNvPr id="80" name="Elipse 79"/>
        <cdr:cNvSpPr/>
      </cdr:nvSpPr>
      <cdr:spPr>
        <a:xfrm xmlns:a="http://schemas.openxmlformats.org/drawingml/2006/main">
          <a:off x="4229767" y="1288900"/>
          <a:ext cx="115504" cy="115505"/>
        </a:xfrm>
        <a:prstGeom xmlns:a="http://schemas.openxmlformats.org/drawingml/2006/main" prst="ellipse">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0.46216</cdr:x>
      <cdr:y>0.44002</cdr:y>
    </cdr:from>
    <cdr:to>
      <cdr:x>0.47655</cdr:x>
      <cdr:y>0.47071</cdr:y>
    </cdr:to>
    <cdr:sp macro="" textlink="">
      <cdr:nvSpPr>
        <cdr:cNvPr id="81" name="Elipse 80"/>
        <cdr:cNvSpPr/>
      </cdr:nvSpPr>
      <cdr:spPr>
        <a:xfrm xmlns:a="http://schemas.openxmlformats.org/drawingml/2006/main">
          <a:off x="3710003" y="1656395"/>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0.21103</cdr:x>
      <cdr:y>0.81078</cdr:y>
    </cdr:from>
    <cdr:to>
      <cdr:x>0.22542</cdr:x>
      <cdr:y>0.84147</cdr:y>
    </cdr:to>
    <cdr:sp macro="" textlink="">
      <cdr:nvSpPr>
        <cdr:cNvPr id="82" name="Elipse 81"/>
        <cdr:cNvSpPr/>
      </cdr:nvSpPr>
      <cdr:spPr>
        <a:xfrm xmlns:a="http://schemas.openxmlformats.org/drawingml/2006/main">
          <a:off x="1694046" y="3052059"/>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0.33453</cdr:x>
      <cdr:y>0.63947</cdr:y>
    </cdr:from>
    <cdr:to>
      <cdr:x>0.34892</cdr:x>
      <cdr:y>0.67015</cdr:y>
    </cdr:to>
    <cdr:sp macro="" textlink="">
      <cdr:nvSpPr>
        <cdr:cNvPr id="83" name="Elipse 82"/>
        <cdr:cNvSpPr/>
      </cdr:nvSpPr>
      <cdr:spPr>
        <a:xfrm xmlns:a="http://schemas.openxmlformats.org/drawingml/2006/main">
          <a:off x="2685448" y="2407166"/>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0.27578</cdr:x>
      <cdr:y>0.71618</cdr:y>
    </cdr:from>
    <cdr:to>
      <cdr:x>0.29017</cdr:x>
      <cdr:y>0.74686</cdr:y>
    </cdr:to>
    <cdr:sp macro="" textlink="">
      <cdr:nvSpPr>
        <cdr:cNvPr id="84" name="Elipse 83"/>
        <cdr:cNvSpPr/>
      </cdr:nvSpPr>
      <cdr:spPr>
        <a:xfrm xmlns:a="http://schemas.openxmlformats.org/drawingml/2006/main">
          <a:off x="2213810" y="2695924"/>
          <a:ext cx="115504" cy="115505"/>
        </a:xfrm>
        <a:prstGeom xmlns:a="http://schemas.openxmlformats.org/drawingml/2006/main" prst="ellipse">
          <a:avLst/>
        </a:prstGeom>
        <a:solidFill xmlns:a="http://schemas.openxmlformats.org/drawingml/2006/main">
          <a:srgbClr val="FF0000"/>
        </a:solidFill>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0.77698</cdr:x>
      <cdr:y>0.82357</cdr:y>
    </cdr:from>
    <cdr:to>
      <cdr:x>0.79137</cdr:x>
      <cdr:y>0.85425</cdr:y>
    </cdr:to>
    <cdr:sp macro="" textlink="">
      <cdr:nvSpPr>
        <cdr:cNvPr id="85" name="Elipse 84"/>
        <cdr:cNvSpPr/>
      </cdr:nvSpPr>
      <cdr:spPr>
        <a:xfrm xmlns:a="http://schemas.openxmlformats.org/drawingml/2006/main">
          <a:off x="6237169" y="3100184"/>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0.65521</cdr:x>
      <cdr:y>0.72129</cdr:y>
    </cdr:from>
    <cdr:to>
      <cdr:x>0.6696</cdr:x>
      <cdr:y>0.75197</cdr:y>
    </cdr:to>
    <cdr:sp macro="" textlink="">
      <cdr:nvSpPr>
        <cdr:cNvPr id="86" name="Elipse 85"/>
        <cdr:cNvSpPr/>
      </cdr:nvSpPr>
      <cdr:spPr>
        <a:xfrm xmlns:a="http://schemas.openxmlformats.org/drawingml/2006/main">
          <a:off x="5259670" y="2715175"/>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0.52931</cdr:x>
      <cdr:y>0.61901</cdr:y>
    </cdr:from>
    <cdr:to>
      <cdr:x>0.5437</cdr:x>
      <cdr:y>0.6497</cdr:y>
    </cdr:to>
    <cdr:sp macro="" textlink="">
      <cdr:nvSpPr>
        <cdr:cNvPr id="87" name="Elipse 86"/>
        <cdr:cNvSpPr/>
      </cdr:nvSpPr>
      <cdr:spPr>
        <a:xfrm xmlns:a="http://schemas.openxmlformats.org/drawingml/2006/main">
          <a:off x="4249017" y="2330165"/>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0.27638</cdr:x>
      <cdr:y>0.43747</cdr:y>
    </cdr:from>
    <cdr:to>
      <cdr:x>0.29077</cdr:x>
      <cdr:y>0.46815</cdr:y>
    </cdr:to>
    <cdr:sp macro="" textlink="">
      <cdr:nvSpPr>
        <cdr:cNvPr id="88" name="Elipse 87"/>
        <cdr:cNvSpPr/>
      </cdr:nvSpPr>
      <cdr:spPr>
        <a:xfrm xmlns:a="http://schemas.openxmlformats.org/drawingml/2006/main">
          <a:off x="2218622" y="1646770"/>
          <a:ext cx="115504" cy="115505"/>
        </a:xfrm>
        <a:prstGeom xmlns:a="http://schemas.openxmlformats.org/drawingml/2006/main" prst="ellipse">
          <a:avLst/>
        </a:prstGeom>
        <a:solidFill xmlns:a="http://schemas.openxmlformats.org/drawingml/2006/main">
          <a:schemeClr val="accent2"/>
        </a:solidFill>
        <a:ln xmlns:a="http://schemas.openxmlformats.org/drawingml/2006/main">
          <a:solidFill>
            <a:schemeClr val="accent2"/>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dr:relSizeAnchor xmlns:cdr="http://schemas.openxmlformats.org/drawingml/2006/chartDrawing">
    <cdr:from>
      <cdr:x>0.15499</cdr:x>
      <cdr:y>0.34965</cdr:y>
    </cdr:from>
    <cdr:to>
      <cdr:x>0.16938</cdr:x>
      <cdr:y>0.38033</cdr:y>
    </cdr:to>
    <cdr:sp macro="" textlink="">
      <cdr:nvSpPr>
        <cdr:cNvPr id="89" name="Elipse 88"/>
        <cdr:cNvSpPr/>
      </cdr:nvSpPr>
      <cdr:spPr>
        <a:xfrm xmlns:a="http://schemas.openxmlformats.org/drawingml/2006/main">
          <a:off x="1295673" y="1262074"/>
          <a:ext cx="120299" cy="110741"/>
        </a:xfrm>
        <a:prstGeom xmlns:a="http://schemas.openxmlformats.org/drawingml/2006/main" prst="ellipse">
          <a:avLst/>
        </a:prstGeom>
        <a:solidFill xmlns:a="http://schemas.openxmlformats.org/drawingml/2006/main">
          <a:schemeClr val="bg1"/>
        </a:solidFill>
        <a:ln xmlns:a="http://schemas.openxmlformats.org/drawingml/2006/main">
          <a:solidFill>
            <a:schemeClr val="bg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PE">
            <a:solidFill>
              <a:srgbClr val="FF0000"/>
            </a:solidFill>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5/25/2020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89637" y="969745"/>
            <a:ext cx="5689316" cy="2230655"/>
          </a:xfrm>
        </p:spPr>
        <p:txBody>
          <a:bodyPr>
            <a:normAutofit/>
          </a:bodyPr>
          <a:lstStyle/>
          <a:p>
            <a:pPr algn="r"/>
            <a:r>
              <a:rPr lang="es-ES" sz="6400" b="1" dirty="0" smtClean="0">
                <a:solidFill>
                  <a:srgbClr val="FF0000"/>
                </a:solidFill>
              </a:rPr>
              <a:t>TEMA: TAREA NUMERO 03</a:t>
            </a:r>
            <a:endParaRPr lang="es-PE" sz="6400" b="1" dirty="0">
              <a:solidFill>
                <a:srgbClr val="FF0000"/>
              </a:solidFill>
            </a:endParaRPr>
          </a:p>
        </p:txBody>
      </p:sp>
      <p:sp>
        <p:nvSpPr>
          <p:cNvPr id="3" name="Subtítulo 2"/>
          <p:cNvSpPr>
            <a:spLocks noGrp="1"/>
          </p:cNvSpPr>
          <p:nvPr>
            <p:ph type="subTitle" idx="1"/>
          </p:nvPr>
        </p:nvSpPr>
        <p:spPr>
          <a:xfrm>
            <a:off x="239846" y="3200400"/>
            <a:ext cx="8439107" cy="2004461"/>
          </a:xfrm>
        </p:spPr>
        <p:txBody>
          <a:bodyPr>
            <a:normAutofit/>
          </a:bodyPr>
          <a:lstStyle/>
          <a:p>
            <a:pPr algn="r"/>
            <a:r>
              <a:rPr lang="es-ES" sz="2800" b="1" dirty="0" smtClean="0">
                <a:solidFill>
                  <a:srgbClr val="002060"/>
                </a:solidFill>
              </a:rPr>
              <a:t>PROFESOR: LIC. MONDRAGON CAMPUZANO DANIEL</a:t>
            </a:r>
            <a:endParaRPr lang="es-PE" sz="2800" b="1" dirty="0" smtClean="0">
              <a:solidFill>
                <a:srgbClr val="002060"/>
              </a:solidFill>
            </a:endParaRPr>
          </a:p>
          <a:p>
            <a:pPr algn="r"/>
            <a:r>
              <a:rPr lang="es-ES" sz="2800" b="1" dirty="0" smtClean="0">
                <a:solidFill>
                  <a:srgbClr val="002060"/>
                </a:solidFill>
              </a:rPr>
              <a:t>ALUMNO:VLADIMIR ROLANDO SERPA GALVAN</a:t>
            </a:r>
          </a:p>
          <a:p>
            <a:pPr algn="r"/>
            <a:r>
              <a:rPr lang="es-ES" sz="2800" b="1" dirty="0" smtClean="0">
                <a:solidFill>
                  <a:srgbClr val="002060"/>
                </a:solidFill>
              </a:rPr>
              <a:t>MODULO: SOCIEDAD Y ECONOMIA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953" y="924026"/>
            <a:ext cx="3169746" cy="4552749"/>
          </a:xfrm>
          <a:prstGeom prst="rect">
            <a:avLst/>
          </a:prstGeom>
          <a:ln>
            <a:solidFill>
              <a:srgbClr val="FF0000"/>
            </a:solidFill>
          </a:ln>
        </p:spPr>
      </p:pic>
    </p:spTree>
    <p:extLst>
      <p:ext uri="{BB962C8B-B14F-4D97-AF65-F5344CB8AC3E}">
        <p14:creationId xmlns:p14="http://schemas.microsoft.com/office/powerpoint/2010/main" val="173527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3340" y="445262"/>
            <a:ext cx="10103944" cy="1596177"/>
          </a:xfrm>
        </p:spPr>
        <p:txBody>
          <a:bodyPr/>
          <a:lstStyle/>
          <a:p>
            <a:r>
              <a:rPr lang="es-ES" b="1" dirty="0" smtClean="0">
                <a:solidFill>
                  <a:srgbClr val="FF0000"/>
                </a:solidFill>
              </a:rPr>
              <a:t>1- ¿Por qué se dice que la demanda es una relación inversa entre el precio y la cantidad demandada?</a:t>
            </a:r>
            <a:endParaRPr lang="es-PE" b="1" dirty="0">
              <a:solidFill>
                <a:srgbClr val="FF0000"/>
              </a:solidFill>
            </a:endParaRPr>
          </a:p>
        </p:txBody>
      </p:sp>
      <p:sp>
        <p:nvSpPr>
          <p:cNvPr id="3" name="Marcador de contenido 2"/>
          <p:cNvSpPr>
            <a:spLocks noGrp="1"/>
          </p:cNvSpPr>
          <p:nvPr>
            <p:ph sz="quarter" idx="13"/>
          </p:nvPr>
        </p:nvSpPr>
        <p:spPr>
          <a:xfrm>
            <a:off x="442135" y="2318966"/>
            <a:ext cx="7768214" cy="4072209"/>
          </a:xfrm>
        </p:spPr>
        <p:txBody>
          <a:bodyPr>
            <a:normAutofit/>
          </a:bodyPr>
          <a:lstStyle/>
          <a:p>
            <a:pPr marL="0" indent="0" algn="just">
              <a:buNone/>
            </a:pPr>
            <a:r>
              <a:rPr lang="es-ES" sz="2400" dirty="0" smtClean="0">
                <a:solidFill>
                  <a:srgbClr val="002060"/>
                </a:solidFill>
              </a:rPr>
              <a:t>Por que cuanto mayor es el precio de un producto menos cantidad del producto se comprara y cuanto menor es el precio del producto mayor cantidad del producto comprara el consumidor. ESTO PASA PORQUE CUANDO EL PRECIO DE UN BIEN AUMENTA LOS CONSUMIDORES ESTAN CADA VEZ MENOS DISPUESTOS A PAGAR ESE MAYOR PRECIO POR ESE DETERMINADO BIEN, LO QUE GENERA QUE LA DEMANDA DEL MISMO CAIGA</a:t>
            </a:r>
            <a:endParaRPr lang="es-PE" sz="2400" dirty="0">
              <a:solidFill>
                <a:srgbClr val="00206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726" y="2318966"/>
            <a:ext cx="3441532" cy="3783451"/>
          </a:xfrm>
          <a:prstGeom prst="rect">
            <a:avLst/>
          </a:prstGeom>
          <a:ln>
            <a:solidFill>
              <a:srgbClr val="FF0000"/>
            </a:solidFill>
          </a:ln>
        </p:spPr>
      </p:pic>
    </p:spTree>
    <p:extLst>
      <p:ext uri="{BB962C8B-B14F-4D97-AF65-F5344CB8AC3E}">
        <p14:creationId xmlns:p14="http://schemas.microsoft.com/office/powerpoint/2010/main" val="130464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8325" y="251873"/>
            <a:ext cx="8509357" cy="1596177"/>
          </a:xfrm>
        </p:spPr>
        <p:txBody>
          <a:bodyPr/>
          <a:lstStyle/>
          <a:p>
            <a:r>
              <a:rPr lang="es-ES" b="1" dirty="0" smtClean="0">
                <a:solidFill>
                  <a:srgbClr val="FF0000"/>
                </a:solidFill>
              </a:rPr>
              <a:t>2- GRAFICAR LA Ecuación DE LA DEMANDA Q = -2P + 13</a:t>
            </a:r>
            <a:endParaRPr lang="es-PE" b="1" dirty="0">
              <a:solidFill>
                <a:srgbClr val="FF0000"/>
              </a:solidFill>
            </a:endParaRPr>
          </a:p>
        </p:txBody>
      </p:sp>
      <p:graphicFrame>
        <p:nvGraphicFramePr>
          <p:cNvPr id="7" name="Marcador de contenido 6"/>
          <p:cNvGraphicFramePr>
            <a:graphicFrameLocks noGrp="1"/>
          </p:cNvGraphicFramePr>
          <p:nvPr>
            <p:ph sz="quarter" idx="13"/>
            <p:extLst>
              <p:ext uri="{D42A27DB-BD31-4B8C-83A1-F6EECF244321}">
                <p14:modId xmlns:p14="http://schemas.microsoft.com/office/powerpoint/2010/main" val="2969374885"/>
              </p:ext>
            </p:extLst>
          </p:nvPr>
        </p:nvGraphicFramePr>
        <p:xfrm>
          <a:off x="3012707" y="2374229"/>
          <a:ext cx="7417243" cy="355814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Conector recto 8"/>
          <p:cNvCxnSpPr/>
          <p:nvPr/>
        </p:nvCxnSpPr>
        <p:spPr>
          <a:xfrm>
            <a:off x="3680056" y="4014938"/>
            <a:ext cx="1546462" cy="0"/>
          </a:xfrm>
          <a:prstGeom prst="line">
            <a:avLst/>
          </a:prstGeom>
          <a:ln>
            <a:solidFill>
              <a:schemeClr val="bg1">
                <a:lumMod val="95000"/>
              </a:schemeClr>
            </a:solidFill>
          </a:ln>
        </p:spPr>
        <p:style>
          <a:lnRef idx="3">
            <a:schemeClr val="accent5"/>
          </a:lnRef>
          <a:fillRef idx="0">
            <a:schemeClr val="accent5"/>
          </a:fillRef>
          <a:effectRef idx="2">
            <a:schemeClr val="accent5"/>
          </a:effectRef>
          <a:fontRef idx="minor">
            <a:schemeClr val="tx1"/>
          </a:fontRef>
        </p:style>
      </p:cxnSp>
      <p:cxnSp>
        <p:nvCxnSpPr>
          <p:cNvPr id="21" name="Conector recto 20"/>
          <p:cNvCxnSpPr/>
          <p:nvPr/>
        </p:nvCxnSpPr>
        <p:spPr>
          <a:xfrm flipV="1">
            <a:off x="3680056" y="4658627"/>
            <a:ext cx="3529265" cy="28876"/>
          </a:xfrm>
          <a:prstGeom prst="line">
            <a:avLst/>
          </a:prstGeom>
          <a:ln>
            <a:solidFill>
              <a:schemeClr val="bg1">
                <a:lumMod val="95000"/>
              </a:schemeClr>
            </a:solidFill>
          </a:ln>
        </p:spPr>
        <p:style>
          <a:lnRef idx="3">
            <a:schemeClr val="accent3"/>
          </a:lnRef>
          <a:fillRef idx="0">
            <a:schemeClr val="accent3"/>
          </a:fillRef>
          <a:effectRef idx="2">
            <a:schemeClr val="accent3"/>
          </a:effectRef>
          <a:fontRef idx="minor">
            <a:schemeClr val="tx1"/>
          </a:fontRef>
        </p:style>
      </p:cxnSp>
      <p:cxnSp>
        <p:nvCxnSpPr>
          <p:cNvPr id="25" name="Conector recto 24"/>
          <p:cNvCxnSpPr/>
          <p:nvPr/>
        </p:nvCxnSpPr>
        <p:spPr>
          <a:xfrm>
            <a:off x="3680056" y="5293895"/>
            <a:ext cx="5531321" cy="20851"/>
          </a:xfrm>
          <a:prstGeom prst="line">
            <a:avLst/>
          </a:prstGeom>
          <a:ln>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28" name="Conector recto 27"/>
          <p:cNvCxnSpPr/>
          <p:nvPr/>
        </p:nvCxnSpPr>
        <p:spPr>
          <a:xfrm flipH="1" flipV="1">
            <a:off x="9278754" y="5336806"/>
            <a:ext cx="1" cy="283946"/>
          </a:xfrm>
          <a:prstGeom prst="line">
            <a:avLst/>
          </a:prstGeom>
          <a:ln>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50" name="Conector recto 49"/>
          <p:cNvCxnSpPr/>
          <p:nvPr/>
        </p:nvCxnSpPr>
        <p:spPr>
          <a:xfrm>
            <a:off x="3680056" y="3368441"/>
            <a:ext cx="6574055" cy="2252311"/>
          </a:xfrm>
          <a:prstGeom prst="line">
            <a:avLst/>
          </a:prstGeom>
          <a:ln>
            <a:solidFill>
              <a:srgbClr val="FFFF00"/>
            </a:solidFill>
          </a:ln>
        </p:spPr>
        <p:style>
          <a:lnRef idx="3">
            <a:schemeClr val="dk1"/>
          </a:lnRef>
          <a:fillRef idx="0">
            <a:schemeClr val="dk1"/>
          </a:fillRef>
          <a:effectRef idx="2">
            <a:schemeClr val="dk1"/>
          </a:effectRef>
          <a:fontRef idx="minor">
            <a:schemeClr val="tx1"/>
          </a:fontRef>
        </p:style>
      </p:cxnSp>
      <p:sp>
        <p:nvSpPr>
          <p:cNvPr id="54" name="Elipse 53"/>
          <p:cNvSpPr/>
          <p:nvPr/>
        </p:nvSpPr>
        <p:spPr>
          <a:xfrm>
            <a:off x="4188592" y="3600448"/>
            <a:ext cx="115504" cy="11550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0000"/>
              </a:solidFill>
            </a:endParaRPr>
          </a:p>
        </p:txBody>
      </p:sp>
      <p:sp>
        <p:nvSpPr>
          <p:cNvPr id="71" name="Elipse 70"/>
          <p:cNvSpPr/>
          <p:nvPr/>
        </p:nvSpPr>
        <p:spPr>
          <a:xfrm>
            <a:off x="8191586" y="4938116"/>
            <a:ext cx="115504" cy="11550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PE">
              <a:solidFill>
                <a:srgbClr val="FF0000"/>
              </a:solidFill>
            </a:endParaRPr>
          </a:p>
        </p:txBody>
      </p:sp>
      <p:sp>
        <p:nvSpPr>
          <p:cNvPr id="81" name="CuadroTexto 80"/>
          <p:cNvSpPr txBox="1"/>
          <p:nvPr/>
        </p:nvSpPr>
        <p:spPr>
          <a:xfrm>
            <a:off x="125353" y="2374229"/>
            <a:ext cx="2850880" cy="3046988"/>
          </a:xfrm>
          <a:prstGeom prst="rect">
            <a:avLst/>
          </a:prstGeom>
          <a:noFill/>
        </p:spPr>
        <p:txBody>
          <a:bodyPr wrap="square" rtlCol="0">
            <a:spAutoFit/>
          </a:bodyPr>
          <a:lstStyle/>
          <a:p>
            <a:r>
              <a:rPr lang="es-ES" sz="2400" dirty="0" smtClean="0"/>
              <a:t>Q = -2(0) + 13 = 13</a:t>
            </a:r>
          </a:p>
          <a:p>
            <a:r>
              <a:rPr lang="es-ES" sz="2400" dirty="0"/>
              <a:t>Q = -</a:t>
            </a:r>
            <a:r>
              <a:rPr lang="es-ES" sz="2400" dirty="0" smtClean="0"/>
              <a:t>2(1) </a:t>
            </a:r>
            <a:r>
              <a:rPr lang="es-ES" sz="2400" dirty="0"/>
              <a:t>+ 13 = </a:t>
            </a:r>
            <a:r>
              <a:rPr lang="es-ES" sz="2400" dirty="0" smtClean="0"/>
              <a:t>11</a:t>
            </a:r>
            <a:endParaRPr lang="es-ES" sz="2400" dirty="0"/>
          </a:p>
          <a:p>
            <a:r>
              <a:rPr lang="es-ES" sz="2400" dirty="0"/>
              <a:t>Q = -</a:t>
            </a:r>
            <a:r>
              <a:rPr lang="es-ES" sz="2400" dirty="0" smtClean="0"/>
              <a:t>2(2) </a:t>
            </a:r>
            <a:r>
              <a:rPr lang="es-ES" sz="2400" dirty="0"/>
              <a:t>+ 13 = </a:t>
            </a:r>
            <a:r>
              <a:rPr lang="es-ES" sz="2400" dirty="0" smtClean="0"/>
              <a:t> 9</a:t>
            </a:r>
            <a:endParaRPr lang="es-ES" sz="2400" dirty="0"/>
          </a:p>
          <a:p>
            <a:r>
              <a:rPr lang="es-ES" sz="2400" dirty="0"/>
              <a:t>Q = -</a:t>
            </a:r>
            <a:r>
              <a:rPr lang="es-ES" sz="2400" dirty="0" smtClean="0"/>
              <a:t>2(3) </a:t>
            </a:r>
            <a:r>
              <a:rPr lang="es-ES" sz="2400" dirty="0"/>
              <a:t>+ 13 = </a:t>
            </a:r>
            <a:r>
              <a:rPr lang="es-ES" sz="2400" dirty="0" smtClean="0"/>
              <a:t> 7</a:t>
            </a:r>
            <a:endParaRPr lang="es-ES" sz="2400" dirty="0"/>
          </a:p>
          <a:p>
            <a:r>
              <a:rPr lang="es-ES" sz="2400" dirty="0"/>
              <a:t>Q = -</a:t>
            </a:r>
            <a:r>
              <a:rPr lang="es-ES" sz="2400" dirty="0" smtClean="0"/>
              <a:t>2(4) </a:t>
            </a:r>
            <a:r>
              <a:rPr lang="es-ES" sz="2400" dirty="0"/>
              <a:t>+ 13 = </a:t>
            </a:r>
            <a:r>
              <a:rPr lang="es-ES" sz="2400" dirty="0" smtClean="0"/>
              <a:t> 5</a:t>
            </a:r>
            <a:endParaRPr lang="es-ES" sz="2400" dirty="0"/>
          </a:p>
          <a:p>
            <a:r>
              <a:rPr lang="es-ES" sz="2400" dirty="0"/>
              <a:t>Q = -</a:t>
            </a:r>
            <a:r>
              <a:rPr lang="es-ES" sz="2400" dirty="0" smtClean="0"/>
              <a:t>2(5) </a:t>
            </a:r>
            <a:r>
              <a:rPr lang="es-ES" sz="2400" dirty="0"/>
              <a:t>+ 13 = </a:t>
            </a:r>
            <a:r>
              <a:rPr lang="es-ES" sz="2400" dirty="0" smtClean="0"/>
              <a:t> 3</a:t>
            </a:r>
            <a:endParaRPr lang="es-ES" sz="2400" dirty="0"/>
          </a:p>
          <a:p>
            <a:r>
              <a:rPr lang="es-ES" sz="2400" dirty="0"/>
              <a:t>Q = -</a:t>
            </a:r>
            <a:r>
              <a:rPr lang="es-ES" sz="2400" dirty="0" smtClean="0"/>
              <a:t>2(6) </a:t>
            </a:r>
            <a:r>
              <a:rPr lang="es-ES" sz="2400" dirty="0"/>
              <a:t>+ 13 = </a:t>
            </a:r>
            <a:r>
              <a:rPr lang="es-ES" sz="2400" dirty="0" smtClean="0"/>
              <a:t> 1</a:t>
            </a:r>
            <a:endParaRPr lang="es-ES" sz="2400" dirty="0"/>
          </a:p>
          <a:p>
            <a:r>
              <a:rPr lang="es-ES" sz="2400" dirty="0"/>
              <a:t>Q = -</a:t>
            </a:r>
            <a:r>
              <a:rPr lang="es-ES" sz="2400" dirty="0" smtClean="0"/>
              <a:t>2(7) </a:t>
            </a:r>
            <a:r>
              <a:rPr lang="es-ES" sz="2400" dirty="0"/>
              <a:t>+ 13 = </a:t>
            </a:r>
            <a:r>
              <a:rPr lang="es-ES" sz="2400" dirty="0" smtClean="0"/>
              <a:t>-1</a:t>
            </a:r>
            <a:endParaRPr lang="es-ES" dirty="0" smtClean="0"/>
          </a:p>
        </p:txBody>
      </p:sp>
      <p:cxnSp>
        <p:nvCxnSpPr>
          <p:cNvPr id="90" name="Conector recto 89"/>
          <p:cNvCxnSpPr/>
          <p:nvPr/>
        </p:nvCxnSpPr>
        <p:spPr>
          <a:xfrm flipV="1">
            <a:off x="6198669" y="4389120"/>
            <a:ext cx="9626" cy="1253692"/>
          </a:xfrm>
          <a:prstGeom prst="line">
            <a:avLst/>
          </a:prstGeom>
          <a:ln>
            <a:solidFill>
              <a:schemeClr val="bg1">
                <a:lumMod val="95000"/>
              </a:schemeClr>
            </a:solidFill>
          </a:ln>
        </p:spPr>
        <p:style>
          <a:lnRef idx="3">
            <a:schemeClr val="dk1"/>
          </a:lnRef>
          <a:fillRef idx="0">
            <a:schemeClr val="dk1"/>
          </a:fillRef>
          <a:effectRef idx="2">
            <a:schemeClr val="dk1"/>
          </a:effectRef>
          <a:fontRef idx="minor">
            <a:schemeClr val="tx1"/>
          </a:fontRef>
        </p:style>
      </p:cxnSp>
      <p:cxnSp>
        <p:nvCxnSpPr>
          <p:cNvPr id="93" name="Conector recto 92"/>
          <p:cNvCxnSpPr/>
          <p:nvPr/>
        </p:nvCxnSpPr>
        <p:spPr>
          <a:xfrm flipH="1" flipV="1">
            <a:off x="7209321" y="4754880"/>
            <a:ext cx="38991" cy="887932"/>
          </a:xfrm>
          <a:prstGeom prst="line">
            <a:avLst/>
          </a:prstGeom>
          <a:ln>
            <a:solidFill>
              <a:schemeClr val="bg1">
                <a:lumMod val="95000"/>
              </a:schemeClr>
            </a:solidFill>
          </a:ln>
        </p:spPr>
        <p:style>
          <a:lnRef idx="3">
            <a:schemeClr val="dk1"/>
          </a:lnRef>
          <a:fillRef idx="0">
            <a:schemeClr val="dk1"/>
          </a:fillRef>
          <a:effectRef idx="2">
            <a:schemeClr val="dk1"/>
          </a:effectRef>
          <a:fontRef idx="minor">
            <a:schemeClr val="tx1"/>
          </a:fontRef>
        </p:style>
      </p:cxnSp>
      <p:sp>
        <p:nvSpPr>
          <p:cNvPr id="99" name="CuadroTexto 98"/>
          <p:cNvSpPr txBox="1"/>
          <p:nvPr/>
        </p:nvSpPr>
        <p:spPr>
          <a:xfrm>
            <a:off x="10466424" y="2374229"/>
            <a:ext cx="1522394" cy="3416320"/>
          </a:xfrm>
          <a:prstGeom prst="rect">
            <a:avLst/>
          </a:prstGeom>
          <a:noFill/>
        </p:spPr>
        <p:txBody>
          <a:bodyPr wrap="square" rtlCol="0">
            <a:spAutoFit/>
          </a:bodyPr>
          <a:lstStyle/>
          <a:p>
            <a:r>
              <a:rPr lang="es-ES" sz="2400" dirty="0"/>
              <a:t> </a:t>
            </a:r>
            <a:r>
              <a:rPr lang="es-ES" sz="2400" dirty="0" smtClean="0"/>
              <a:t>  P      Q</a:t>
            </a:r>
          </a:p>
          <a:p>
            <a:r>
              <a:rPr lang="es-ES" sz="2400" dirty="0"/>
              <a:t> </a:t>
            </a:r>
            <a:r>
              <a:rPr lang="es-ES" sz="2400" dirty="0" smtClean="0"/>
              <a:t>  0     13</a:t>
            </a:r>
          </a:p>
          <a:p>
            <a:r>
              <a:rPr lang="es-ES" sz="2400" dirty="0"/>
              <a:t> </a:t>
            </a:r>
            <a:r>
              <a:rPr lang="es-ES" sz="2400" dirty="0" smtClean="0"/>
              <a:t>  1     11</a:t>
            </a:r>
            <a:endParaRPr lang="es-PE" sz="2400" dirty="0" smtClean="0"/>
          </a:p>
          <a:p>
            <a:r>
              <a:rPr lang="es-ES" sz="2400" dirty="0"/>
              <a:t> </a:t>
            </a:r>
            <a:r>
              <a:rPr lang="es-ES" sz="2400" dirty="0" smtClean="0"/>
              <a:t>  2      9</a:t>
            </a:r>
          </a:p>
          <a:p>
            <a:r>
              <a:rPr lang="es-ES" sz="2400" dirty="0"/>
              <a:t> </a:t>
            </a:r>
            <a:r>
              <a:rPr lang="es-ES" sz="2400" dirty="0" smtClean="0"/>
              <a:t>  3      7</a:t>
            </a:r>
          </a:p>
          <a:p>
            <a:r>
              <a:rPr lang="es-ES" sz="2400" dirty="0"/>
              <a:t> </a:t>
            </a:r>
            <a:r>
              <a:rPr lang="es-ES" sz="2400" dirty="0" smtClean="0"/>
              <a:t>  4      5</a:t>
            </a:r>
          </a:p>
          <a:p>
            <a:r>
              <a:rPr lang="es-ES" sz="2400" dirty="0"/>
              <a:t> </a:t>
            </a:r>
            <a:r>
              <a:rPr lang="es-ES" sz="2400" dirty="0" smtClean="0"/>
              <a:t>  5      3</a:t>
            </a:r>
          </a:p>
          <a:p>
            <a:r>
              <a:rPr lang="es-ES" sz="2400" dirty="0"/>
              <a:t> </a:t>
            </a:r>
            <a:r>
              <a:rPr lang="es-ES" sz="2400" dirty="0" smtClean="0"/>
              <a:t>  6      1</a:t>
            </a:r>
          </a:p>
          <a:p>
            <a:r>
              <a:rPr lang="es-ES" sz="2400" dirty="0"/>
              <a:t> </a:t>
            </a:r>
            <a:r>
              <a:rPr lang="es-ES" sz="2400" dirty="0" smtClean="0"/>
              <a:t>  7     -1</a:t>
            </a:r>
          </a:p>
        </p:txBody>
      </p:sp>
      <p:cxnSp>
        <p:nvCxnSpPr>
          <p:cNvPr id="103" name="Conector recto 102"/>
          <p:cNvCxnSpPr>
            <a:stCxn id="99" idx="0"/>
            <a:endCxn id="99" idx="2"/>
          </p:cNvCxnSpPr>
          <p:nvPr/>
        </p:nvCxnSpPr>
        <p:spPr>
          <a:xfrm>
            <a:off x="11227621" y="2374229"/>
            <a:ext cx="0" cy="341632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7" name="Conector recto 106"/>
          <p:cNvCxnSpPr/>
          <p:nvPr/>
        </p:nvCxnSpPr>
        <p:spPr>
          <a:xfrm flipV="1">
            <a:off x="10590260" y="2762449"/>
            <a:ext cx="1274722" cy="1925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1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4089" y="618517"/>
            <a:ext cx="10200197" cy="1596177"/>
          </a:xfrm>
        </p:spPr>
        <p:txBody>
          <a:bodyPr/>
          <a:lstStyle/>
          <a:p>
            <a:r>
              <a:rPr lang="es-ES" b="1" dirty="0" smtClean="0">
                <a:solidFill>
                  <a:srgbClr val="FF0000"/>
                </a:solidFill>
              </a:rPr>
              <a:t>3- ¿POR QUE SE DICE QUE LA OFERTA ES UNA RELACCION DIRECTA ENTRE EL PRECIO Y LA CANTIDAD OFERTADA?</a:t>
            </a:r>
            <a:endParaRPr lang="es-PE" b="1" dirty="0">
              <a:solidFill>
                <a:srgbClr val="FF0000"/>
              </a:solidFill>
            </a:endParaRPr>
          </a:p>
        </p:txBody>
      </p:sp>
      <p:sp>
        <p:nvSpPr>
          <p:cNvPr id="3" name="Marcador de contenido 2"/>
          <p:cNvSpPr>
            <a:spLocks noGrp="1"/>
          </p:cNvSpPr>
          <p:nvPr>
            <p:ph sz="quarter" idx="13"/>
          </p:nvPr>
        </p:nvSpPr>
        <p:spPr>
          <a:xfrm>
            <a:off x="605765" y="2761728"/>
            <a:ext cx="7152197" cy="3282937"/>
          </a:xfrm>
        </p:spPr>
        <p:txBody>
          <a:bodyPr>
            <a:normAutofit/>
          </a:bodyPr>
          <a:lstStyle/>
          <a:p>
            <a:pPr marL="0" indent="0">
              <a:buNone/>
            </a:pPr>
            <a:r>
              <a:rPr lang="es-ES" sz="2400" dirty="0" smtClean="0">
                <a:solidFill>
                  <a:srgbClr val="002060"/>
                </a:solidFill>
              </a:rPr>
              <a:t>Por que cuando el precio es alto el productor elaborara mayor cantidad de productos pero cuando el precio baja los productores elaboraran menor cantidad de productos. ES TO SE DEBE A QUE LA RELACION EXISTENETE ENTRE LA CANTIDAD Y LA VARIABLE DEL PRECIO SERA DIRECTA O POSITIVA,  AL CONTRIO DE LA DEMANDA.</a:t>
            </a:r>
            <a:endParaRPr lang="es-PE" sz="2400" dirty="0">
              <a:solidFill>
                <a:srgbClr val="00206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585" y="2656573"/>
            <a:ext cx="3633265" cy="3503595"/>
          </a:xfrm>
          <a:prstGeom prst="rect">
            <a:avLst/>
          </a:prstGeom>
          <a:ln>
            <a:solidFill>
              <a:srgbClr val="FF0000"/>
            </a:solidFill>
          </a:ln>
        </p:spPr>
      </p:pic>
    </p:spTree>
    <p:extLst>
      <p:ext uri="{BB962C8B-B14F-4D97-AF65-F5344CB8AC3E}">
        <p14:creationId xmlns:p14="http://schemas.microsoft.com/office/powerpoint/2010/main" val="419899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70425" y="276745"/>
            <a:ext cx="8268726" cy="1596177"/>
          </a:xfrm>
        </p:spPr>
        <p:txBody>
          <a:bodyPr/>
          <a:lstStyle/>
          <a:p>
            <a:r>
              <a:rPr lang="es-ES" b="1" dirty="0" smtClean="0">
                <a:solidFill>
                  <a:srgbClr val="FF0000"/>
                </a:solidFill>
              </a:rPr>
              <a:t>4- Graficar la ecuación de la oferta q = p + 1</a:t>
            </a:r>
            <a:endParaRPr lang="es-PE" b="1" dirty="0">
              <a:solidFill>
                <a:srgbClr val="FF0000"/>
              </a:solidFill>
            </a:endParaRPr>
          </a:p>
        </p:txBody>
      </p:sp>
      <p:graphicFrame>
        <p:nvGraphicFramePr>
          <p:cNvPr id="4" name="Marcador de contenido 6"/>
          <p:cNvGraphicFramePr>
            <a:graphicFrameLocks noGrp="1"/>
          </p:cNvGraphicFramePr>
          <p:nvPr>
            <p:ph sz="quarter" idx="13"/>
            <p:extLst>
              <p:ext uri="{D42A27DB-BD31-4B8C-83A1-F6EECF244321}">
                <p14:modId xmlns:p14="http://schemas.microsoft.com/office/powerpoint/2010/main" val="3588566510"/>
              </p:ext>
            </p:extLst>
          </p:nvPr>
        </p:nvGraphicFramePr>
        <p:xfrm>
          <a:off x="2807369" y="2396690"/>
          <a:ext cx="7321616" cy="3542097"/>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ector recto 9"/>
          <p:cNvCxnSpPr/>
          <p:nvPr/>
        </p:nvCxnSpPr>
        <p:spPr>
          <a:xfrm flipV="1">
            <a:off x="3811604" y="3041584"/>
            <a:ext cx="6140918" cy="2618071"/>
          </a:xfrm>
          <a:prstGeom prst="line">
            <a:avLst/>
          </a:prstGeom>
          <a:ln>
            <a:solidFill>
              <a:schemeClr val="accent6">
                <a:lumMod val="60000"/>
                <a:lumOff val="40000"/>
              </a:schemeClr>
            </a:solidFill>
          </a:ln>
        </p:spPr>
        <p:style>
          <a:lnRef idx="3">
            <a:schemeClr val="dk1"/>
          </a:lnRef>
          <a:fillRef idx="0">
            <a:schemeClr val="dk1"/>
          </a:fillRef>
          <a:effectRef idx="2">
            <a:schemeClr val="dk1"/>
          </a:effectRef>
          <a:fontRef idx="minor">
            <a:schemeClr val="tx1"/>
          </a:fontRef>
        </p:style>
      </p:cxnSp>
      <p:sp>
        <p:nvSpPr>
          <p:cNvPr id="11" name="CuadroTexto 10"/>
          <p:cNvSpPr txBox="1"/>
          <p:nvPr/>
        </p:nvSpPr>
        <p:spPr>
          <a:xfrm>
            <a:off x="422888" y="2406315"/>
            <a:ext cx="2284397" cy="3046988"/>
          </a:xfrm>
          <a:prstGeom prst="rect">
            <a:avLst/>
          </a:prstGeom>
          <a:noFill/>
        </p:spPr>
        <p:txBody>
          <a:bodyPr wrap="square" rtlCol="0">
            <a:spAutoFit/>
          </a:bodyPr>
          <a:lstStyle/>
          <a:p>
            <a:r>
              <a:rPr lang="es-ES" sz="2400" dirty="0" smtClean="0"/>
              <a:t>Q = (0) + 1 = 1  </a:t>
            </a:r>
          </a:p>
          <a:p>
            <a:r>
              <a:rPr lang="es-ES" sz="2400" dirty="0"/>
              <a:t>Q = (1) + 1 </a:t>
            </a:r>
            <a:r>
              <a:rPr lang="es-ES" sz="2400" dirty="0" smtClean="0"/>
              <a:t>= 2</a:t>
            </a:r>
            <a:endParaRPr lang="es-PE" sz="2400" dirty="0"/>
          </a:p>
          <a:p>
            <a:r>
              <a:rPr lang="es-ES" sz="2400" dirty="0"/>
              <a:t>Q = </a:t>
            </a:r>
            <a:r>
              <a:rPr lang="es-ES" sz="2400" dirty="0" smtClean="0"/>
              <a:t>(2) </a:t>
            </a:r>
            <a:r>
              <a:rPr lang="es-ES" sz="2400" dirty="0"/>
              <a:t>+ 1 </a:t>
            </a:r>
            <a:r>
              <a:rPr lang="es-ES" sz="2400" dirty="0" smtClean="0"/>
              <a:t>= 3</a:t>
            </a:r>
            <a:endParaRPr lang="es-PE" sz="2400" dirty="0"/>
          </a:p>
          <a:p>
            <a:r>
              <a:rPr lang="es-ES" sz="2400" dirty="0"/>
              <a:t>Q = </a:t>
            </a:r>
            <a:r>
              <a:rPr lang="es-ES" sz="2400" dirty="0" smtClean="0"/>
              <a:t>(3) </a:t>
            </a:r>
            <a:r>
              <a:rPr lang="es-ES" sz="2400" dirty="0"/>
              <a:t>+ 1 </a:t>
            </a:r>
            <a:r>
              <a:rPr lang="es-ES" sz="2400" dirty="0" smtClean="0"/>
              <a:t>= 4</a:t>
            </a:r>
            <a:endParaRPr lang="es-PE" sz="2400" dirty="0"/>
          </a:p>
          <a:p>
            <a:r>
              <a:rPr lang="es-ES" sz="2400" dirty="0"/>
              <a:t>Q = </a:t>
            </a:r>
            <a:r>
              <a:rPr lang="es-ES" sz="2400" dirty="0" smtClean="0"/>
              <a:t>(4) </a:t>
            </a:r>
            <a:r>
              <a:rPr lang="es-ES" sz="2400" dirty="0"/>
              <a:t>+ 1 </a:t>
            </a:r>
            <a:r>
              <a:rPr lang="es-ES" sz="2400" dirty="0" smtClean="0"/>
              <a:t>= 5</a:t>
            </a:r>
            <a:endParaRPr lang="es-PE" sz="2400" dirty="0"/>
          </a:p>
          <a:p>
            <a:r>
              <a:rPr lang="es-ES" sz="2400" dirty="0"/>
              <a:t>Q = </a:t>
            </a:r>
            <a:r>
              <a:rPr lang="es-ES" sz="2400" dirty="0" smtClean="0"/>
              <a:t>(5) </a:t>
            </a:r>
            <a:r>
              <a:rPr lang="es-ES" sz="2400" dirty="0"/>
              <a:t>+ 1 </a:t>
            </a:r>
            <a:r>
              <a:rPr lang="es-ES" sz="2400" dirty="0" smtClean="0"/>
              <a:t>= 6</a:t>
            </a:r>
            <a:endParaRPr lang="es-PE" sz="2400" dirty="0"/>
          </a:p>
          <a:p>
            <a:r>
              <a:rPr lang="es-ES" sz="2400" dirty="0"/>
              <a:t>Q = </a:t>
            </a:r>
            <a:r>
              <a:rPr lang="es-ES" sz="2400" dirty="0" smtClean="0"/>
              <a:t>(6) </a:t>
            </a:r>
            <a:r>
              <a:rPr lang="es-ES" sz="2400" dirty="0"/>
              <a:t>+ 1 </a:t>
            </a:r>
            <a:r>
              <a:rPr lang="es-ES" sz="2400" dirty="0" smtClean="0"/>
              <a:t>= 7</a:t>
            </a:r>
            <a:endParaRPr lang="es-PE" sz="2400" dirty="0"/>
          </a:p>
          <a:p>
            <a:r>
              <a:rPr lang="es-ES" sz="2400" dirty="0"/>
              <a:t>Q = </a:t>
            </a:r>
            <a:r>
              <a:rPr lang="es-ES" sz="2400" dirty="0" smtClean="0"/>
              <a:t>(7) </a:t>
            </a:r>
            <a:r>
              <a:rPr lang="es-ES" sz="2400" dirty="0"/>
              <a:t>+ </a:t>
            </a:r>
            <a:r>
              <a:rPr lang="es-ES" sz="2400" dirty="0" smtClean="0"/>
              <a:t>1 = 8</a:t>
            </a:r>
            <a:endParaRPr lang="es-PE" sz="2400" dirty="0"/>
          </a:p>
        </p:txBody>
      </p:sp>
      <p:sp>
        <p:nvSpPr>
          <p:cNvPr id="12" name="CuadroTexto 11"/>
          <p:cNvSpPr txBox="1"/>
          <p:nvPr/>
        </p:nvSpPr>
        <p:spPr>
          <a:xfrm>
            <a:off x="10229069" y="2396690"/>
            <a:ext cx="1522394" cy="3416320"/>
          </a:xfrm>
          <a:prstGeom prst="rect">
            <a:avLst/>
          </a:prstGeom>
          <a:noFill/>
        </p:spPr>
        <p:txBody>
          <a:bodyPr wrap="square" rtlCol="0">
            <a:spAutoFit/>
          </a:bodyPr>
          <a:lstStyle/>
          <a:p>
            <a:r>
              <a:rPr lang="es-ES" sz="2400" dirty="0"/>
              <a:t> </a:t>
            </a:r>
            <a:r>
              <a:rPr lang="es-ES" sz="2400" dirty="0" smtClean="0"/>
              <a:t>  P      Q</a:t>
            </a:r>
          </a:p>
          <a:p>
            <a:r>
              <a:rPr lang="es-ES" sz="2400" dirty="0"/>
              <a:t> </a:t>
            </a:r>
            <a:r>
              <a:rPr lang="es-ES" sz="2400" dirty="0" smtClean="0"/>
              <a:t>  0      1</a:t>
            </a:r>
          </a:p>
          <a:p>
            <a:r>
              <a:rPr lang="es-ES" sz="2400" dirty="0"/>
              <a:t> </a:t>
            </a:r>
            <a:r>
              <a:rPr lang="es-ES" sz="2400" dirty="0" smtClean="0"/>
              <a:t>  1      2</a:t>
            </a:r>
            <a:endParaRPr lang="es-PE" sz="2400" dirty="0" smtClean="0"/>
          </a:p>
          <a:p>
            <a:r>
              <a:rPr lang="es-ES" sz="2400" dirty="0"/>
              <a:t> </a:t>
            </a:r>
            <a:r>
              <a:rPr lang="es-ES" sz="2400" dirty="0" smtClean="0"/>
              <a:t>  2      3</a:t>
            </a:r>
          </a:p>
          <a:p>
            <a:r>
              <a:rPr lang="es-ES" sz="2400" dirty="0"/>
              <a:t> </a:t>
            </a:r>
            <a:r>
              <a:rPr lang="es-ES" sz="2400" dirty="0" smtClean="0"/>
              <a:t>  3      4</a:t>
            </a:r>
          </a:p>
          <a:p>
            <a:r>
              <a:rPr lang="es-ES" sz="2400" dirty="0"/>
              <a:t> </a:t>
            </a:r>
            <a:r>
              <a:rPr lang="es-ES" sz="2400" dirty="0" smtClean="0"/>
              <a:t>  4      5</a:t>
            </a:r>
          </a:p>
          <a:p>
            <a:r>
              <a:rPr lang="es-ES" sz="2400" dirty="0"/>
              <a:t> </a:t>
            </a:r>
            <a:r>
              <a:rPr lang="es-ES" sz="2400" dirty="0" smtClean="0"/>
              <a:t>  5      6</a:t>
            </a:r>
          </a:p>
          <a:p>
            <a:r>
              <a:rPr lang="es-ES" sz="2400" dirty="0"/>
              <a:t> </a:t>
            </a:r>
            <a:r>
              <a:rPr lang="es-ES" sz="2400" dirty="0" smtClean="0"/>
              <a:t>  6      7</a:t>
            </a:r>
          </a:p>
          <a:p>
            <a:r>
              <a:rPr lang="es-ES" sz="2400" dirty="0"/>
              <a:t> </a:t>
            </a:r>
            <a:r>
              <a:rPr lang="es-ES" sz="2400" dirty="0" smtClean="0"/>
              <a:t>  7      8</a:t>
            </a:r>
          </a:p>
        </p:txBody>
      </p:sp>
      <p:cxnSp>
        <p:nvCxnSpPr>
          <p:cNvPr id="14" name="Conector recto 13"/>
          <p:cNvCxnSpPr>
            <a:stCxn id="12" idx="2"/>
            <a:endCxn id="12" idx="0"/>
          </p:cNvCxnSpPr>
          <p:nvPr/>
        </p:nvCxnSpPr>
        <p:spPr>
          <a:xfrm flipV="1">
            <a:off x="10990266" y="2396690"/>
            <a:ext cx="0" cy="341632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 name="Conector recto 18"/>
          <p:cNvCxnSpPr/>
          <p:nvPr/>
        </p:nvCxnSpPr>
        <p:spPr>
          <a:xfrm>
            <a:off x="10229069" y="2772076"/>
            <a:ext cx="1522394" cy="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74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4065" y="664144"/>
            <a:ext cx="8923244" cy="1386921"/>
          </a:xfrm>
        </p:spPr>
        <p:txBody>
          <a:bodyPr/>
          <a:lstStyle/>
          <a:p>
            <a:r>
              <a:rPr lang="es-ES" b="1" dirty="0" smtClean="0">
                <a:solidFill>
                  <a:srgbClr val="FF0000"/>
                </a:solidFill>
              </a:rPr>
              <a:t>5- ¿QUE ES EL PUNTO DE EQUILIBRIO ENTRE LA OFERTA Y LA DEMANDA?</a:t>
            </a:r>
            <a:endParaRPr lang="es-PE" b="1" dirty="0">
              <a:solidFill>
                <a:srgbClr val="FF0000"/>
              </a:solidFill>
            </a:endParaRPr>
          </a:p>
        </p:txBody>
      </p:sp>
      <p:sp>
        <p:nvSpPr>
          <p:cNvPr id="3" name="Marcador de contenido 2"/>
          <p:cNvSpPr>
            <a:spLocks noGrp="1"/>
          </p:cNvSpPr>
          <p:nvPr>
            <p:ph sz="quarter" idx="13"/>
          </p:nvPr>
        </p:nvSpPr>
        <p:spPr>
          <a:xfrm>
            <a:off x="1155032" y="2327869"/>
            <a:ext cx="6968690" cy="3928552"/>
          </a:xfrm>
        </p:spPr>
        <p:txBody>
          <a:bodyPr>
            <a:noAutofit/>
          </a:bodyPr>
          <a:lstStyle/>
          <a:p>
            <a:pPr marL="0" indent="0">
              <a:buNone/>
            </a:pPr>
            <a:r>
              <a:rPr lang="es-ES" sz="2400" dirty="0" smtClean="0">
                <a:solidFill>
                  <a:srgbClr val="002060"/>
                </a:solidFill>
              </a:rPr>
              <a:t>ES CUANDO LA CURVA DE LA DEMANDA Y LA OFERTA SE CORTAN EN ESTE PUNO LOS CONSUMIDORES Y SUS PRODUCTORES ESTAN DEACUERDO CON DICHO PRECIO. Este también se le conoce como punto de equilibrio del mercado.</a:t>
            </a:r>
          </a:p>
          <a:p>
            <a:pPr marL="0" indent="0">
              <a:buNone/>
            </a:pPr>
            <a:r>
              <a:rPr lang="es-ES" sz="2400" dirty="0" smtClean="0">
                <a:solidFill>
                  <a:srgbClr val="002060"/>
                </a:solidFill>
              </a:rPr>
              <a:t>Juntas la oferta y la demanda determinan el precio y la cantidad que se venderá y se comprara en un mercado</a:t>
            </a:r>
            <a:endParaRPr lang="es-PE" sz="2400" dirty="0">
              <a:solidFill>
                <a:srgbClr val="00206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099" y="2444094"/>
            <a:ext cx="3253339" cy="3658323"/>
          </a:xfrm>
          <a:prstGeom prst="rect">
            <a:avLst/>
          </a:prstGeom>
          <a:ln>
            <a:solidFill>
              <a:srgbClr val="FF0000"/>
            </a:solidFill>
          </a:ln>
        </p:spPr>
      </p:pic>
    </p:spTree>
    <p:extLst>
      <p:ext uri="{BB962C8B-B14F-4D97-AF65-F5344CB8AC3E}">
        <p14:creationId xmlns:p14="http://schemas.microsoft.com/office/powerpoint/2010/main" val="231794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5830" y="253373"/>
            <a:ext cx="9487928" cy="1596177"/>
          </a:xfrm>
        </p:spPr>
        <p:txBody>
          <a:bodyPr/>
          <a:lstStyle/>
          <a:p>
            <a:r>
              <a:rPr lang="es-ES" b="1" dirty="0" smtClean="0">
                <a:solidFill>
                  <a:srgbClr val="FF0000"/>
                </a:solidFill>
              </a:rPr>
              <a:t>6- ¿GRAFICAR Y HALLAR EL PUNTO DE EQUILIBRIO DE LAS ECUACIONES DE DEMANDA Q = -2P + 13 Y DE LA OFERTA Q = P + 1?</a:t>
            </a:r>
            <a:endParaRPr lang="es-PE" b="1" dirty="0">
              <a:solidFill>
                <a:srgbClr val="FF0000"/>
              </a:solidFill>
            </a:endParaRPr>
          </a:p>
        </p:txBody>
      </p:sp>
      <p:graphicFrame>
        <p:nvGraphicFramePr>
          <p:cNvPr id="4" name="Marcador de contenido 6"/>
          <p:cNvGraphicFramePr>
            <a:graphicFrameLocks noGrp="1"/>
          </p:cNvGraphicFramePr>
          <p:nvPr>
            <p:ph sz="quarter" idx="13"/>
            <p:extLst>
              <p:ext uri="{D42A27DB-BD31-4B8C-83A1-F6EECF244321}">
                <p14:modId xmlns:p14="http://schemas.microsoft.com/office/powerpoint/2010/main" val="2832071553"/>
              </p:ext>
            </p:extLst>
          </p:nvPr>
        </p:nvGraphicFramePr>
        <p:xfrm>
          <a:off x="2156059" y="2597970"/>
          <a:ext cx="8027470" cy="376433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Conector recto 5"/>
          <p:cNvCxnSpPr/>
          <p:nvPr/>
        </p:nvCxnSpPr>
        <p:spPr>
          <a:xfrm flipV="1">
            <a:off x="3888607" y="5755907"/>
            <a:ext cx="9625" cy="303196"/>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8" name="Conector recto 7"/>
          <p:cNvCxnSpPr/>
          <p:nvPr/>
        </p:nvCxnSpPr>
        <p:spPr>
          <a:xfrm flipH="1">
            <a:off x="6939815" y="3676851"/>
            <a:ext cx="9625" cy="2348564"/>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1" name="Conector recto 10"/>
          <p:cNvCxnSpPr/>
          <p:nvPr/>
        </p:nvCxnSpPr>
        <p:spPr>
          <a:xfrm>
            <a:off x="2868327" y="3609474"/>
            <a:ext cx="3994486" cy="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14" name="Elipse 13"/>
          <p:cNvSpPr/>
          <p:nvPr/>
        </p:nvSpPr>
        <p:spPr>
          <a:xfrm>
            <a:off x="5342022" y="4546381"/>
            <a:ext cx="202130" cy="168443"/>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0000"/>
              </a:solidFill>
            </a:endParaRPr>
          </a:p>
        </p:txBody>
      </p:sp>
      <p:sp>
        <p:nvSpPr>
          <p:cNvPr id="19" name="CuadroTexto 18"/>
          <p:cNvSpPr txBox="1"/>
          <p:nvPr/>
        </p:nvSpPr>
        <p:spPr>
          <a:xfrm>
            <a:off x="10327908" y="2597970"/>
            <a:ext cx="1522394" cy="3416320"/>
          </a:xfrm>
          <a:prstGeom prst="rect">
            <a:avLst/>
          </a:prstGeom>
          <a:noFill/>
        </p:spPr>
        <p:txBody>
          <a:bodyPr wrap="square" rtlCol="0">
            <a:spAutoFit/>
          </a:bodyPr>
          <a:lstStyle/>
          <a:p>
            <a:r>
              <a:rPr lang="es-ES" sz="2400" dirty="0"/>
              <a:t> </a:t>
            </a:r>
            <a:r>
              <a:rPr lang="es-ES" sz="2400" dirty="0" smtClean="0"/>
              <a:t>  P      Q</a:t>
            </a:r>
          </a:p>
          <a:p>
            <a:r>
              <a:rPr lang="es-ES" sz="2400" dirty="0"/>
              <a:t> </a:t>
            </a:r>
            <a:r>
              <a:rPr lang="es-ES" sz="2400" dirty="0" smtClean="0"/>
              <a:t>  0      1</a:t>
            </a:r>
          </a:p>
          <a:p>
            <a:r>
              <a:rPr lang="es-ES" sz="2400" dirty="0"/>
              <a:t> </a:t>
            </a:r>
            <a:r>
              <a:rPr lang="es-ES" sz="2400" dirty="0" smtClean="0"/>
              <a:t>  1      2</a:t>
            </a:r>
            <a:endParaRPr lang="es-PE" sz="2400" dirty="0" smtClean="0"/>
          </a:p>
          <a:p>
            <a:r>
              <a:rPr lang="es-ES" sz="2400" dirty="0"/>
              <a:t> </a:t>
            </a:r>
            <a:r>
              <a:rPr lang="es-ES" sz="2400" dirty="0" smtClean="0"/>
              <a:t>  2      3</a:t>
            </a:r>
          </a:p>
          <a:p>
            <a:r>
              <a:rPr lang="es-ES" sz="2400" dirty="0"/>
              <a:t> </a:t>
            </a:r>
            <a:r>
              <a:rPr lang="es-ES" sz="2400" dirty="0" smtClean="0"/>
              <a:t>  3      4</a:t>
            </a:r>
          </a:p>
          <a:p>
            <a:r>
              <a:rPr lang="es-ES" sz="2400" dirty="0"/>
              <a:t> </a:t>
            </a:r>
            <a:r>
              <a:rPr lang="es-ES" sz="2400" dirty="0" smtClean="0"/>
              <a:t>  4      5</a:t>
            </a:r>
          </a:p>
          <a:p>
            <a:r>
              <a:rPr lang="es-ES" sz="2400" dirty="0"/>
              <a:t> </a:t>
            </a:r>
            <a:r>
              <a:rPr lang="es-ES" sz="2400" dirty="0" smtClean="0"/>
              <a:t>  5      6</a:t>
            </a:r>
          </a:p>
          <a:p>
            <a:r>
              <a:rPr lang="es-ES" sz="2400" dirty="0"/>
              <a:t> </a:t>
            </a:r>
            <a:r>
              <a:rPr lang="es-ES" sz="2400" dirty="0" smtClean="0"/>
              <a:t>  6      7</a:t>
            </a:r>
          </a:p>
          <a:p>
            <a:r>
              <a:rPr lang="es-ES" sz="2400" dirty="0"/>
              <a:t> </a:t>
            </a:r>
            <a:r>
              <a:rPr lang="es-ES" sz="2400" dirty="0" smtClean="0"/>
              <a:t>  7      8</a:t>
            </a:r>
          </a:p>
        </p:txBody>
      </p:sp>
      <p:sp>
        <p:nvSpPr>
          <p:cNvPr id="20" name="CuadroTexto 19"/>
          <p:cNvSpPr txBox="1"/>
          <p:nvPr/>
        </p:nvSpPr>
        <p:spPr>
          <a:xfrm>
            <a:off x="479659" y="2597970"/>
            <a:ext cx="1522394" cy="3416320"/>
          </a:xfrm>
          <a:prstGeom prst="rect">
            <a:avLst/>
          </a:prstGeom>
          <a:noFill/>
        </p:spPr>
        <p:txBody>
          <a:bodyPr wrap="square" rtlCol="0">
            <a:spAutoFit/>
          </a:bodyPr>
          <a:lstStyle/>
          <a:p>
            <a:r>
              <a:rPr lang="es-ES" sz="2400" dirty="0"/>
              <a:t> </a:t>
            </a:r>
            <a:r>
              <a:rPr lang="es-ES" sz="2400" dirty="0" smtClean="0"/>
              <a:t>  P      Q</a:t>
            </a:r>
          </a:p>
          <a:p>
            <a:r>
              <a:rPr lang="es-ES" sz="2400" dirty="0"/>
              <a:t> </a:t>
            </a:r>
            <a:r>
              <a:rPr lang="es-ES" sz="2400" dirty="0" smtClean="0"/>
              <a:t>  0     13</a:t>
            </a:r>
          </a:p>
          <a:p>
            <a:r>
              <a:rPr lang="es-ES" sz="2400" dirty="0"/>
              <a:t> </a:t>
            </a:r>
            <a:r>
              <a:rPr lang="es-ES" sz="2400" dirty="0" smtClean="0"/>
              <a:t>  1     11</a:t>
            </a:r>
            <a:endParaRPr lang="es-PE" sz="2400" dirty="0" smtClean="0"/>
          </a:p>
          <a:p>
            <a:r>
              <a:rPr lang="es-ES" sz="2400" dirty="0"/>
              <a:t> </a:t>
            </a:r>
            <a:r>
              <a:rPr lang="es-ES" sz="2400" dirty="0" smtClean="0"/>
              <a:t>  2      9</a:t>
            </a:r>
          </a:p>
          <a:p>
            <a:r>
              <a:rPr lang="es-ES" sz="2400" dirty="0"/>
              <a:t> </a:t>
            </a:r>
            <a:r>
              <a:rPr lang="es-ES" sz="2400" dirty="0" smtClean="0"/>
              <a:t>  3      7</a:t>
            </a:r>
          </a:p>
          <a:p>
            <a:r>
              <a:rPr lang="es-ES" sz="2400" dirty="0"/>
              <a:t> </a:t>
            </a:r>
            <a:r>
              <a:rPr lang="es-ES" sz="2400" dirty="0" smtClean="0"/>
              <a:t>  4      5</a:t>
            </a:r>
          </a:p>
          <a:p>
            <a:r>
              <a:rPr lang="es-ES" sz="2400" dirty="0"/>
              <a:t> </a:t>
            </a:r>
            <a:r>
              <a:rPr lang="es-ES" sz="2400" dirty="0" smtClean="0"/>
              <a:t>  5      3</a:t>
            </a:r>
          </a:p>
          <a:p>
            <a:r>
              <a:rPr lang="es-ES" sz="2400" dirty="0"/>
              <a:t> </a:t>
            </a:r>
            <a:r>
              <a:rPr lang="es-ES" sz="2400" dirty="0" smtClean="0"/>
              <a:t>  6      1</a:t>
            </a:r>
          </a:p>
          <a:p>
            <a:r>
              <a:rPr lang="es-ES" sz="2400" dirty="0"/>
              <a:t> </a:t>
            </a:r>
            <a:r>
              <a:rPr lang="es-ES" sz="2400" dirty="0" smtClean="0"/>
              <a:t>  7     -1</a:t>
            </a:r>
          </a:p>
        </p:txBody>
      </p:sp>
      <p:cxnSp>
        <p:nvCxnSpPr>
          <p:cNvPr id="22" name="Conector recto 21"/>
          <p:cNvCxnSpPr>
            <a:stCxn id="20" idx="0"/>
            <a:endCxn id="20" idx="2"/>
          </p:cNvCxnSpPr>
          <p:nvPr/>
        </p:nvCxnSpPr>
        <p:spPr>
          <a:xfrm>
            <a:off x="1240856" y="2597970"/>
            <a:ext cx="0" cy="341632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4" name="Conector recto 23"/>
          <p:cNvCxnSpPr>
            <a:stCxn id="19" idx="0"/>
            <a:endCxn id="19" idx="2"/>
          </p:cNvCxnSpPr>
          <p:nvPr/>
        </p:nvCxnSpPr>
        <p:spPr>
          <a:xfrm>
            <a:off x="11089105" y="2597970"/>
            <a:ext cx="0" cy="3416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6" name="Conector recto 25"/>
          <p:cNvCxnSpPr/>
          <p:nvPr/>
        </p:nvCxnSpPr>
        <p:spPr>
          <a:xfrm flipV="1">
            <a:off x="577516" y="3012707"/>
            <a:ext cx="1251284" cy="1925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1" name="Conector recto 30"/>
          <p:cNvCxnSpPr/>
          <p:nvPr/>
        </p:nvCxnSpPr>
        <p:spPr>
          <a:xfrm>
            <a:off x="10510787" y="3012707"/>
            <a:ext cx="110690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2" name="Elipse 31"/>
          <p:cNvSpPr/>
          <p:nvPr/>
        </p:nvSpPr>
        <p:spPr>
          <a:xfrm>
            <a:off x="365760" y="4480135"/>
            <a:ext cx="1713297" cy="370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Elipse 33"/>
          <p:cNvSpPr/>
          <p:nvPr/>
        </p:nvSpPr>
        <p:spPr>
          <a:xfrm>
            <a:off x="10260531" y="4480135"/>
            <a:ext cx="1713297" cy="370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CuadroTexto 34"/>
          <p:cNvSpPr txBox="1"/>
          <p:nvPr/>
        </p:nvSpPr>
        <p:spPr>
          <a:xfrm>
            <a:off x="818146" y="2054520"/>
            <a:ext cx="10183530" cy="461665"/>
          </a:xfrm>
          <a:prstGeom prst="rect">
            <a:avLst/>
          </a:prstGeom>
          <a:noFill/>
        </p:spPr>
        <p:txBody>
          <a:bodyPr wrap="square" rtlCol="0">
            <a:spAutoFit/>
          </a:bodyPr>
          <a:lstStyle/>
          <a:p>
            <a:pPr algn="ctr"/>
            <a:r>
              <a:rPr lang="es-ES" sz="2400" b="1" dirty="0" smtClean="0">
                <a:solidFill>
                  <a:srgbClr val="002060"/>
                </a:solidFill>
              </a:rPr>
              <a:t>EL PUNTO DE EQUILIBRIO ES P=4 Y Q=5</a:t>
            </a:r>
            <a:endParaRPr lang="es-PE" sz="2400" b="1" dirty="0">
              <a:solidFill>
                <a:srgbClr val="002060"/>
              </a:solidFill>
            </a:endParaRPr>
          </a:p>
        </p:txBody>
      </p:sp>
    </p:spTree>
    <p:extLst>
      <p:ext uri="{BB962C8B-B14F-4D97-AF65-F5344CB8AC3E}">
        <p14:creationId xmlns:p14="http://schemas.microsoft.com/office/powerpoint/2010/main" val="167356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9041" y="145945"/>
            <a:ext cx="9452633" cy="1662670"/>
          </a:xfrm>
        </p:spPr>
        <p:txBody>
          <a:bodyPr/>
          <a:lstStyle/>
          <a:p>
            <a:r>
              <a:rPr lang="es-ES" b="1" dirty="0" smtClean="0">
                <a:solidFill>
                  <a:srgbClr val="FF0000"/>
                </a:solidFill>
              </a:rPr>
              <a:t>7- ¿Qué OCURRE CON LA DEMANDA Y LA OFERTA CUANDO EL PRECIO ES 6 EN LA PREGUNTA 6?</a:t>
            </a:r>
            <a:endParaRPr lang="es-PE" b="1" dirty="0">
              <a:solidFill>
                <a:srgbClr val="FF0000"/>
              </a:solidFill>
            </a:endParaRPr>
          </a:p>
        </p:txBody>
      </p:sp>
      <p:graphicFrame>
        <p:nvGraphicFramePr>
          <p:cNvPr id="4" name="Marcador de contenido 6"/>
          <p:cNvGraphicFramePr>
            <a:graphicFrameLocks noGrp="1"/>
          </p:cNvGraphicFramePr>
          <p:nvPr>
            <p:ph sz="quarter" idx="13"/>
            <p:extLst>
              <p:ext uri="{D42A27DB-BD31-4B8C-83A1-F6EECF244321}">
                <p14:modId xmlns:p14="http://schemas.microsoft.com/office/powerpoint/2010/main" val="3452523562"/>
              </p:ext>
            </p:extLst>
          </p:nvPr>
        </p:nvGraphicFramePr>
        <p:xfrm>
          <a:off x="1999542" y="2553135"/>
          <a:ext cx="8359954" cy="360954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Conector recto 5"/>
          <p:cNvCxnSpPr/>
          <p:nvPr/>
        </p:nvCxnSpPr>
        <p:spPr>
          <a:xfrm>
            <a:off x="2716028" y="3498800"/>
            <a:ext cx="4214161" cy="0"/>
          </a:xfrm>
          <a:prstGeom prst="line">
            <a:avLst/>
          </a:prstGeom>
          <a:ln>
            <a:solidFill>
              <a:srgbClr val="00B050"/>
            </a:solidFill>
          </a:ln>
        </p:spPr>
        <p:style>
          <a:lnRef idx="3">
            <a:schemeClr val="accent3"/>
          </a:lnRef>
          <a:fillRef idx="0">
            <a:schemeClr val="accent3"/>
          </a:fillRef>
          <a:effectRef idx="2">
            <a:schemeClr val="accent3"/>
          </a:effectRef>
          <a:fontRef idx="minor">
            <a:schemeClr val="tx1"/>
          </a:fontRef>
        </p:style>
      </p:cxnSp>
      <p:cxnSp>
        <p:nvCxnSpPr>
          <p:cNvPr id="9" name="Conector recto 8"/>
          <p:cNvCxnSpPr/>
          <p:nvPr/>
        </p:nvCxnSpPr>
        <p:spPr>
          <a:xfrm flipH="1" flipV="1">
            <a:off x="7007192" y="3590223"/>
            <a:ext cx="9626" cy="2278765"/>
          </a:xfrm>
          <a:prstGeom prst="line">
            <a:avLst/>
          </a:prstGeom>
          <a:ln>
            <a:solidFill>
              <a:srgbClr val="00B050"/>
            </a:solidFill>
          </a:ln>
        </p:spPr>
        <p:style>
          <a:lnRef idx="3">
            <a:schemeClr val="accent3"/>
          </a:lnRef>
          <a:fillRef idx="0">
            <a:schemeClr val="accent3"/>
          </a:fillRef>
          <a:effectRef idx="2">
            <a:schemeClr val="accent3"/>
          </a:effectRef>
          <a:fontRef idx="minor">
            <a:schemeClr val="tx1"/>
          </a:fontRef>
        </p:style>
      </p:cxnSp>
      <p:sp>
        <p:nvSpPr>
          <p:cNvPr id="11" name="Elipse 10"/>
          <p:cNvSpPr/>
          <p:nvPr/>
        </p:nvSpPr>
        <p:spPr>
          <a:xfrm>
            <a:off x="5303520" y="4444465"/>
            <a:ext cx="202130" cy="168443"/>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F0000"/>
              </a:solidFill>
            </a:endParaRPr>
          </a:p>
        </p:txBody>
      </p:sp>
      <p:sp>
        <p:nvSpPr>
          <p:cNvPr id="14" name="CuadroTexto 13"/>
          <p:cNvSpPr txBox="1"/>
          <p:nvPr/>
        </p:nvSpPr>
        <p:spPr>
          <a:xfrm>
            <a:off x="230298" y="2452668"/>
            <a:ext cx="1522394" cy="3416320"/>
          </a:xfrm>
          <a:prstGeom prst="rect">
            <a:avLst/>
          </a:prstGeom>
          <a:noFill/>
        </p:spPr>
        <p:txBody>
          <a:bodyPr wrap="square" rtlCol="0">
            <a:spAutoFit/>
          </a:bodyPr>
          <a:lstStyle/>
          <a:p>
            <a:r>
              <a:rPr lang="es-ES" sz="2400" dirty="0"/>
              <a:t> </a:t>
            </a:r>
            <a:r>
              <a:rPr lang="es-ES" sz="2400" dirty="0" smtClean="0"/>
              <a:t>  P      Q</a:t>
            </a:r>
          </a:p>
          <a:p>
            <a:r>
              <a:rPr lang="es-ES" sz="2400" dirty="0"/>
              <a:t> </a:t>
            </a:r>
            <a:r>
              <a:rPr lang="es-ES" sz="2400" dirty="0" smtClean="0"/>
              <a:t>  0     13</a:t>
            </a:r>
          </a:p>
          <a:p>
            <a:r>
              <a:rPr lang="es-ES" sz="2400" dirty="0"/>
              <a:t> </a:t>
            </a:r>
            <a:r>
              <a:rPr lang="es-ES" sz="2400" dirty="0" smtClean="0"/>
              <a:t>  1     11</a:t>
            </a:r>
            <a:endParaRPr lang="es-PE" sz="2400" dirty="0" smtClean="0"/>
          </a:p>
          <a:p>
            <a:r>
              <a:rPr lang="es-ES" sz="2400" dirty="0"/>
              <a:t> </a:t>
            </a:r>
            <a:r>
              <a:rPr lang="es-ES" sz="2400" dirty="0" smtClean="0"/>
              <a:t>  2      9</a:t>
            </a:r>
          </a:p>
          <a:p>
            <a:r>
              <a:rPr lang="es-ES" sz="2400" dirty="0"/>
              <a:t> </a:t>
            </a:r>
            <a:r>
              <a:rPr lang="es-ES" sz="2400" dirty="0" smtClean="0"/>
              <a:t>  3      7</a:t>
            </a:r>
          </a:p>
          <a:p>
            <a:r>
              <a:rPr lang="es-ES" sz="2400" dirty="0"/>
              <a:t> </a:t>
            </a:r>
            <a:r>
              <a:rPr lang="es-ES" sz="2400" dirty="0" smtClean="0"/>
              <a:t>  4      5</a:t>
            </a:r>
          </a:p>
          <a:p>
            <a:r>
              <a:rPr lang="es-ES" sz="2400" dirty="0"/>
              <a:t> </a:t>
            </a:r>
            <a:r>
              <a:rPr lang="es-ES" sz="2400" dirty="0" smtClean="0"/>
              <a:t>  5      3</a:t>
            </a:r>
          </a:p>
          <a:p>
            <a:r>
              <a:rPr lang="es-ES" sz="2400" dirty="0"/>
              <a:t> </a:t>
            </a:r>
            <a:r>
              <a:rPr lang="es-ES" sz="2400" dirty="0" smtClean="0"/>
              <a:t>  6      1</a:t>
            </a:r>
          </a:p>
          <a:p>
            <a:r>
              <a:rPr lang="es-ES" sz="2400" dirty="0"/>
              <a:t> </a:t>
            </a:r>
            <a:r>
              <a:rPr lang="es-ES" sz="2400" dirty="0" smtClean="0"/>
              <a:t>  7     -1</a:t>
            </a:r>
          </a:p>
        </p:txBody>
      </p:sp>
      <p:sp>
        <p:nvSpPr>
          <p:cNvPr id="15" name="CuadroTexto 14"/>
          <p:cNvSpPr txBox="1"/>
          <p:nvPr/>
        </p:nvSpPr>
        <p:spPr>
          <a:xfrm>
            <a:off x="10606346" y="2349385"/>
            <a:ext cx="1522394" cy="3416320"/>
          </a:xfrm>
          <a:prstGeom prst="rect">
            <a:avLst/>
          </a:prstGeom>
          <a:noFill/>
        </p:spPr>
        <p:txBody>
          <a:bodyPr wrap="square" rtlCol="0">
            <a:spAutoFit/>
          </a:bodyPr>
          <a:lstStyle/>
          <a:p>
            <a:r>
              <a:rPr lang="es-ES" sz="2400" dirty="0"/>
              <a:t> </a:t>
            </a:r>
            <a:r>
              <a:rPr lang="es-ES" sz="2400" dirty="0" smtClean="0"/>
              <a:t>  P      Q</a:t>
            </a:r>
          </a:p>
          <a:p>
            <a:r>
              <a:rPr lang="es-ES" sz="2400" dirty="0"/>
              <a:t> </a:t>
            </a:r>
            <a:r>
              <a:rPr lang="es-ES" sz="2400" dirty="0" smtClean="0"/>
              <a:t>  0      1</a:t>
            </a:r>
          </a:p>
          <a:p>
            <a:r>
              <a:rPr lang="es-ES" sz="2400" dirty="0"/>
              <a:t> </a:t>
            </a:r>
            <a:r>
              <a:rPr lang="es-ES" sz="2400" dirty="0" smtClean="0"/>
              <a:t>  1      2</a:t>
            </a:r>
            <a:endParaRPr lang="es-PE" sz="2400" dirty="0" smtClean="0"/>
          </a:p>
          <a:p>
            <a:r>
              <a:rPr lang="es-ES" sz="2400" dirty="0"/>
              <a:t> </a:t>
            </a:r>
            <a:r>
              <a:rPr lang="es-ES" sz="2400" dirty="0" smtClean="0"/>
              <a:t>  2      3</a:t>
            </a:r>
          </a:p>
          <a:p>
            <a:r>
              <a:rPr lang="es-ES" sz="2400" dirty="0"/>
              <a:t> </a:t>
            </a:r>
            <a:r>
              <a:rPr lang="es-ES" sz="2400" dirty="0" smtClean="0"/>
              <a:t>  3      4</a:t>
            </a:r>
          </a:p>
          <a:p>
            <a:r>
              <a:rPr lang="es-ES" sz="2400" dirty="0"/>
              <a:t> </a:t>
            </a:r>
            <a:r>
              <a:rPr lang="es-ES" sz="2400" dirty="0" smtClean="0"/>
              <a:t>  4      5</a:t>
            </a:r>
          </a:p>
          <a:p>
            <a:r>
              <a:rPr lang="es-ES" sz="2400" dirty="0"/>
              <a:t> </a:t>
            </a:r>
            <a:r>
              <a:rPr lang="es-ES" sz="2400" dirty="0" smtClean="0"/>
              <a:t>  5      6</a:t>
            </a:r>
          </a:p>
          <a:p>
            <a:r>
              <a:rPr lang="es-ES" sz="2400" dirty="0"/>
              <a:t> </a:t>
            </a:r>
            <a:r>
              <a:rPr lang="es-ES" sz="2400" dirty="0" smtClean="0"/>
              <a:t>  6      7</a:t>
            </a:r>
          </a:p>
          <a:p>
            <a:r>
              <a:rPr lang="es-ES" sz="2400" dirty="0"/>
              <a:t> </a:t>
            </a:r>
            <a:r>
              <a:rPr lang="es-ES" sz="2400" dirty="0" smtClean="0"/>
              <a:t>  7      8</a:t>
            </a:r>
          </a:p>
        </p:txBody>
      </p:sp>
      <p:cxnSp>
        <p:nvCxnSpPr>
          <p:cNvPr id="19" name="Conector recto de flecha 18"/>
          <p:cNvCxnSpPr>
            <a:stCxn id="14" idx="0"/>
            <a:endCxn id="14" idx="2"/>
          </p:cNvCxnSpPr>
          <p:nvPr/>
        </p:nvCxnSpPr>
        <p:spPr>
          <a:xfrm>
            <a:off x="991495" y="2452668"/>
            <a:ext cx="0" cy="341632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Conector recto 20"/>
          <p:cNvCxnSpPr>
            <a:stCxn id="15" idx="2"/>
            <a:endCxn id="15" idx="0"/>
          </p:cNvCxnSpPr>
          <p:nvPr/>
        </p:nvCxnSpPr>
        <p:spPr>
          <a:xfrm flipV="1">
            <a:off x="11367543" y="2349385"/>
            <a:ext cx="0" cy="3416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3" name="Conector recto 22"/>
          <p:cNvCxnSpPr/>
          <p:nvPr/>
        </p:nvCxnSpPr>
        <p:spPr>
          <a:xfrm flipV="1">
            <a:off x="10789920" y="2772076"/>
            <a:ext cx="1126156" cy="2887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Conector recto 24"/>
          <p:cNvCxnSpPr/>
          <p:nvPr/>
        </p:nvCxnSpPr>
        <p:spPr>
          <a:xfrm flipV="1">
            <a:off x="356135" y="2849078"/>
            <a:ext cx="1309036" cy="28876"/>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27" name="Elipse 26"/>
          <p:cNvSpPr/>
          <p:nvPr/>
        </p:nvSpPr>
        <p:spPr>
          <a:xfrm>
            <a:off x="162820" y="5057650"/>
            <a:ext cx="1713297" cy="370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8" name="Elipse 27"/>
          <p:cNvSpPr/>
          <p:nvPr/>
        </p:nvSpPr>
        <p:spPr>
          <a:xfrm>
            <a:off x="10510893" y="4942148"/>
            <a:ext cx="1713297" cy="370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30" name="Conector recto 29"/>
          <p:cNvCxnSpPr/>
          <p:nvPr/>
        </p:nvCxnSpPr>
        <p:spPr>
          <a:xfrm flipV="1">
            <a:off x="3417077" y="3862100"/>
            <a:ext cx="2954847" cy="8481"/>
          </a:xfrm>
          <a:prstGeom prst="line">
            <a:avLst/>
          </a:prstGeom>
          <a:ln w="47625">
            <a:solidFill>
              <a:srgbClr val="002060"/>
            </a:solidFill>
          </a:ln>
        </p:spPr>
        <p:style>
          <a:lnRef idx="3">
            <a:schemeClr val="dk1"/>
          </a:lnRef>
          <a:fillRef idx="0">
            <a:schemeClr val="dk1"/>
          </a:fillRef>
          <a:effectRef idx="2">
            <a:schemeClr val="dk1"/>
          </a:effectRef>
          <a:fontRef idx="minor">
            <a:schemeClr val="tx1"/>
          </a:fontRef>
        </p:style>
      </p:cxnSp>
      <p:sp>
        <p:nvSpPr>
          <p:cNvPr id="34" name="CuadroTexto 33"/>
          <p:cNvSpPr txBox="1"/>
          <p:nvPr/>
        </p:nvSpPr>
        <p:spPr>
          <a:xfrm>
            <a:off x="4557963" y="3498800"/>
            <a:ext cx="1296804" cy="369332"/>
          </a:xfrm>
          <a:prstGeom prst="rect">
            <a:avLst/>
          </a:prstGeom>
          <a:noFill/>
        </p:spPr>
        <p:txBody>
          <a:bodyPr wrap="square" rtlCol="0">
            <a:spAutoFit/>
          </a:bodyPr>
          <a:lstStyle/>
          <a:p>
            <a:r>
              <a:rPr lang="es-ES" dirty="0" smtClean="0">
                <a:solidFill>
                  <a:srgbClr val="002060"/>
                </a:solidFill>
              </a:rPr>
              <a:t>SOBRAN 6</a:t>
            </a:r>
            <a:endParaRPr lang="es-PE" dirty="0">
              <a:solidFill>
                <a:srgbClr val="002060"/>
              </a:solidFill>
            </a:endParaRPr>
          </a:p>
        </p:txBody>
      </p:sp>
      <p:cxnSp>
        <p:nvCxnSpPr>
          <p:cNvPr id="36" name="Conector recto de flecha 35"/>
          <p:cNvCxnSpPr/>
          <p:nvPr/>
        </p:nvCxnSpPr>
        <p:spPr>
          <a:xfrm>
            <a:off x="4513552" y="4057545"/>
            <a:ext cx="789968" cy="300360"/>
          </a:xfrm>
          <a:prstGeom prst="straightConnector1">
            <a:avLst/>
          </a:prstGeom>
          <a:ln w="3492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7" name="CuadroTexto 36"/>
          <p:cNvSpPr txBox="1"/>
          <p:nvPr/>
        </p:nvSpPr>
        <p:spPr>
          <a:xfrm>
            <a:off x="4609002" y="3826818"/>
            <a:ext cx="1341218" cy="369332"/>
          </a:xfrm>
          <a:prstGeom prst="rect">
            <a:avLst/>
          </a:prstGeom>
          <a:noFill/>
        </p:spPr>
        <p:txBody>
          <a:bodyPr wrap="square" rtlCol="0">
            <a:spAutoFit/>
          </a:bodyPr>
          <a:lstStyle/>
          <a:p>
            <a:r>
              <a:rPr lang="es-ES" dirty="0" smtClean="0">
                <a:solidFill>
                  <a:srgbClr val="FF0000"/>
                </a:solidFill>
              </a:rPr>
              <a:t>Precio baja</a:t>
            </a:r>
            <a:endParaRPr lang="es-PE" dirty="0">
              <a:solidFill>
                <a:srgbClr val="FF0000"/>
              </a:solidFill>
            </a:endParaRPr>
          </a:p>
        </p:txBody>
      </p:sp>
      <p:sp>
        <p:nvSpPr>
          <p:cNvPr id="41" name="CuadroTexto 40"/>
          <p:cNvSpPr txBox="1"/>
          <p:nvPr/>
        </p:nvSpPr>
        <p:spPr>
          <a:xfrm>
            <a:off x="288504" y="1708167"/>
            <a:ext cx="11782030" cy="830997"/>
          </a:xfrm>
          <a:prstGeom prst="rect">
            <a:avLst/>
          </a:prstGeom>
          <a:noFill/>
        </p:spPr>
        <p:txBody>
          <a:bodyPr wrap="square" rtlCol="0">
            <a:spAutoFit/>
          </a:bodyPr>
          <a:lstStyle/>
          <a:p>
            <a:pPr algn="ctr"/>
            <a:r>
              <a:rPr lang="es-ES" sz="2400" b="1" dirty="0" smtClean="0">
                <a:solidFill>
                  <a:srgbClr val="002060"/>
                </a:solidFill>
              </a:rPr>
              <a:t>LA DEMANDA BAJARIA A 1 Y LA OFERTA SUBIRIA A 7 CAUSANDO QUE SOBREN 6 PRODUCTOS VIENDOSE OBLIGADO A QUE EL PRECIO BAJE</a:t>
            </a:r>
            <a:endParaRPr lang="es-PE" sz="2400" b="1" dirty="0">
              <a:solidFill>
                <a:srgbClr val="002060"/>
              </a:solidFill>
            </a:endParaRPr>
          </a:p>
        </p:txBody>
      </p:sp>
      <p:cxnSp>
        <p:nvCxnSpPr>
          <p:cNvPr id="42" name="Conector recto 41"/>
          <p:cNvCxnSpPr/>
          <p:nvPr/>
        </p:nvCxnSpPr>
        <p:spPr>
          <a:xfrm flipV="1">
            <a:off x="3792354" y="5614107"/>
            <a:ext cx="9625" cy="254881"/>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332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5524" y="2906830"/>
            <a:ext cx="7716427" cy="1220802"/>
          </a:xfrm>
        </p:spPr>
        <p:txBody>
          <a:bodyPr>
            <a:normAutofit/>
          </a:bodyPr>
          <a:lstStyle/>
          <a:p>
            <a:r>
              <a:rPr lang="es-ES" sz="6400" b="1" dirty="0" smtClean="0">
                <a:solidFill>
                  <a:srgbClr val="FF0000"/>
                </a:solidFill>
              </a:rPr>
              <a:t>MUCH</a:t>
            </a:r>
            <a:r>
              <a:rPr lang="es-ES" sz="6400" b="1" dirty="0" smtClean="0">
                <a:solidFill>
                  <a:srgbClr val="002060"/>
                </a:solidFill>
              </a:rPr>
              <a:t>AS</a:t>
            </a:r>
            <a:r>
              <a:rPr lang="es-ES" sz="6400" b="1" dirty="0" smtClean="0"/>
              <a:t> </a:t>
            </a:r>
            <a:r>
              <a:rPr lang="es-ES" sz="6400" b="1" dirty="0" smtClean="0">
                <a:solidFill>
                  <a:srgbClr val="002060"/>
                </a:solidFill>
              </a:rPr>
              <a:t>GRA</a:t>
            </a:r>
            <a:r>
              <a:rPr lang="es-ES" sz="6400" b="1" dirty="0" smtClean="0">
                <a:solidFill>
                  <a:srgbClr val="FF0000"/>
                </a:solidFill>
              </a:rPr>
              <a:t>CIAS!!</a:t>
            </a:r>
            <a:endParaRPr lang="es-PE" sz="6400" b="1" dirty="0">
              <a:solidFill>
                <a:srgbClr val="FF000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953" y="924026"/>
            <a:ext cx="3169746" cy="4552749"/>
          </a:xfrm>
          <a:prstGeom prst="rect">
            <a:avLst/>
          </a:prstGeom>
          <a:ln>
            <a:solidFill>
              <a:srgbClr val="FF0000"/>
            </a:solidFill>
          </a:ln>
        </p:spPr>
      </p:pic>
    </p:spTree>
    <p:extLst>
      <p:ext uri="{BB962C8B-B14F-4D97-AF65-F5344CB8AC3E}">
        <p14:creationId xmlns:p14="http://schemas.microsoft.com/office/powerpoint/2010/main" val="227774417"/>
      </p:ext>
    </p:extLst>
  </p:cSld>
  <p:clrMapOvr>
    <a:masterClrMapping/>
  </p:clrMapOvr>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Gota</Template>
  <TotalTime>508</TotalTime>
  <Words>691</Words>
  <Application>Microsoft Office PowerPoint</Application>
  <PresentationFormat>Panorámica</PresentationFormat>
  <Paragraphs>94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Tw Cen MT</vt:lpstr>
      <vt:lpstr>Gota</vt:lpstr>
      <vt:lpstr>TEMA: TAREA NUMERO 03</vt:lpstr>
      <vt:lpstr>1- ¿Por qué se dice que la demanda es una relación inversa entre el precio y la cantidad demandada?</vt:lpstr>
      <vt:lpstr>2- GRAFICAR LA Ecuación DE LA DEMANDA Q = -2P + 13</vt:lpstr>
      <vt:lpstr>3- ¿POR QUE SE DICE QUE LA OFERTA ES UNA RELACCION DIRECTA ENTRE EL PRECIO Y LA CANTIDAD OFERTADA?</vt:lpstr>
      <vt:lpstr>4- Graficar la ecuación de la oferta q = p + 1</vt:lpstr>
      <vt:lpstr>5- ¿QUE ES EL PUNTO DE EQUILIBRIO ENTRE LA OFERTA Y LA DEMANDA?</vt:lpstr>
      <vt:lpstr>6- ¿GRAFICAR Y HALLAR EL PUNTO DE EQUILIBRIO DE LAS ECUACIONES DE DEMANDA Q = -2P + 13 Y DE LA OFERTA Q = P + 1?</vt:lpstr>
      <vt:lpstr>7- ¿Qué OCURRE CON LA DEMANDA Y LA OFERTA CUANDO EL PRECIO ES 6 EN LA PREGUNTA 6?</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ROLANDO SERPA TOSCANO</dc:creator>
  <cp:lastModifiedBy>ROLANDO SERPA TOSCANO</cp:lastModifiedBy>
  <cp:revision>35</cp:revision>
  <dcterms:created xsi:type="dcterms:W3CDTF">2020-05-24T20:41:03Z</dcterms:created>
  <dcterms:modified xsi:type="dcterms:W3CDTF">2020-05-25T18:11:00Z</dcterms:modified>
</cp:coreProperties>
</file>