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Space Mono"/>
      <p:regular r:id="rId22"/>
      <p:bold r:id="rId23"/>
      <p:italic r:id="rId24"/>
      <p:boldItalic r:id="rId25"/>
    </p:embeddedFont>
    <p:embeddedFont>
      <p:font typeface="Bebas Neue"/>
      <p:regular r:id="rId26"/>
    </p:embeddedFont>
    <p:embeddedFont>
      <p:font typeface="Antoni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FAA518-0ACF-4E4A-BB51-28AD07E68732}">
  <a:tblStyle styleId="{FCFAA518-0ACF-4E4A-BB51-28AD07E687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paceMono-regular.fntdata"/><Relationship Id="rId21" Type="http://schemas.openxmlformats.org/officeDocument/2006/relationships/slide" Target="slides/slide16.xml"/><Relationship Id="rId24" Type="http://schemas.openxmlformats.org/officeDocument/2006/relationships/font" Target="fonts/SpaceMono-italic.fntdata"/><Relationship Id="rId23" Type="http://schemas.openxmlformats.org/officeDocument/2006/relationships/font" Target="fonts/SpaceMon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font" Target="fonts/SpaceMono-boldItalic.fntdata"/><Relationship Id="rId28" Type="http://schemas.openxmlformats.org/officeDocument/2006/relationships/font" Target="fonts/Antonio-bold.fntdata"/><Relationship Id="rId27" Type="http://schemas.openxmlformats.org/officeDocument/2006/relationships/font" Target="fonts/Antoni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39a8fcc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739a8fcc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037864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037864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0378648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50378648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0378648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0378648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03786483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0378648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4edf394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4edf394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1449e8c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1449e8c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50378648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50378648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739a8fcca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739a8fcca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11a3fe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11a3fe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ec7ad42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ec7ad42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11a3fed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11a3fed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0378648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0378648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11a3fed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11a3fed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11a3fed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11a3fed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3ded8e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e3ded8e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52225" y="1658932"/>
            <a:ext cx="4371300" cy="17013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252225" y="3360280"/>
            <a:ext cx="2646600" cy="59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386750" y="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flipH="1" rot="10800000">
            <a:off x="7885900" y="4639800"/>
            <a:ext cx="1260000" cy="503700"/>
          </a:xfrm>
          <a:prstGeom prst="bentConnector3">
            <a:avLst>
              <a:gd fmla="val 22" name="adj1"/>
            </a:avLst>
          </a:prstGeom>
          <a:noFill/>
          <a:ln cap="flat" cmpd="sng" w="19050">
            <a:solidFill>
              <a:schemeClr val="dk1"/>
            </a:solidFill>
            <a:prstDash val="lgDash"/>
            <a:round/>
            <a:headEnd len="med" w="med" type="none"/>
            <a:tailEnd len="med" w="med" type="none"/>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126975" y="45196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4" name="Google Shape;144;p11"/>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1"/>
          <p:cNvSpPr/>
          <p:nvPr/>
        </p:nvSpPr>
        <p:spPr>
          <a:xfrm>
            <a:off x="1326050" y="647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1"/>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61" name="Google Shape;161;p11"/>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62" name="Google Shape;162;p11"/>
          <p:cNvSpPr/>
          <p:nvPr/>
        </p:nvSpPr>
        <p:spPr>
          <a:xfrm>
            <a:off x="1900900" y="41524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1"/>
          <p:cNvSpPr/>
          <p:nvPr/>
        </p:nvSpPr>
        <p:spPr>
          <a:xfrm>
            <a:off x="6538025" y="42785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36125" y="16402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70"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71" name="Shape 171"/>
        <p:cNvGrpSpPr/>
        <p:nvPr/>
      </p:nvGrpSpPr>
      <p:grpSpPr>
        <a:xfrm>
          <a:off x="0" y="0"/>
          <a:ext cx="0" cy="0"/>
          <a:chOff x="0" y="0"/>
          <a:chExt cx="0" cy="0"/>
        </a:xfrm>
      </p:grpSpPr>
      <p:sp>
        <p:nvSpPr>
          <p:cNvPr id="172" name="Google Shape;172;p13"/>
          <p:cNvSpPr txBox="1"/>
          <p:nvPr>
            <p:ph type="title"/>
          </p:nvPr>
        </p:nvSpPr>
        <p:spPr>
          <a:xfrm>
            <a:off x="5116600" y="1859775"/>
            <a:ext cx="3312300" cy="217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3" name="Google Shape;173;p13"/>
          <p:cNvSpPr txBox="1"/>
          <p:nvPr>
            <p:ph hasCustomPrompt="1" idx="2" type="title"/>
          </p:nvPr>
        </p:nvSpPr>
        <p:spPr>
          <a:xfrm>
            <a:off x="5116597"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 name="Google Shape;174;p13"/>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5943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8483475" y="43412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93525" y="3134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3"/>
          <p:cNvGrpSpPr/>
          <p:nvPr/>
        </p:nvGrpSpPr>
        <p:grpSpPr>
          <a:xfrm>
            <a:off x="1299613" y="977146"/>
            <a:ext cx="1346675" cy="1239113"/>
            <a:chOff x="1312700" y="1252329"/>
            <a:chExt cx="1346675" cy="1239113"/>
          </a:xfrm>
        </p:grpSpPr>
        <p:sp>
          <p:nvSpPr>
            <p:cNvPr id="179" name="Google Shape;179;p13"/>
            <p:cNvSpPr/>
            <p:nvPr/>
          </p:nvSpPr>
          <p:spPr>
            <a:xfrm>
              <a:off x="1312700"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566375"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312700"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566375"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13"/>
          <p:cNvCxnSpPr/>
          <p:nvPr/>
        </p:nvCxnSpPr>
        <p:spPr>
          <a:xfrm>
            <a:off x="3086325" y="671781"/>
            <a:ext cx="893700" cy="0"/>
          </a:xfrm>
          <a:prstGeom prst="straightConnector1">
            <a:avLst/>
          </a:prstGeom>
          <a:noFill/>
          <a:ln cap="flat" cmpd="sng" w="19050">
            <a:solidFill>
              <a:schemeClr val="dk1"/>
            </a:solidFill>
            <a:prstDash val="lgDash"/>
            <a:round/>
            <a:headEnd len="med" w="med" type="none"/>
            <a:tailEnd len="med" w="med" type="none"/>
          </a:ln>
        </p:spPr>
      </p:cxnSp>
      <p:sp>
        <p:nvSpPr>
          <p:cNvPr id="184" name="Google Shape;184;p13"/>
          <p:cNvSpPr/>
          <p:nvPr/>
        </p:nvSpPr>
        <p:spPr>
          <a:xfrm>
            <a:off x="7065775" y="49878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85" name="Shape 185"/>
        <p:cNvGrpSpPr/>
        <p:nvPr/>
      </p:nvGrpSpPr>
      <p:grpSpPr>
        <a:xfrm>
          <a:off x="0" y="0"/>
          <a:ext cx="0" cy="0"/>
          <a:chOff x="0" y="0"/>
          <a:chExt cx="0" cy="0"/>
        </a:xfrm>
      </p:grpSpPr>
      <p:sp>
        <p:nvSpPr>
          <p:cNvPr id="186" name="Google Shape;186;p14"/>
          <p:cNvSpPr txBox="1"/>
          <p:nvPr>
            <p:ph type="title"/>
          </p:nvPr>
        </p:nvSpPr>
        <p:spPr>
          <a:xfrm>
            <a:off x="3463075" y="1859775"/>
            <a:ext cx="4965900" cy="151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7" name="Google Shape;187;p14"/>
          <p:cNvSpPr txBox="1"/>
          <p:nvPr>
            <p:ph hasCustomPrompt="1" idx="2" type="title"/>
          </p:nvPr>
        </p:nvSpPr>
        <p:spPr>
          <a:xfrm>
            <a:off x="7450075" y="535000"/>
            <a:ext cx="978900" cy="132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 name="Google Shape;188;p1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594300" y="2381250"/>
            <a:ext cx="2757300" cy="27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14"/>
          <p:cNvGrpSpPr/>
          <p:nvPr/>
        </p:nvGrpSpPr>
        <p:grpSpPr>
          <a:xfrm>
            <a:off x="493528" y="4386932"/>
            <a:ext cx="443148" cy="443148"/>
            <a:chOff x="2787725" y="238125"/>
            <a:chExt cx="513200" cy="513200"/>
          </a:xfrm>
        </p:grpSpPr>
        <p:sp>
          <p:nvSpPr>
            <p:cNvPr id="191" name="Google Shape;191;p1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p:nvPr/>
        </p:nvSpPr>
        <p:spPr>
          <a:xfrm>
            <a:off x="1024875" y="488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14"/>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197" name="Shape 197"/>
        <p:cNvGrpSpPr/>
        <p:nvPr/>
      </p:nvGrpSpPr>
      <p:grpSpPr>
        <a:xfrm>
          <a:off x="0" y="0"/>
          <a:ext cx="0" cy="0"/>
          <a:chOff x="0" y="0"/>
          <a:chExt cx="0" cy="0"/>
        </a:xfrm>
      </p:grpSpPr>
      <p:sp>
        <p:nvSpPr>
          <p:cNvPr id="198" name="Google Shape;198;p15"/>
          <p:cNvSpPr txBox="1"/>
          <p:nvPr>
            <p:ph type="title"/>
          </p:nvPr>
        </p:nvSpPr>
        <p:spPr>
          <a:xfrm>
            <a:off x="1252225" y="1859775"/>
            <a:ext cx="4002300" cy="845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43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9" name="Google Shape;199;p15"/>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0" name="Google Shape;200;p15"/>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6386700" y="2386200"/>
            <a:ext cx="2757300" cy="27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520525" y="49490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15"/>
          <p:cNvCxnSpPr/>
          <p:nvPr/>
        </p:nvCxnSpPr>
        <p:spPr>
          <a:xfrm>
            <a:off x="7632000" y="0"/>
            <a:ext cx="1512000" cy="819300"/>
          </a:xfrm>
          <a:prstGeom prst="bentConnector3">
            <a:avLst>
              <a:gd fmla="val -322" name="adj1"/>
            </a:avLst>
          </a:prstGeom>
          <a:noFill/>
          <a:ln cap="flat" cmpd="sng" w="19050">
            <a:solidFill>
              <a:schemeClr val="dk1"/>
            </a:solidFill>
            <a:prstDash val="lgDash"/>
            <a:round/>
            <a:headEnd len="med" w="med" type="none"/>
            <a:tailEnd len="med" w="med" type="none"/>
          </a:ln>
        </p:spPr>
      </p:cxnSp>
      <p:sp>
        <p:nvSpPr>
          <p:cNvPr id="204" name="Google Shape;204;p15"/>
          <p:cNvSpPr/>
          <p:nvPr/>
        </p:nvSpPr>
        <p:spPr>
          <a:xfrm>
            <a:off x="8339063" y="16973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05" name="Shape 205"/>
        <p:cNvGrpSpPr/>
        <p:nvPr/>
      </p:nvGrpSpPr>
      <p:grpSpPr>
        <a:xfrm>
          <a:off x="0" y="0"/>
          <a:ext cx="0" cy="0"/>
          <a:chOff x="0" y="0"/>
          <a:chExt cx="0" cy="0"/>
        </a:xfrm>
      </p:grpSpPr>
      <p:sp>
        <p:nvSpPr>
          <p:cNvPr id="206" name="Google Shape;206;p16"/>
          <p:cNvSpPr txBox="1"/>
          <p:nvPr>
            <p:ph type="title"/>
          </p:nvPr>
        </p:nvSpPr>
        <p:spPr>
          <a:xfrm>
            <a:off x="1005850" y="535000"/>
            <a:ext cx="4221600" cy="1088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07" name="Google Shape;207;p16"/>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6"/>
          <p:cNvGrpSpPr/>
          <p:nvPr/>
        </p:nvGrpSpPr>
        <p:grpSpPr>
          <a:xfrm>
            <a:off x="493528" y="290907"/>
            <a:ext cx="443148" cy="443148"/>
            <a:chOff x="2787725" y="238125"/>
            <a:chExt cx="513200" cy="513200"/>
          </a:xfrm>
        </p:grpSpPr>
        <p:sp>
          <p:nvSpPr>
            <p:cNvPr id="211" name="Google Shape;211;p16"/>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15" name="Shape 215"/>
        <p:cNvGrpSpPr/>
        <p:nvPr/>
      </p:nvGrpSpPr>
      <p:grpSpPr>
        <a:xfrm>
          <a:off x="0" y="0"/>
          <a:ext cx="0" cy="0"/>
          <a:chOff x="0" y="0"/>
          <a:chExt cx="0" cy="0"/>
        </a:xfrm>
      </p:grpSpPr>
      <p:sp>
        <p:nvSpPr>
          <p:cNvPr id="216" name="Google Shape;216;p17"/>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17" name="Google Shape;217;p17"/>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7"/>
          <p:cNvGrpSpPr/>
          <p:nvPr/>
        </p:nvGrpSpPr>
        <p:grpSpPr>
          <a:xfrm>
            <a:off x="493528" y="4533007"/>
            <a:ext cx="443148" cy="443148"/>
            <a:chOff x="2787725" y="238125"/>
            <a:chExt cx="513200" cy="513200"/>
          </a:xfrm>
        </p:grpSpPr>
        <p:sp>
          <p:nvSpPr>
            <p:cNvPr id="219" name="Google Shape;219;p1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7"/>
          <p:cNvSpPr/>
          <p:nvPr/>
        </p:nvSpPr>
        <p:spPr>
          <a:xfrm>
            <a:off x="-93225" y="1426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
    <p:spTree>
      <p:nvGrpSpPr>
        <p:cNvPr id="224" name="Shape 224"/>
        <p:cNvGrpSpPr/>
        <p:nvPr/>
      </p:nvGrpSpPr>
      <p:grpSpPr>
        <a:xfrm>
          <a:off x="0" y="0"/>
          <a:ext cx="0" cy="0"/>
          <a:chOff x="0" y="0"/>
          <a:chExt cx="0" cy="0"/>
        </a:xfrm>
      </p:grpSpPr>
      <p:sp>
        <p:nvSpPr>
          <p:cNvPr id="225" name="Google Shape;225;p18"/>
          <p:cNvSpPr txBox="1"/>
          <p:nvPr>
            <p:ph type="title"/>
          </p:nvPr>
        </p:nvSpPr>
        <p:spPr>
          <a:xfrm>
            <a:off x="2606638" y="535000"/>
            <a:ext cx="4221600" cy="1088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26" name="Google Shape;226;p18"/>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493528" y="290907"/>
            <a:ext cx="443148" cy="443148"/>
            <a:chOff x="2787725" y="238125"/>
            <a:chExt cx="513200" cy="513200"/>
          </a:xfrm>
        </p:grpSpPr>
        <p:sp>
          <p:nvSpPr>
            <p:cNvPr id="230" name="Google Shape;230;p1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8"/>
          <p:cNvSpPr/>
          <p:nvPr/>
        </p:nvSpPr>
        <p:spPr>
          <a:xfrm>
            <a:off x="6381075" y="49397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19"/>
          <p:cNvSpPr txBox="1"/>
          <p:nvPr>
            <p:ph type="title"/>
          </p:nvPr>
        </p:nvSpPr>
        <p:spPr>
          <a:xfrm>
            <a:off x="1005875"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37" name="Google Shape;237;p19"/>
          <p:cNvSpPr txBox="1"/>
          <p:nvPr>
            <p:ph idx="1" type="body"/>
          </p:nvPr>
        </p:nvSpPr>
        <p:spPr>
          <a:xfrm>
            <a:off x="1005850" y="1175200"/>
            <a:ext cx="74232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9pPr>
          </a:lstStyle>
          <a:p/>
        </p:txBody>
      </p:sp>
      <p:sp>
        <p:nvSpPr>
          <p:cNvPr id="238" name="Google Shape;238;p19"/>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19"/>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240" name="Google Shape;240;p19"/>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1" name="Shape 241"/>
        <p:cNvGrpSpPr/>
        <p:nvPr/>
      </p:nvGrpSpPr>
      <p:grpSpPr>
        <a:xfrm>
          <a:off x="0" y="0"/>
          <a:ext cx="0" cy="0"/>
          <a:chOff x="0" y="0"/>
          <a:chExt cx="0" cy="0"/>
        </a:xfrm>
      </p:grpSpPr>
      <p:sp>
        <p:nvSpPr>
          <p:cNvPr id="242" name="Google Shape;242;p20"/>
          <p:cNvSpPr txBox="1"/>
          <p:nvPr>
            <p:ph idx="1" type="subTitle"/>
          </p:nvPr>
        </p:nvSpPr>
        <p:spPr>
          <a:xfrm>
            <a:off x="1005864"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3" name="Google Shape;243;p20"/>
          <p:cNvSpPr txBox="1"/>
          <p:nvPr>
            <p:ph idx="2" type="subTitle"/>
          </p:nvPr>
        </p:nvSpPr>
        <p:spPr>
          <a:xfrm>
            <a:off x="1005850"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0"/>
          <p:cNvSpPr txBox="1"/>
          <p:nvPr>
            <p:ph type="title"/>
          </p:nvPr>
        </p:nvSpPr>
        <p:spPr>
          <a:xfrm>
            <a:off x="1005850" y="535000"/>
            <a:ext cx="7423200" cy="638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p:txBody>
      </p:sp>
      <p:sp>
        <p:nvSpPr>
          <p:cNvPr id="245" name="Google Shape;245;p20"/>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txBox="1"/>
          <p:nvPr>
            <p:ph idx="3" type="subTitle"/>
          </p:nvPr>
        </p:nvSpPr>
        <p:spPr>
          <a:xfrm>
            <a:off x="4849305"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7" name="Google Shape;247;p20"/>
          <p:cNvSpPr txBox="1"/>
          <p:nvPr>
            <p:ph idx="4" type="subTitle"/>
          </p:nvPr>
        </p:nvSpPr>
        <p:spPr>
          <a:xfrm>
            <a:off x="4849291"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20"/>
          <p:cNvSpPr txBox="1"/>
          <p:nvPr>
            <p:ph idx="5" type="subTitle"/>
          </p:nvPr>
        </p:nvSpPr>
        <p:spPr>
          <a:xfrm>
            <a:off x="1005864"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9" name="Google Shape;249;p20"/>
          <p:cNvSpPr txBox="1"/>
          <p:nvPr>
            <p:ph idx="6" type="subTitle"/>
          </p:nvPr>
        </p:nvSpPr>
        <p:spPr>
          <a:xfrm>
            <a:off x="1005850"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20"/>
          <p:cNvSpPr txBox="1"/>
          <p:nvPr>
            <p:ph idx="7" type="subTitle"/>
          </p:nvPr>
        </p:nvSpPr>
        <p:spPr>
          <a:xfrm>
            <a:off x="4849305"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20"/>
          <p:cNvSpPr txBox="1"/>
          <p:nvPr>
            <p:ph idx="8" type="subTitle"/>
          </p:nvPr>
        </p:nvSpPr>
        <p:spPr>
          <a:xfrm>
            <a:off x="4849291"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54" name="Google Shape;254;p20"/>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255" name="Google Shape;255;p20"/>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0"/>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257" name="Google Shape;257;p20"/>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252225" y="1859775"/>
            <a:ext cx="4846200" cy="1510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386700" y="238620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493528" y="313432"/>
            <a:ext cx="443148" cy="443148"/>
            <a:chOff x="2787725" y="238125"/>
            <a:chExt cx="513200" cy="513200"/>
          </a:xfrm>
        </p:grpSpPr>
        <p:sp>
          <p:nvSpPr>
            <p:cNvPr id="27" name="Google Shape;27;p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8" name="Shape 258"/>
        <p:cNvGrpSpPr/>
        <p:nvPr/>
      </p:nvGrpSpPr>
      <p:grpSpPr>
        <a:xfrm>
          <a:off x="0" y="0"/>
          <a:ext cx="0" cy="0"/>
          <a:chOff x="0" y="0"/>
          <a:chExt cx="0" cy="0"/>
        </a:xfrm>
      </p:grpSpPr>
      <p:sp>
        <p:nvSpPr>
          <p:cNvPr id="259" name="Google Shape;259;p21"/>
          <p:cNvSpPr txBox="1"/>
          <p:nvPr>
            <p:ph type="ctrTitle"/>
          </p:nvPr>
        </p:nvSpPr>
        <p:spPr>
          <a:xfrm>
            <a:off x="1252225" y="728325"/>
            <a:ext cx="3982500" cy="1097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0" name="Google Shape;260;p21"/>
          <p:cNvSpPr txBox="1"/>
          <p:nvPr>
            <p:ph idx="1" type="subTitle"/>
          </p:nvPr>
        </p:nvSpPr>
        <p:spPr>
          <a:xfrm>
            <a:off x="1252225" y="1825425"/>
            <a:ext cx="3982500" cy="10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1" name="Google Shape;261;p21"/>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txBox="1"/>
          <p:nvPr/>
        </p:nvSpPr>
        <p:spPr>
          <a:xfrm>
            <a:off x="1252225" y="3318125"/>
            <a:ext cx="3982500" cy="71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800">
                <a:solidFill>
                  <a:schemeClr val="dk1"/>
                </a:solidFill>
                <a:latin typeface="Space Mono"/>
                <a:ea typeface="Space Mono"/>
                <a:cs typeface="Space Mono"/>
                <a:sym typeface="Space Mono"/>
              </a:rPr>
              <a:t>CREDITS: This template was created by </a:t>
            </a:r>
            <a:r>
              <a:rPr b="1" lang="en" sz="800">
                <a:solidFill>
                  <a:schemeClr val="dk1"/>
                </a:solidFill>
                <a:uFill>
                  <a:noFill/>
                </a:uFill>
                <a:latin typeface="Space Mono"/>
                <a:ea typeface="Space Mono"/>
                <a:cs typeface="Space Mono"/>
                <a:sym typeface="Space Mono"/>
                <a:hlinkClick r:id="rId2">
                  <a:extLst>
                    <a:ext uri="{A12FA001-AC4F-418D-AE19-62706E023703}">
                      <ahyp:hlinkClr val="tx"/>
                    </a:ext>
                  </a:extLst>
                </a:hlinkClick>
              </a:rPr>
              <a:t>Slidesgo</a:t>
            </a:r>
            <a:r>
              <a:rPr lang="en" sz="800">
                <a:solidFill>
                  <a:schemeClr val="dk1"/>
                </a:solidFill>
                <a:latin typeface="Space Mono"/>
                <a:ea typeface="Space Mono"/>
                <a:cs typeface="Space Mono"/>
                <a:sym typeface="Space Mono"/>
              </a:rPr>
              <a:t>, and includes icons by </a:t>
            </a:r>
            <a:r>
              <a:rPr b="1" lang="en" sz="800">
                <a:solidFill>
                  <a:schemeClr val="dk1"/>
                </a:solidFill>
                <a:uFill>
                  <a:noFill/>
                </a:uFill>
                <a:latin typeface="Space Mono"/>
                <a:ea typeface="Space Mono"/>
                <a:cs typeface="Space Mono"/>
                <a:sym typeface="Space Mono"/>
                <a:hlinkClick r:id="rId3">
                  <a:extLst>
                    <a:ext uri="{A12FA001-AC4F-418D-AE19-62706E023703}">
                      <ahyp:hlinkClr val="tx"/>
                    </a:ext>
                  </a:extLst>
                </a:hlinkClick>
              </a:rPr>
              <a:t>Flaticon</a:t>
            </a:r>
            <a:r>
              <a:rPr lang="en" sz="800">
                <a:solidFill>
                  <a:schemeClr val="dk1"/>
                </a:solidFill>
                <a:latin typeface="Space Mono"/>
                <a:ea typeface="Space Mono"/>
                <a:cs typeface="Space Mono"/>
                <a:sym typeface="Space Mono"/>
              </a:rPr>
              <a:t>, infographics &amp; images by </a:t>
            </a:r>
            <a:r>
              <a:rPr b="1" lang="en" sz="800">
                <a:solidFill>
                  <a:schemeClr val="dk1"/>
                </a:solidFill>
                <a:uFill>
                  <a:noFill/>
                </a:uFill>
                <a:latin typeface="Space Mono"/>
                <a:ea typeface="Space Mono"/>
                <a:cs typeface="Space Mono"/>
                <a:sym typeface="Space Mono"/>
                <a:hlinkClick r:id="rId4">
                  <a:extLst>
                    <a:ext uri="{A12FA001-AC4F-418D-AE19-62706E023703}">
                      <ahyp:hlinkClr val="tx"/>
                    </a:ext>
                  </a:extLst>
                </a:hlinkClick>
              </a:rPr>
              <a:t>Freepik</a:t>
            </a:r>
            <a:r>
              <a:rPr b="1" lang="en" sz="800">
                <a:solidFill>
                  <a:schemeClr val="dk1"/>
                </a:solidFill>
                <a:latin typeface="Space Mono"/>
                <a:ea typeface="Space Mono"/>
                <a:cs typeface="Space Mono"/>
                <a:sym typeface="Space Mono"/>
              </a:rPr>
              <a:t> </a:t>
            </a:r>
            <a:r>
              <a:rPr lang="en" sz="800">
                <a:solidFill>
                  <a:schemeClr val="dk1"/>
                </a:solidFill>
                <a:latin typeface="Space Mono"/>
                <a:ea typeface="Space Mono"/>
                <a:cs typeface="Space Mono"/>
                <a:sym typeface="Space Mono"/>
              </a:rPr>
              <a:t>and</a:t>
            </a:r>
            <a:r>
              <a:rPr lang="en" sz="800">
                <a:solidFill>
                  <a:schemeClr val="dk1"/>
                </a:solidFill>
                <a:latin typeface="Space Mono"/>
                <a:ea typeface="Space Mono"/>
                <a:cs typeface="Space Mono"/>
                <a:sym typeface="Space Mono"/>
              </a:rPr>
              <a:t> content by </a:t>
            </a:r>
            <a:r>
              <a:rPr b="1" lang="en" sz="800">
                <a:solidFill>
                  <a:schemeClr val="dk1"/>
                </a:solidFill>
                <a:latin typeface="Space Mono"/>
                <a:ea typeface="Space Mono"/>
                <a:cs typeface="Space Mono"/>
                <a:sym typeface="Space Mono"/>
              </a:rPr>
              <a:t>Eliana Delacour</a:t>
            </a:r>
            <a:endParaRPr b="1" sz="800">
              <a:solidFill>
                <a:schemeClr val="dk1"/>
              </a:solidFill>
              <a:latin typeface="Space Mono"/>
              <a:ea typeface="Space Mono"/>
              <a:cs typeface="Space Mono"/>
              <a:sym typeface="Space Mono"/>
            </a:endParaRPr>
          </a:p>
        </p:txBody>
      </p:sp>
      <p:sp>
        <p:nvSpPr>
          <p:cNvPr id="263" name="Google Shape;263;p21"/>
          <p:cNvSpPr/>
          <p:nvPr/>
        </p:nvSpPr>
        <p:spPr>
          <a:xfrm>
            <a:off x="63867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1"/>
          <p:cNvGrpSpPr/>
          <p:nvPr/>
        </p:nvGrpSpPr>
        <p:grpSpPr>
          <a:xfrm>
            <a:off x="8308303" y="735407"/>
            <a:ext cx="443148" cy="443148"/>
            <a:chOff x="2787725" y="238125"/>
            <a:chExt cx="513200" cy="513200"/>
          </a:xfrm>
        </p:grpSpPr>
        <p:sp>
          <p:nvSpPr>
            <p:cNvPr id="265" name="Google Shape;265;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p:nvPr/>
        </p:nvSpPr>
        <p:spPr>
          <a:xfrm>
            <a:off x="6694350" y="-675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1"/>
          <p:cNvCxnSpPr/>
          <p:nvPr/>
        </p:nvCxnSpPr>
        <p:spPr>
          <a:xfrm>
            <a:off x="0" y="4762500"/>
            <a:ext cx="1872000" cy="387000"/>
          </a:xfrm>
          <a:prstGeom prst="bentConnector3">
            <a:avLst>
              <a:gd fmla="val 99999" name="adj1"/>
            </a:avLst>
          </a:prstGeom>
          <a:noFill/>
          <a:ln cap="flat" cmpd="sng" w="19050">
            <a:solidFill>
              <a:schemeClr val="dk1"/>
            </a:solidFill>
            <a:prstDash val="lgDash"/>
            <a:round/>
            <a:headEnd len="med" w="med" type="none"/>
            <a:tailEnd len="med" w="med" type="none"/>
          </a:ln>
        </p:spPr>
      </p:cxnSp>
      <p:sp>
        <p:nvSpPr>
          <p:cNvPr id="271" name="Google Shape;271;p21"/>
          <p:cNvSpPr/>
          <p:nvPr/>
        </p:nvSpPr>
        <p:spPr>
          <a:xfrm>
            <a:off x="2455113" y="4762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1"/>
          <p:cNvGrpSpPr/>
          <p:nvPr/>
        </p:nvGrpSpPr>
        <p:grpSpPr>
          <a:xfrm>
            <a:off x="271953" y="313419"/>
            <a:ext cx="443148" cy="443148"/>
            <a:chOff x="2787725" y="238125"/>
            <a:chExt cx="513200" cy="513200"/>
          </a:xfrm>
        </p:grpSpPr>
        <p:sp>
          <p:nvSpPr>
            <p:cNvPr id="273" name="Google Shape;273;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p:nvPr/>
        </p:nvSpPr>
        <p:spPr>
          <a:xfrm>
            <a:off x="8556863" y="32371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8"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2"/>
          <p:cNvCxnSpPr/>
          <p:nvPr/>
        </p:nvCxnSpPr>
        <p:spPr>
          <a:xfrm rot="10800000">
            <a:off x="100" y="4517400"/>
            <a:ext cx="1505700" cy="626100"/>
          </a:xfrm>
          <a:prstGeom prst="bentConnector3">
            <a:avLst>
              <a:gd fmla="val 526" name="adj1"/>
            </a:avLst>
          </a:prstGeom>
          <a:noFill/>
          <a:ln cap="flat" cmpd="sng" w="19050">
            <a:solidFill>
              <a:schemeClr val="dk1"/>
            </a:solidFill>
            <a:prstDash val="lgDash"/>
            <a:round/>
            <a:headEnd len="med" w="med" type="none"/>
            <a:tailEnd len="med" w="med" type="none"/>
          </a:ln>
        </p:spPr>
      </p:cxnSp>
      <p:sp>
        <p:nvSpPr>
          <p:cNvPr id="281" name="Google Shape;281;p22"/>
          <p:cNvSpPr/>
          <p:nvPr/>
        </p:nvSpPr>
        <p:spPr>
          <a:xfrm>
            <a:off x="7544088" y="387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7"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91" name="Google Shape;291;p23"/>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292" name="Google Shape;292;p23"/>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34" name="Google Shape;34;p4"/>
          <p:cNvSpPr txBox="1"/>
          <p:nvPr>
            <p:ph idx="1" type="body"/>
          </p:nvPr>
        </p:nvSpPr>
        <p:spPr>
          <a:xfrm>
            <a:off x="1003900" y="1175200"/>
            <a:ext cx="74250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7" name="Google Shape;37;p4"/>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8" name="Google Shape;38;p4"/>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4"/>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40" name="Google Shape;40;p4"/>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49" name="Google Shape;49;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50" name="Google Shape;50;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 name="Google Shape;52;p5"/>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cxnSp>
        <p:nvCxnSpPr>
          <p:cNvPr id="54" name="Google Shape;54;p5"/>
          <p:cNvCxnSpPr/>
          <p:nvPr/>
        </p:nvCxnSpPr>
        <p:spPr>
          <a:xfrm flipH="1">
            <a:off x="8314875" y="4419600"/>
            <a:ext cx="890100" cy="723900"/>
          </a:xfrm>
          <a:prstGeom prst="bentConnector3">
            <a:avLst>
              <a:gd fmla="val 100163" name="adj1"/>
            </a:avLst>
          </a:prstGeom>
          <a:noFill/>
          <a:ln cap="flat" cmpd="sng" w="19050">
            <a:solidFill>
              <a:schemeClr val="dk1"/>
            </a:solidFill>
            <a:prstDash val="lgDash"/>
            <a:round/>
            <a:headEnd len="med" w="med" type="none"/>
            <a:tailEnd len="med" w="med" type="none"/>
          </a:ln>
        </p:spPr>
      </p:cxnSp>
      <p:sp>
        <p:nvSpPr>
          <p:cNvPr id="55" name="Google Shape;55;p5"/>
          <p:cNvSpPr/>
          <p:nvPr/>
        </p:nvSpPr>
        <p:spPr>
          <a:xfrm>
            <a:off x="7339650" y="4561995"/>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2237725" y="422355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 name="Google Shape;67;p5"/>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68" name="Google Shape;68;p5"/>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6"/>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1" name="Google Shape;71;p6"/>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647925"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6"/>
          <p:cNvCxnSpPr/>
          <p:nvPr/>
        </p:nvCxnSpPr>
        <p:spPr>
          <a:xfrm>
            <a:off x="0" y="4608500"/>
            <a:ext cx="793500" cy="537600"/>
          </a:xfrm>
          <a:prstGeom prst="bentConnector3">
            <a:avLst>
              <a:gd fmla="val 9987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76" name="Google Shape;76;p7"/>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750950"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7"/>
          <p:cNvCxnSpPr/>
          <p:nvPr/>
        </p:nvCxnSpPr>
        <p:spPr>
          <a:xfrm>
            <a:off x="0" y="4807125"/>
            <a:ext cx="1035600" cy="339000"/>
          </a:xfrm>
          <a:prstGeom prst="bentConnector3">
            <a:avLst>
              <a:gd fmla="val 101016"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88" name="Google Shape;88;p8"/>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91" name="Google Shape;91;p8"/>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927400" y="8684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8"/>
          <p:cNvCxnSpPr/>
          <p:nvPr/>
        </p:nvCxnSpPr>
        <p:spPr>
          <a:xfrm rot="10800000">
            <a:off x="594307" y="4138657"/>
            <a:ext cx="1229400" cy="608100"/>
          </a:xfrm>
          <a:prstGeom prst="bentConnector3">
            <a:avLst>
              <a:gd fmla="val 50000" name="adj1"/>
            </a:avLst>
          </a:prstGeom>
          <a:noFill/>
          <a:ln cap="flat" cmpd="sng" w="19050">
            <a:solidFill>
              <a:schemeClr val="dk1"/>
            </a:solidFill>
            <a:prstDash val="lgDash"/>
            <a:round/>
            <a:headEnd len="med" w="med" type="none"/>
            <a:tailEnd len="med" w="med" type="none"/>
          </a:ln>
        </p:spPr>
      </p:cxnSp>
      <p:sp>
        <p:nvSpPr>
          <p:cNvPr id="107" name="Google Shape;107;p8"/>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9"/>
          <p:cNvSpPr txBox="1"/>
          <p:nvPr>
            <p:ph type="title"/>
          </p:nvPr>
        </p:nvSpPr>
        <p:spPr>
          <a:xfrm>
            <a:off x="2368400" y="103795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9"/>
          <p:cNvSpPr txBox="1"/>
          <p:nvPr>
            <p:ph idx="1" type="subTitle"/>
          </p:nvPr>
        </p:nvSpPr>
        <p:spPr>
          <a:xfrm>
            <a:off x="2368350" y="1879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9"/>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19" name="Google Shape;119;p9"/>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20" name="Google Shape;120;p9"/>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9"/>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122" name="Google Shape;122;p9"/>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9"/>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 name="Google Shape;131;p10"/>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34" name="Google Shape;134;p10"/>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135" name="Google Shape;135;p10"/>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3900" y="535000"/>
            <a:ext cx="7425000" cy="64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1003900" y="1175200"/>
            <a:ext cx="7425000" cy="34332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java-util-vector-class-java/" TargetMode="External"/><Relationship Id="rId4" Type="http://schemas.openxmlformats.org/officeDocument/2006/relationships/hyperlink" Target="https://www.javatpoint.com/java-vector" TargetMode="External"/><Relationship Id="rId5" Type="http://schemas.openxmlformats.org/officeDocument/2006/relationships/hyperlink" Target="https://www.geeksforgeeks.org/vector-clone-method-in-java-with-exampl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01" name="Shape 301"/>
        <p:cNvGrpSpPr/>
        <p:nvPr/>
      </p:nvGrpSpPr>
      <p:grpSpPr>
        <a:xfrm>
          <a:off x="0" y="0"/>
          <a:ext cx="0" cy="0"/>
          <a:chOff x="0" y="0"/>
          <a:chExt cx="0" cy="0"/>
        </a:xfrm>
      </p:grpSpPr>
      <p:sp>
        <p:nvSpPr>
          <p:cNvPr id="302" name="Google Shape;302;p24"/>
          <p:cNvSpPr txBox="1"/>
          <p:nvPr>
            <p:ph type="ctrTitle"/>
          </p:nvPr>
        </p:nvSpPr>
        <p:spPr>
          <a:xfrm>
            <a:off x="1205563" y="1780350"/>
            <a:ext cx="5476500" cy="17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chemeClr val="lt2"/>
                </a:solidFill>
              </a:rPr>
              <a:t>Vektori </a:t>
            </a:r>
            <a:r>
              <a:rPr b="1" lang="en" sz="4000">
                <a:solidFill>
                  <a:srgbClr val="F2F2F2"/>
                </a:solidFill>
              </a:rPr>
              <a:t>programmēšanas valodā Java</a:t>
            </a:r>
            <a:endParaRPr sz="4000">
              <a:solidFill>
                <a:srgbClr val="F2F2F2"/>
              </a:solidFill>
            </a:endParaRPr>
          </a:p>
        </p:txBody>
      </p:sp>
      <p:sp>
        <p:nvSpPr>
          <p:cNvPr id="303" name="Google Shape;303;p24"/>
          <p:cNvSpPr txBox="1"/>
          <p:nvPr>
            <p:ph idx="1" type="subTitle"/>
          </p:nvPr>
        </p:nvSpPr>
        <p:spPr>
          <a:xfrm>
            <a:off x="1205563" y="3500550"/>
            <a:ext cx="37584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Rolands Kristiāns Makarovs</a:t>
            </a:r>
            <a:endParaRPr sz="1400"/>
          </a:p>
          <a:p>
            <a:pPr indent="0" lvl="0" marL="0" rtl="0" algn="l">
              <a:spcBef>
                <a:spcPts val="0"/>
              </a:spcBef>
              <a:spcAft>
                <a:spcPts val="0"/>
              </a:spcAft>
              <a:buNone/>
            </a:pPr>
            <a:r>
              <a:rPr lang="en" sz="1400"/>
              <a:t>2PT2</a:t>
            </a:r>
            <a:endParaRPr sz="1400"/>
          </a:p>
        </p:txBody>
      </p:sp>
      <p:grpSp>
        <p:nvGrpSpPr>
          <p:cNvPr id="304" name="Google Shape;304;p24"/>
          <p:cNvGrpSpPr/>
          <p:nvPr/>
        </p:nvGrpSpPr>
        <p:grpSpPr>
          <a:xfrm>
            <a:off x="1371512" y="863219"/>
            <a:ext cx="655246" cy="637546"/>
            <a:chOff x="1837200" y="1945425"/>
            <a:chExt cx="1622700" cy="1578475"/>
          </a:xfrm>
        </p:grpSpPr>
        <p:sp>
          <p:nvSpPr>
            <p:cNvPr id="305" name="Google Shape;305;p24"/>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4"/>
          <p:cNvGrpSpPr/>
          <p:nvPr/>
        </p:nvGrpSpPr>
        <p:grpSpPr>
          <a:xfrm>
            <a:off x="5847378" y="3640957"/>
            <a:ext cx="443148" cy="443148"/>
            <a:chOff x="2787725" y="238125"/>
            <a:chExt cx="513200" cy="513200"/>
          </a:xfrm>
        </p:grpSpPr>
        <p:sp>
          <p:nvSpPr>
            <p:cNvPr id="312" name="Google Shape;312;p2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4"/>
          <p:cNvSpPr/>
          <p:nvPr/>
        </p:nvSpPr>
        <p:spPr>
          <a:xfrm>
            <a:off x="3318500" y="1207195"/>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4"/>
          <p:cNvGrpSpPr/>
          <p:nvPr/>
        </p:nvGrpSpPr>
        <p:grpSpPr>
          <a:xfrm>
            <a:off x="4259688" y="535008"/>
            <a:ext cx="1116400" cy="1104975"/>
            <a:chOff x="7023100" y="1097275"/>
            <a:chExt cx="1116400" cy="1104975"/>
          </a:xfrm>
        </p:grpSpPr>
        <p:cxnSp>
          <p:nvCxnSpPr>
            <p:cNvPr id="318" name="Google Shape;318;p24"/>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19" name="Google Shape;319;p24"/>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20" name="Google Shape;320;p24"/>
          <p:cNvSpPr/>
          <p:nvPr/>
        </p:nvSpPr>
        <p:spPr>
          <a:xfrm>
            <a:off x="7522800" y="38433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4403575" y="442665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24"/>
          <p:cNvCxnSpPr/>
          <p:nvPr/>
        </p:nvCxnSpPr>
        <p:spPr>
          <a:xfrm>
            <a:off x="1019888" y="4280281"/>
            <a:ext cx="893700" cy="0"/>
          </a:xfrm>
          <a:prstGeom prst="straightConnector1">
            <a:avLst/>
          </a:prstGeom>
          <a:noFill/>
          <a:ln cap="flat" cmpd="sng" w="19050">
            <a:solidFill>
              <a:schemeClr val="dk1"/>
            </a:solidFill>
            <a:prstDash val="lgDash"/>
            <a:round/>
            <a:headEnd len="med" w="med" type="none"/>
            <a:tailEnd len="med" w="med" type="none"/>
          </a:ln>
        </p:spPr>
      </p:cxnSp>
      <p:sp>
        <p:nvSpPr>
          <p:cNvPr id="323" name="Google Shape;323;p24">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01</a:t>
            </a:r>
            <a:endParaRPr b="1" sz="2000" u="sng">
              <a:solidFill>
                <a:schemeClr val="dk1"/>
              </a:solidFill>
              <a:latin typeface="Antonio"/>
              <a:ea typeface="Antonio"/>
              <a:cs typeface="Antonio"/>
              <a:sym typeface="Antonio"/>
            </a:endParaRPr>
          </a:p>
        </p:txBody>
      </p:sp>
      <p:sp>
        <p:nvSpPr>
          <p:cNvPr id="324" name="Google Shape;324;p24">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02</a:t>
            </a:r>
            <a:endParaRPr b="1" sz="2000" u="sng">
              <a:solidFill>
                <a:schemeClr val="dk1"/>
              </a:solidFill>
              <a:latin typeface="Antonio"/>
              <a:ea typeface="Antonio"/>
              <a:cs typeface="Antonio"/>
              <a:sym typeface="Antonio"/>
            </a:endParaRPr>
          </a:p>
        </p:txBody>
      </p:sp>
      <p:sp>
        <p:nvSpPr>
          <p:cNvPr id="325" name="Google Shape;325;p24">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03</a:t>
            </a:r>
            <a:endParaRPr b="1" sz="2000" u="sng">
              <a:solidFill>
                <a:schemeClr val="dk1"/>
              </a:solidFill>
              <a:latin typeface="Antonio"/>
              <a:ea typeface="Antonio"/>
              <a:cs typeface="Antonio"/>
              <a:sym typeface="Antonio"/>
            </a:endParaRPr>
          </a:p>
        </p:txBody>
      </p:sp>
      <p:sp>
        <p:nvSpPr>
          <p:cNvPr id="326" name="Google Shape;326;p24">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04</a:t>
            </a:r>
            <a:endParaRPr b="1" sz="2000" u="sng">
              <a:solidFill>
                <a:schemeClr val="dk1"/>
              </a:solidFill>
              <a:latin typeface="Antonio"/>
              <a:ea typeface="Antonio"/>
              <a:cs typeface="Antonio"/>
              <a:sym typeface="Antonio"/>
            </a:endParaRPr>
          </a:p>
        </p:txBody>
      </p:sp>
      <p:grpSp>
        <p:nvGrpSpPr>
          <p:cNvPr id="327" name="Google Shape;327;p24"/>
          <p:cNvGrpSpPr/>
          <p:nvPr/>
        </p:nvGrpSpPr>
        <p:grpSpPr>
          <a:xfrm>
            <a:off x="6933171" y="474114"/>
            <a:ext cx="1710158" cy="1626172"/>
            <a:chOff x="6841808" y="689283"/>
            <a:chExt cx="1710158" cy="1626172"/>
          </a:xfrm>
        </p:grpSpPr>
        <p:sp>
          <p:nvSpPr>
            <p:cNvPr id="328" name="Google Shape;328;p24"/>
            <p:cNvSpPr/>
            <p:nvPr/>
          </p:nvSpPr>
          <p:spPr>
            <a:xfrm>
              <a:off x="8129116" y="727889"/>
              <a:ext cx="422851" cy="382309"/>
            </a:xfrm>
            <a:custGeom>
              <a:rect b="b" l="l" r="r" t="t"/>
              <a:pathLst>
                <a:path extrusionOk="0" h="9496" w="10503">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6841808" y="945533"/>
              <a:ext cx="422891" cy="382349"/>
            </a:xfrm>
            <a:custGeom>
              <a:rect b="b" l="l" r="r" t="t"/>
              <a:pathLst>
                <a:path extrusionOk="0" h="9497" w="10504">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7886430" y="1933146"/>
              <a:ext cx="422851" cy="382309"/>
            </a:xfrm>
            <a:custGeom>
              <a:rect b="b" l="l" r="r" t="t"/>
              <a:pathLst>
                <a:path extrusionOk="0" h="9496" w="10503">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7030788" y="906119"/>
              <a:ext cx="1323024" cy="1232600"/>
            </a:xfrm>
            <a:custGeom>
              <a:rect b="b" l="l" r="r" t="t"/>
              <a:pathLst>
                <a:path extrusionOk="0" h="30616" w="32862">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7586263" y="689283"/>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7376700" y="174297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8445250" y="1468083"/>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graphicFrame>
        <p:nvGraphicFramePr>
          <p:cNvPr id="430" name="Google Shape;430;p33"/>
          <p:cNvGraphicFramePr/>
          <p:nvPr/>
        </p:nvGraphicFramePr>
        <p:xfrm>
          <a:off x="567925" y="1714400"/>
          <a:ext cx="3000000" cy="3000000"/>
        </p:xfrm>
        <a:graphic>
          <a:graphicData uri="http://schemas.openxmlformats.org/drawingml/2006/table">
            <a:tbl>
              <a:tblPr>
                <a:noFill/>
                <a:tableStyleId>{FCFAA518-0ACF-4E4A-BB51-28AD07E68732}</a:tableStyleId>
              </a:tblPr>
              <a:tblGrid>
                <a:gridCol w="6698425"/>
              </a:tblGrid>
              <a:tr h="2982550">
                <a:tc>
                  <a:txBody>
                    <a:bodyPr/>
                    <a:lstStyle/>
                    <a:p>
                      <a:pPr indent="0" lvl="0" marL="0" rtl="0" algn="l">
                        <a:spcBef>
                          <a:spcPts val="0"/>
                        </a:spcBef>
                        <a:spcAft>
                          <a:spcPts val="0"/>
                        </a:spcAft>
                        <a:buNone/>
                      </a:pPr>
                      <a:r>
                        <a:t/>
                      </a:r>
                      <a:endParaRPr/>
                    </a:p>
                  </a:txBody>
                  <a:tcPr marT="91425" marB="91425" marR="91425" marL="91425">
                    <a:solidFill>
                      <a:srgbClr val="2F2F2F"/>
                    </a:solidFill>
                  </a:tcPr>
                </a:tc>
              </a:tr>
            </a:tbl>
          </a:graphicData>
        </a:graphic>
      </p:graphicFrame>
      <p:sp>
        <p:nvSpPr>
          <p:cNvPr id="431" name="Google Shape;431;p33"/>
          <p:cNvSpPr txBox="1"/>
          <p:nvPr>
            <p:ph idx="1" type="body"/>
          </p:nvPr>
        </p:nvSpPr>
        <p:spPr>
          <a:xfrm>
            <a:off x="-362300" y="1626350"/>
            <a:ext cx="8010000" cy="3599400"/>
          </a:xfrm>
          <a:prstGeom prst="rect">
            <a:avLst/>
          </a:prstGeom>
        </p:spPr>
        <p:txBody>
          <a:bodyPr anchorCtr="0" anchor="t" bIns="91425" lIns="91425" spcFirstLastPara="1" rIns="91425" wrap="square" tIns="91425">
            <a:noAutofit/>
          </a:bodyPr>
          <a:lstStyle/>
          <a:p>
            <a:pPr indent="0" lvl="0" marL="1397000" rtl="0" algn="l">
              <a:lnSpc>
                <a:spcPct val="70000"/>
              </a:lnSpc>
              <a:spcBef>
                <a:spcPts val="1000"/>
              </a:spcBef>
              <a:spcAft>
                <a:spcPts val="0"/>
              </a:spcAft>
              <a:buNone/>
            </a:pPr>
            <a:r>
              <a:rPr lang="en" sz="1400">
                <a:solidFill>
                  <a:srgbClr val="1290C3"/>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String</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names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Integer</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numbers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izveide</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"Toms"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"Renars"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elementa</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"Alise"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//ielikšana vektorā names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"Davis"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"Evelīna"</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1</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3</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5</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;//Parāda consolē vektora names elementus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numbers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;//Parāda vektora numbers elementus</a:t>
            </a:r>
            <a:endParaRPr>
              <a:solidFill>
                <a:srgbClr val="D9E8F7"/>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"Vārda Hash Kods: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hashCode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E6E6FA"/>
                </a:solidFill>
                <a:highlight>
                  <a:srgbClr val="2F2F2F"/>
                </a:highlight>
                <a:latin typeface="Courier New"/>
                <a:ea typeface="Courier New"/>
                <a:cs typeface="Courier New"/>
                <a:sym typeface="Courier New"/>
              </a:rPr>
              <a:t>			//izveido hash kodu vektoram names un vektoram numbers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"Ciparu Hash Kods: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hashCode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0" rtl="0" algn="l">
              <a:spcBef>
                <a:spcPts val="1000"/>
              </a:spcBef>
              <a:spcAft>
                <a:spcPts val="0"/>
              </a:spcAft>
              <a:buNone/>
            </a:pPr>
            <a:r>
              <a:t/>
            </a:r>
            <a:endParaRPr/>
          </a:p>
        </p:txBody>
      </p:sp>
      <p:graphicFrame>
        <p:nvGraphicFramePr>
          <p:cNvPr id="432" name="Google Shape;432;p33"/>
          <p:cNvGraphicFramePr/>
          <p:nvPr/>
        </p:nvGraphicFramePr>
        <p:xfrm>
          <a:off x="567925" y="1231450"/>
          <a:ext cx="3000000" cy="3000000"/>
        </p:xfrm>
        <a:graphic>
          <a:graphicData uri="http://schemas.openxmlformats.org/drawingml/2006/table">
            <a:tbl>
              <a:tblPr>
                <a:noFill/>
                <a:tableStyleId>{FCFAA518-0ACF-4E4A-BB51-28AD07E68732}</a:tableStyleId>
              </a:tblPr>
              <a:tblGrid>
                <a:gridCol w="1255975"/>
                <a:gridCol w="3214275"/>
              </a:tblGrid>
              <a:tr h="381000">
                <a:tc>
                  <a:txBody>
                    <a:bodyPr/>
                    <a:lstStyle/>
                    <a:p>
                      <a:pPr indent="0" lvl="0" marL="0" rtl="0" algn="l">
                        <a:spcBef>
                          <a:spcPts val="0"/>
                        </a:spcBef>
                        <a:spcAft>
                          <a:spcPts val="0"/>
                        </a:spcAft>
                        <a:buNone/>
                      </a:pPr>
                      <a:r>
                        <a:rPr lang="en" sz="1600">
                          <a:solidFill>
                            <a:srgbClr val="F2F2F2"/>
                          </a:solidFill>
                        </a:rPr>
                        <a:t>hashCode()</a:t>
                      </a:r>
                      <a:endParaRPr sz="20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rPr lang="en" sz="1600">
                          <a:solidFill>
                            <a:srgbClr val="F2F2F2"/>
                          </a:solidFill>
                        </a:rPr>
                        <a:t>Iegust vektora hesh koda vertību</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bl>
          </a:graphicData>
        </a:graphic>
      </p:graphicFrame>
      <p:sp>
        <p:nvSpPr>
          <p:cNvPr id="433" name="Google Shape;433;p33"/>
          <p:cNvSpPr/>
          <p:nvPr/>
        </p:nvSpPr>
        <p:spPr>
          <a:xfrm>
            <a:off x="6216725" y="3834650"/>
            <a:ext cx="3124200" cy="13593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000">
                <a:solidFill>
                  <a:schemeClr val="lt2"/>
                </a:solidFill>
                <a:highlight>
                  <a:srgbClr val="2F2F2F"/>
                </a:highlight>
                <a:latin typeface="Courier New"/>
                <a:ea typeface="Courier New"/>
                <a:cs typeface="Courier New"/>
                <a:sym typeface="Courier New"/>
              </a:rPr>
              <a:t>Consoles izdruka</a:t>
            </a:r>
            <a:endParaRPr sz="1000">
              <a:solidFill>
                <a:schemeClr val="lt2"/>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[Toms, Renars, Alise, Davis, Evelīna]</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[1, 3, 5]</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Vārda Hash Kods: 1609874028</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1000"/>
              </a:spcAft>
              <a:buNone/>
            </a:pPr>
            <a:r>
              <a:rPr lang="en" sz="1000">
                <a:solidFill>
                  <a:srgbClr val="EBEBEB"/>
                </a:solidFill>
                <a:highlight>
                  <a:srgbClr val="2F2F2F"/>
                </a:highlight>
                <a:latin typeface="Courier New"/>
                <a:ea typeface="Courier New"/>
                <a:cs typeface="Courier New"/>
                <a:sym typeface="Courier New"/>
              </a:rPr>
              <a:t>Ciparu Hash Kods: 30850</a:t>
            </a:r>
            <a:endParaRPr sz="10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39" name="Google Shape;439;p34"/>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0" name="Google Shape;440;p34"/>
          <p:cNvGraphicFramePr/>
          <p:nvPr/>
        </p:nvGraphicFramePr>
        <p:xfrm>
          <a:off x="592350" y="1175200"/>
          <a:ext cx="3000000" cy="3000000"/>
        </p:xfrm>
        <a:graphic>
          <a:graphicData uri="http://schemas.openxmlformats.org/drawingml/2006/table">
            <a:tbl>
              <a:tblPr>
                <a:noFill/>
                <a:tableStyleId>{FCFAA518-0ACF-4E4A-BB51-28AD07E68732}</a:tableStyleId>
              </a:tblPr>
              <a:tblGrid>
                <a:gridCol w="817000"/>
                <a:gridCol w="4159750"/>
              </a:tblGrid>
              <a:tr h="381000">
                <a:tc>
                  <a:txBody>
                    <a:bodyPr/>
                    <a:lstStyle/>
                    <a:p>
                      <a:pPr indent="0" lvl="0" marL="0" rtl="0" algn="l">
                        <a:spcBef>
                          <a:spcPts val="0"/>
                        </a:spcBef>
                        <a:spcAft>
                          <a:spcPts val="0"/>
                        </a:spcAft>
                        <a:buNone/>
                      </a:pPr>
                      <a:r>
                        <a:rPr lang="en" sz="1600">
                          <a:solidFill>
                            <a:srgbClr val="F2F2F2"/>
                          </a:solidFill>
                        </a:rPr>
                        <a:t>get()</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rPr lang="en" sz="1600">
                          <a:solidFill>
                            <a:srgbClr val="F2F2F2"/>
                          </a:solidFill>
                        </a:rPr>
                        <a:t>Iegūtu elementu norādītajā vektora pozīcijā</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sp>
        <p:nvSpPr>
          <p:cNvPr id="441" name="Google Shape;441;p34"/>
          <p:cNvSpPr/>
          <p:nvPr/>
        </p:nvSpPr>
        <p:spPr>
          <a:xfrm>
            <a:off x="882425" y="1963275"/>
            <a:ext cx="7800600" cy="24198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431800" lvl="0" marL="25400" rtl="0" algn="l">
              <a:lnSpc>
                <a:spcPct val="115000"/>
              </a:lnSpc>
              <a:spcBef>
                <a:spcPts val="1000"/>
              </a:spcBef>
              <a:spcAft>
                <a:spcPts val="0"/>
              </a:spcAft>
              <a:buNone/>
            </a:pPr>
            <a:r>
              <a:rPr lang="en" sz="1200">
                <a:solidFill>
                  <a:srgbClr val="1290C3"/>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a:t>
            </a:r>
            <a:r>
              <a:rPr lang="en" sz="1200">
                <a:solidFill>
                  <a:srgbClr val="B166DA"/>
                </a:solidFill>
                <a:highlight>
                  <a:srgbClr val="2F2F2F"/>
                </a:highlight>
                <a:latin typeface="Courier New"/>
                <a:ea typeface="Courier New"/>
                <a:cs typeface="Courier New"/>
                <a:sym typeface="Courier New"/>
              </a:rPr>
              <a:t>String</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names</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new</a:t>
            </a:r>
            <a:r>
              <a:rPr lang="en" sz="1200">
                <a:solidFill>
                  <a:srgbClr val="D9E8F7"/>
                </a:solidFill>
                <a:highlight>
                  <a:srgbClr val="2F2F2F"/>
                </a:highlight>
                <a:latin typeface="Courier New"/>
                <a:ea typeface="Courier New"/>
                <a:cs typeface="Courier New"/>
                <a:sym typeface="Courier New"/>
              </a:rPr>
              <a:t> </a:t>
            </a:r>
            <a:r>
              <a:rPr lang="en" sz="1200">
                <a:solidFill>
                  <a:srgbClr val="A7EC21"/>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&lt;&gt;</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//Vektora izveide</a:t>
            </a:r>
            <a:endParaRPr sz="12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//Vektora pielikšana</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"Renars"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"Alise"</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"Davis"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"Evelīna"</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endParaRPr sz="1200">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get</a:t>
            </a:r>
            <a:r>
              <a:rPr lang="en" sz="1200">
                <a:solidFill>
                  <a:srgbClr val="F9FAF4"/>
                </a:solidFill>
                <a:highlight>
                  <a:srgbClr val="2F2F2F"/>
                </a:highlight>
                <a:latin typeface="Courier New"/>
                <a:ea typeface="Courier New"/>
                <a:cs typeface="Courier New"/>
                <a:sym typeface="Courier New"/>
              </a:rPr>
              <a:t>(</a:t>
            </a:r>
            <a:r>
              <a:rPr lang="en" sz="1200">
                <a:solidFill>
                  <a:srgbClr val="6897BB"/>
                </a:solidFill>
                <a:highlight>
                  <a:srgbClr val="2F2F2F"/>
                </a:highlight>
                <a:latin typeface="Courier New"/>
                <a:ea typeface="Courier New"/>
                <a:cs typeface="Courier New"/>
                <a:sym typeface="Courier New"/>
              </a:rPr>
              <a:t>2</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;//3 elementa izvade</a:t>
            </a:r>
            <a:endParaRPr sz="1200">
              <a:solidFill>
                <a:srgbClr val="E6E6FA"/>
              </a:solidFill>
              <a:highlight>
                <a:srgbClr val="2F2F2F"/>
              </a:highlight>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442" name="Google Shape;442;p34"/>
          <p:cNvSpPr/>
          <p:nvPr/>
        </p:nvSpPr>
        <p:spPr>
          <a:xfrm>
            <a:off x="4816925" y="4117975"/>
            <a:ext cx="3866100" cy="9012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Renars, Alise, Davis, Evelīna]</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Alise</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5"/>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48" name="Google Shape;448;p35"/>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9" name="Google Shape;449;p35"/>
          <p:cNvGraphicFramePr/>
          <p:nvPr/>
        </p:nvGraphicFramePr>
        <p:xfrm>
          <a:off x="4914250" y="641750"/>
          <a:ext cx="3000000" cy="3000000"/>
        </p:xfrm>
        <a:graphic>
          <a:graphicData uri="http://schemas.openxmlformats.org/drawingml/2006/table">
            <a:tbl>
              <a:tblPr>
                <a:noFill/>
                <a:tableStyleId>{FCFAA518-0ACF-4E4A-BB51-28AD07E68732}</a:tableStyleId>
              </a:tblPr>
              <a:tblGrid>
                <a:gridCol w="817000"/>
                <a:gridCol w="2358950"/>
              </a:tblGrid>
              <a:tr h="381000">
                <a:tc>
                  <a:txBody>
                    <a:bodyPr/>
                    <a:lstStyle/>
                    <a:p>
                      <a:pPr indent="0" lvl="0" marL="0" rtl="0" algn="l">
                        <a:spcBef>
                          <a:spcPts val="0"/>
                        </a:spcBef>
                        <a:spcAft>
                          <a:spcPts val="0"/>
                        </a:spcAft>
                        <a:buNone/>
                      </a:pPr>
                      <a:r>
                        <a:rPr lang="en" sz="1600">
                          <a:solidFill>
                            <a:srgbClr val="F2F2F2"/>
                          </a:solidFill>
                        </a:rPr>
                        <a:t>clone()</a:t>
                      </a:r>
                      <a:endParaRPr sz="20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rPr lang="en" sz="1600">
                          <a:solidFill>
                            <a:srgbClr val="F2F2F2"/>
                          </a:solidFill>
                        </a:rPr>
                        <a:t>Atgriež šī vektora klonu</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bl>
          </a:graphicData>
        </a:graphic>
      </p:graphicFrame>
      <p:sp>
        <p:nvSpPr>
          <p:cNvPr id="450" name="Google Shape;450;p35"/>
          <p:cNvSpPr/>
          <p:nvPr/>
        </p:nvSpPr>
        <p:spPr>
          <a:xfrm>
            <a:off x="666300" y="1248150"/>
            <a:ext cx="6598200" cy="28596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String</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names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izveidošana</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"Toms"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//Elementu pievienošana</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"Renars"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"Alise"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"Davis"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"Evelīna"</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Object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copy</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clone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kopēšana objekta kas uztur vektora kopiju</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"Clone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copy</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p>
        </p:txBody>
      </p:sp>
      <p:sp>
        <p:nvSpPr>
          <p:cNvPr id="451" name="Google Shape;451;p35"/>
          <p:cNvSpPr/>
          <p:nvPr/>
        </p:nvSpPr>
        <p:spPr>
          <a:xfrm>
            <a:off x="4167300" y="4063200"/>
            <a:ext cx="4976700" cy="10803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Renars, Alise, Davis, Evelīna]</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Clone :[Toms, Renars, Alise, Davis, Evelīna]</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57" name="Google Shape;457;p36"/>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8" name="Google Shape;458;p36"/>
          <p:cNvGraphicFramePr/>
          <p:nvPr/>
        </p:nvGraphicFramePr>
        <p:xfrm>
          <a:off x="592350" y="1175200"/>
          <a:ext cx="3000000" cy="3000000"/>
        </p:xfrm>
        <a:graphic>
          <a:graphicData uri="http://schemas.openxmlformats.org/drawingml/2006/table">
            <a:tbl>
              <a:tblPr>
                <a:noFill/>
                <a:tableStyleId>{FCFAA518-0ACF-4E4A-BB51-28AD07E68732}</a:tableStyleId>
              </a:tblPr>
              <a:tblGrid>
                <a:gridCol w="1210925"/>
                <a:gridCol w="4227275"/>
              </a:tblGrid>
              <a:tr h="381000">
                <a:tc>
                  <a:txBody>
                    <a:bodyPr/>
                    <a:lstStyle/>
                    <a:p>
                      <a:pPr indent="0" lvl="0" marL="0" rtl="0" algn="l">
                        <a:spcBef>
                          <a:spcPts val="0"/>
                        </a:spcBef>
                        <a:spcAft>
                          <a:spcPts val="0"/>
                        </a:spcAft>
                        <a:buNone/>
                      </a:pPr>
                      <a:r>
                        <a:rPr lang="en" sz="1600">
                          <a:solidFill>
                            <a:srgbClr val="F2F2F2"/>
                          </a:solidFill>
                        </a:rPr>
                        <a:t>contains()</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rPr lang="en" sz="1600">
                          <a:solidFill>
                            <a:srgbClr val="F2F2F2"/>
                          </a:solidFill>
                        </a:rPr>
                        <a:t>Atgriež true, ja vektorā ir norādītais elements</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sp>
        <p:nvSpPr>
          <p:cNvPr id="459" name="Google Shape;459;p36"/>
          <p:cNvSpPr/>
          <p:nvPr/>
        </p:nvSpPr>
        <p:spPr>
          <a:xfrm>
            <a:off x="2174450" y="1748225"/>
            <a:ext cx="6969600" cy="31755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000">
                <a:solidFill>
                  <a:srgbClr val="D9E8F7"/>
                </a:solidFill>
                <a:highlight>
                  <a:srgbClr val="2F2F2F"/>
                </a:highlight>
                <a:latin typeface="Courier New"/>
                <a:ea typeface="Courier New"/>
                <a:cs typeface="Courier New"/>
                <a:sym typeface="Courier New"/>
              </a:rPr>
              <a:t>	</a:t>
            </a:r>
            <a:r>
              <a:rPr lang="en">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a:t>
            </a:r>
            <a:r>
              <a:rPr lang="en" sz="1200">
                <a:solidFill>
                  <a:srgbClr val="B166DA"/>
                </a:solidFill>
                <a:highlight>
                  <a:srgbClr val="2F2F2F"/>
                </a:highlight>
                <a:latin typeface="Courier New"/>
                <a:ea typeface="Courier New"/>
                <a:cs typeface="Courier New"/>
                <a:sym typeface="Courier New"/>
              </a:rPr>
              <a:t>String</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names</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new</a:t>
            </a:r>
            <a:r>
              <a:rPr lang="en" sz="1200">
                <a:solidFill>
                  <a:srgbClr val="D9E8F7"/>
                </a:solidFill>
                <a:highlight>
                  <a:srgbClr val="2F2F2F"/>
                </a:highlight>
                <a:latin typeface="Courier New"/>
                <a:ea typeface="Courier New"/>
                <a:cs typeface="Courier New"/>
                <a:sym typeface="Courier New"/>
              </a:rPr>
              <a:t> </a:t>
            </a:r>
            <a:r>
              <a:rPr lang="en" sz="1200">
                <a:solidFill>
                  <a:srgbClr val="A7EC21"/>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&lt;&gt;</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"Renars"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"Alise"</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"Davis"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"Evelīna"</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if</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contains</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9FAF4"/>
                </a:solidFill>
                <a:highlight>
                  <a:srgbClr val="2F2F2F"/>
                </a:highlight>
                <a:latin typeface="Courier New"/>
                <a:ea typeface="Courier New"/>
                <a:cs typeface="Courier New"/>
                <a:sym typeface="Courier New"/>
              </a:rPr>
              <a:t>{//Pārbauda vai vektora atrodas elements “Toms”</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String</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vards</a:t>
            </a:r>
            <a:r>
              <a:rPr lang="en" sz="1200">
                <a:solidFill>
                  <a:srgbClr val="E6E6FA"/>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 Vards"</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forEach</a:t>
            </a:r>
            <a:r>
              <a:rPr lang="en" sz="1200">
                <a:solidFill>
                  <a:srgbClr val="F9FAF4"/>
                </a:solidFill>
                <a:highlight>
                  <a:srgbClr val="2F2F2F"/>
                </a:highlight>
                <a:latin typeface="Courier New"/>
                <a:ea typeface="Courier New"/>
                <a:cs typeface="Courier New"/>
                <a:sym typeface="Courier New"/>
              </a:rPr>
              <a:t>((</a:t>
            </a:r>
            <a:r>
              <a:rPr lang="en" sz="1200">
                <a:solidFill>
                  <a:srgbClr val="F2F200"/>
                </a:solidFill>
                <a:highlight>
                  <a:srgbClr val="2F2F2F"/>
                </a:highlight>
                <a:latin typeface="Courier New"/>
                <a:ea typeface="Courier New"/>
                <a:cs typeface="Courier New"/>
                <a:sym typeface="Courier New"/>
              </a:rPr>
              <a:t>n</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t>
            </a:r>
            <a:r>
              <a:rPr lang="en" sz="1200">
                <a:solidFill>
                  <a:srgbClr val="E6E6FA"/>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vards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6E6FA"/>
                </a:solidFill>
                <a:highlight>
                  <a:srgbClr val="2F2F2F"/>
                </a:highlight>
                <a:latin typeface="Courier New"/>
                <a:ea typeface="Courier New"/>
                <a:cs typeface="Courier New"/>
                <a:sym typeface="Courier New"/>
              </a:rPr>
              <a:t>//Ja vektors uzglabā elementu “Toms” tas pievieno vardu “Vards” izmantojoy forEach(), kā rādīts paraugā</a:t>
            </a:r>
            <a:endParaRPr sz="1200">
              <a:solidFill>
                <a:srgbClr val="E6E6FA"/>
              </a:solidFill>
              <a:highlight>
                <a:srgbClr val="2F2F2F"/>
              </a:highlight>
              <a:latin typeface="Courier New"/>
              <a:ea typeface="Courier New"/>
              <a:cs typeface="Courier New"/>
              <a:sym typeface="Courier New"/>
            </a:endParaRPr>
          </a:p>
        </p:txBody>
      </p:sp>
      <p:sp>
        <p:nvSpPr>
          <p:cNvPr id="460" name="Google Shape;460;p36"/>
          <p:cNvSpPr/>
          <p:nvPr/>
        </p:nvSpPr>
        <p:spPr>
          <a:xfrm>
            <a:off x="601800" y="1838250"/>
            <a:ext cx="1494000" cy="26010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Renars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Alise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Davis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Evelīna Vards</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txBox="1"/>
          <p:nvPr/>
        </p:nvSpPr>
        <p:spPr>
          <a:xfrm>
            <a:off x="688800" y="236350"/>
            <a:ext cx="7180800" cy="4220700"/>
          </a:xfrm>
          <a:prstGeom prst="rect">
            <a:avLst/>
          </a:prstGeom>
          <a:solidFill>
            <a:srgbClr val="2F2F2F"/>
          </a:solidFill>
          <a:ln>
            <a:noFill/>
          </a:ln>
        </p:spPr>
        <p:txBody>
          <a:bodyPr anchorCtr="0" anchor="ctr" bIns="91425" lIns="91425" spcFirstLastPara="1" rIns="91425" wrap="square" tIns="91425">
            <a:noAutofit/>
          </a:bodyPr>
          <a:lstStyle/>
          <a:p>
            <a:pPr indent="431800" lvl="0" marL="482600" rtl="0" algn="l">
              <a:lnSpc>
                <a:spcPct val="80000"/>
              </a:lnSpc>
              <a:spcBef>
                <a:spcPts val="1000"/>
              </a:spcBef>
              <a:spcAft>
                <a:spcPts val="0"/>
              </a:spcAft>
              <a:buNone/>
            </a:pPr>
            <a:r>
              <a:rPr lang="en" sz="1300">
                <a:solidFill>
                  <a:srgbClr val="1290C3"/>
                </a:solidFill>
                <a:highlight>
                  <a:srgbClr val="2F2F2F"/>
                </a:highlight>
                <a:latin typeface="Courier New"/>
                <a:ea typeface="Courier New"/>
                <a:cs typeface="Courier New"/>
                <a:sym typeface="Courier New"/>
              </a:rPr>
              <a:t>Vector</a:t>
            </a:r>
            <a:r>
              <a:rPr lang="en" sz="1300">
                <a:solidFill>
                  <a:srgbClr val="E6E6FA"/>
                </a:solidFill>
                <a:highlight>
                  <a:srgbClr val="2F2F2F"/>
                </a:highlight>
                <a:latin typeface="Courier New"/>
                <a:ea typeface="Courier New"/>
                <a:cs typeface="Courier New"/>
                <a:sym typeface="Courier New"/>
              </a:rPr>
              <a:t>&lt;</a:t>
            </a:r>
            <a:r>
              <a:rPr lang="en" sz="1300">
                <a:solidFill>
                  <a:srgbClr val="B166DA"/>
                </a:solidFill>
                <a:highlight>
                  <a:srgbClr val="2F2F2F"/>
                </a:highlight>
                <a:latin typeface="Courier New"/>
                <a:ea typeface="Courier New"/>
                <a:cs typeface="Courier New"/>
                <a:sym typeface="Courier New"/>
              </a:rPr>
              <a:t>Integer</a:t>
            </a:r>
            <a:r>
              <a:rPr lang="en" sz="1300">
                <a:solidFill>
                  <a:srgbClr val="E6E6FA"/>
                </a:solidFill>
                <a:highlight>
                  <a:srgbClr val="2F2F2F"/>
                </a:highlight>
                <a:latin typeface="Courier New"/>
                <a:ea typeface="Courier New"/>
                <a:cs typeface="Courier New"/>
                <a:sym typeface="Courier New"/>
              </a:rPr>
              <a:t>&gt;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cipari</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new</a:t>
            </a:r>
            <a:r>
              <a:rPr lang="en" sz="1300">
                <a:solidFill>
                  <a:srgbClr val="D9E8F7"/>
                </a:solidFill>
                <a:highlight>
                  <a:srgbClr val="2F2F2F"/>
                </a:highlight>
                <a:latin typeface="Courier New"/>
                <a:ea typeface="Courier New"/>
                <a:cs typeface="Courier New"/>
                <a:sym typeface="Courier New"/>
              </a:rPr>
              <a:t> </a:t>
            </a:r>
            <a:r>
              <a:rPr lang="en" sz="1300">
                <a:solidFill>
                  <a:srgbClr val="A7EC21"/>
                </a:solidFill>
                <a:highlight>
                  <a:srgbClr val="2F2F2F"/>
                </a:highlight>
                <a:latin typeface="Courier New"/>
                <a:ea typeface="Courier New"/>
                <a:cs typeface="Courier New"/>
                <a:sym typeface="Courier New"/>
              </a:rPr>
              <a:t>Vector</a:t>
            </a:r>
            <a:r>
              <a:rPr lang="en" sz="1300">
                <a:solidFill>
                  <a:srgbClr val="E6E6FA"/>
                </a:solidFill>
                <a:highlight>
                  <a:srgbClr val="2F2F2F"/>
                </a:highlight>
                <a:latin typeface="Courier New"/>
                <a:ea typeface="Courier New"/>
                <a:cs typeface="Courier New"/>
                <a:sym typeface="Courier New"/>
              </a:rPr>
              <a:t>&lt;&gt;</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int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sum</a:t>
            </a:r>
            <a:r>
              <a:rPr lang="en" sz="1300">
                <a:solidFill>
                  <a:srgbClr val="E6E6FA"/>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0</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10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20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30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40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50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for</a:t>
            </a: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a:t>
            </a:r>
            <a:r>
              <a:rPr lang="en" sz="1300">
                <a:solidFill>
                  <a:srgbClr val="CC6C1D"/>
                </a:solidFill>
                <a:highlight>
                  <a:srgbClr val="2F2F2F"/>
                </a:highlight>
                <a:latin typeface="Courier New"/>
                <a:ea typeface="Courier New"/>
                <a:cs typeface="Courier New"/>
                <a:sym typeface="Courier New"/>
              </a:rPr>
              <a:t>int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punk</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{//Saskaita vektora elementu summu izmantojot for();</a:t>
            </a:r>
            <a:endParaRPr sz="1300">
              <a:solidFill>
                <a:srgbClr val="F9FAF4"/>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sum</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punk</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a:t>
            </a:r>
            <a:endParaRPr sz="1300">
              <a:solidFill>
                <a:srgbClr val="F9FAF4"/>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17C6A3"/>
                </a:solidFill>
                <a:highlight>
                  <a:srgbClr val="2F2F2F"/>
                </a:highlight>
                <a:latin typeface="Courier New"/>
                <a:ea typeface="Courier New"/>
                <a:cs typeface="Courier New"/>
                <a:sym typeface="Courier New"/>
              </a:rPr>
              <a:t>"Vektora summa: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sum</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Object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clone</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clone</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;//iekopē object clone vektora kopiju</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clear</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;//…un atīra vektoru</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addAll</a:t>
            </a:r>
            <a:r>
              <a:rPr lang="en" sz="1300">
                <a:solidFill>
                  <a:srgbClr val="F9FAF4"/>
                </a:solidFill>
                <a:highlight>
                  <a:srgbClr val="2F2F2F"/>
                </a:highlight>
                <a:latin typeface="Courier New"/>
                <a:ea typeface="Courier New"/>
                <a:cs typeface="Courier New"/>
                <a:sym typeface="Courier New"/>
              </a:rPr>
              <a:t>((</a:t>
            </a:r>
            <a:r>
              <a:rPr lang="en" sz="1300">
                <a:solidFill>
                  <a:srgbClr val="80F2F6"/>
                </a:solidFill>
                <a:highlight>
                  <a:srgbClr val="2F2F2F"/>
                </a:highlight>
                <a:latin typeface="Courier New"/>
                <a:ea typeface="Courier New"/>
                <a:cs typeface="Courier New"/>
                <a:sym typeface="Courier New"/>
              </a:rPr>
              <a:t>Collection</a:t>
            </a:r>
            <a:r>
              <a:rPr lang="en" sz="1300">
                <a:solidFill>
                  <a:srgbClr val="E6E6FA"/>
                </a:solidFill>
                <a:highlight>
                  <a:srgbClr val="2F2F2F"/>
                </a:highlight>
                <a:latin typeface="Courier New"/>
                <a:ea typeface="Courier New"/>
                <a:cs typeface="Courier New"/>
                <a:sym typeface="Courier New"/>
              </a:rPr>
              <a:t>&lt;?</a:t>
            </a: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extends</a:t>
            </a: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Integer</a:t>
            </a:r>
            <a:r>
              <a:rPr lang="en" sz="1300">
                <a:solidFill>
                  <a:srgbClr val="E6E6FA"/>
                </a:solidFill>
                <a:highlight>
                  <a:srgbClr val="2F2F2F"/>
                </a:highlight>
                <a:latin typeface="Courier New"/>
                <a:ea typeface="Courier New"/>
                <a:cs typeface="Courier New"/>
                <a:sym typeface="Courier New"/>
              </a:rPr>
              <a:t>&gt;</a:t>
            </a:r>
            <a:r>
              <a:rPr lang="en" sz="1300">
                <a:solidFill>
                  <a:srgbClr val="F9FAF4"/>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clone</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;//Ar</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E6E6FA"/>
                </a:solidFill>
                <a:highlight>
                  <a:srgbClr val="2F2F2F"/>
                </a:highlight>
                <a:latin typeface="Courier New"/>
                <a:ea typeface="Courier New"/>
                <a:cs typeface="Courier New"/>
                <a:sym typeface="Courier New"/>
              </a:rPr>
              <a:t>a</a:t>
            </a:r>
            <a:r>
              <a:rPr lang="en" sz="1300">
                <a:solidFill>
                  <a:srgbClr val="E6E6FA"/>
                </a:solidFill>
                <a:highlight>
                  <a:srgbClr val="2F2F2F"/>
                </a:highlight>
                <a:latin typeface="Courier New"/>
                <a:ea typeface="Courier New"/>
                <a:cs typeface="Courier New"/>
                <a:sym typeface="Courier New"/>
              </a:rPr>
              <a:t>ddAll tiek pievienoti clone onjekti atpakaļ vektorā</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100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CC6C1D"/>
              </a:solidFill>
              <a:highlight>
                <a:srgbClr val="2F2F2F"/>
              </a:highlight>
              <a:latin typeface="Courier New"/>
              <a:ea typeface="Courier New"/>
              <a:cs typeface="Courier New"/>
              <a:sym typeface="Courier New"/>
            </a:endParaRPr>
          </a:p>
        </p:txBody>
      </p:sp>
      <p:sp>
        <p:nvSpPr>
          <p:cNvPr id="466" name="Google Shape;466;p37"/>
          <p:cNvSpPr txBox="1"/>
          <p:nvPr/>
        </p:nvSpPr>
        <p:spPr>
          <a:xfrm>
            <a:off x="6496425" y="1643225"/>
            <a:ext cx="2543700" cy="938700"/>
          </a:xfrm>
          <a:prstGeom prst="rect">
            <a:avLst/>
          </a:prstGeom>
          <a:solidFill>
            <a:srgbClr val="5C5C5C">
              <a:alpha val="89310"/>
            </a:srgbClr>
          </a:solidFill>
          <a:ln>
            <a:noFill/>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rgbClr val="EBEBEB"/>
                </a:solidFill>
                <a:highlight>
                  <a:srgbClr val="54575A"/>
                </a:highlight>
                <a:latin typeface="Courier New"/>
                <a:ea typeface="Courier New"/>
                <a:cs typeface="Courier New"/>
                <a:sym typeface="Courier New"/>
              </a:rPr>
              <a:t>Vektora summa: 150</a:t>
            </a:r>
            <a:endParaRPr sz="1200">
              <a:solidFill>
                <a:srgbClr val="EBEBEB"/>
              </a:solidFill>
              <a:highlight>
                <a:srgbClr val="54575A"/>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54575A"/>
                </a:highlight>
                <a:latin typeface="Courier New"/>
                <a:ea typeface="Courier New"/>
                <a:cs typeface="Courier New"/>
                <a:sym typeface="Courier New"/>
              </a:rPr>
              <a:t>[]</a:t>
            </a:r>
            <a:endParaRPr sz="1200">
              <a:solidFill>
                <a:srgbClr val="EBEBEB"/>
              </a:solidFill>
              <a:highlight>
                <a:srgbClr val="54575A"/>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54575A"/>
                </a:highlight>
                <a:latin typeface="Courier New"/>
                <a:ea typeface="Courier New"/>
                <a:cs typeface="Courier New"/>
                <a:sym typeface="Courier New"/>
              </a:rPr>
              <a:t>[0, 10, 20, 30, 40, 50]</a:t>
            </a:r>
            <a:endParaRPr sz="1200">
              <a:solidFill>
                <a:srgbClr val="EBEBEB"/>
              </a:solidFill>
              <a:highlight>
                <a:srgbClr val="54575A"/>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1003900" y="27615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Informācijas Avoti</a:t>
            </a:r>
            <a:endParaRPr>
              <a:solidFill>
                <a:schemeClr val="lt2"/>
              </a:solidFill>
            </a:endParaRPr>
          </a:p>
        </p:txBody>
      </p:sp>
      <p:sp>
        <p:nvSpPr>
          <p:cNvPr id="472" name="Google Shape;472;p38"/>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hlinkClick r:id="rId3"/>
              </a:rPr>
              <a:t>https://www.geeksforgeeks.org/java-util-vector-class-java/</a:t>
            </a:r>
            <a:endParaRPr sz="1400"/>
          </a:p>
          <a:p>
            <a:pPr indent="-317500" lvl="0" marL="457200" rtl="0" algn="l">
              <a:spcBef>
                <a:spcPts val="0"/>
              </a:spcBef>
              <a:spcAft>
                <a:spcPts val="0"/>
              </a:spcAft>
              <a:buSzPts val="1400"/>
              <a:buChar char="●"/>
            </a:pPr>
            <a:r>
              <a:rPr lang="en" sz="1400" u="sng">
                <a:solidFill>
                  <a:schemeClr val="hlink"/>
                </a:solidFill>
                <a:hlinkClick r:id="rId4"/>
              </a:rPr>
              <a:t>https://www.javatpoint.com/java-vector</a:t>
            </a:r>
            <a:endParaRPr sz="1400"/>
          </a:p>
          <a:p>
            <a:pPr indent="-317500" lvl="0" marL="457200" rtl="0" algn="l">
              <a:spcBef>
                <a:spcPts val="0"/>
              </a:spcBef>
              <a:spcAft>
                <a:spcPts val="0"/>
              </a:spcAft>
              <a:buSzPts val="1400"/>
              <a:buChar char="●"/>
            </a:pPr>
            <a:r>
              <a:rPr lang="en" sz="1400" u="sng">
                <a:solidFill>
                  <a:schemeClr val="hlink"/>
                </a:solidFill>
                <a:hlinkClick r:id="rId5"/>
              </a:rPr>
              <a:t>https://www.geeksforgeeks.org/vector-clone-method-in-java-with-examples/</a:t>
            </a:r>
            <a:endParaRPr sz="1400"/>
          </a:p>
          <a:p>
            <a:pPr indent="-317500" lvl="0" marL="457200" rtl="0" algn="l">
              <a:spcBef>
                <a:spcPts val="0"/>
              </a:spcBef>
              <a:spcAft>
                <a:spcPts val="0"/>
              </a:spcAft>
              <a:buSzPts val="1400"/>
              <a:buChar char="●"/>
            </a:pPr>
            <a:r>
              <a:rPr lang="en" sz="1400"/>
              <a:t>https://www.geeksforgeeks.org/vector-foreach-method-in-java/</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type="title"/>
          </p:nvPr>
        </p:nvSpPr>
        <p:spPr>
          <a:xfrm>
            <a:off x="859500" y="2163975"/>
            <a:ext cx="7425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lt2"/>
                </a:solidFill>
              </a:rPr>
              <a:t>Paldies par uzmanību</a:t>
            </a:r>
            <a:endParaRPr b="1" sz="5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1005875" y="535000"/>
            <a:ext cx="74232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a:t>
            </a:r>
            <a:endParaRPr>
              <a:solidFill>
                <a:schemeClr val="lt2"/>
              </a:solidFill>
            </a:endParaRPr>
          </a:p>
        </p:txBody>
      </p:sp>
      <p:sp>
        <p:nvSpPr>
          <p:cNvPr id="340" name="Google Shape;340;p25"/>
          <p:cNvSpPr txBox="1"/>
          <p:nvPr>
            <p:ph idx="1" type="body"/>
          </p:nvPr>
        </p:nvSpPr>
        <p:spPr>
          <a:xfrm>
            <a:off x="938325" y="1253400"/>
            <a:ext cx="74232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Vektors ir dinamisks masīvs, kas nozīmē, ka tas var palielināties vai samazināties pēc vajadzības.</a:t>
            </a:r>
            <a:endParaRPr sz="2200"/>
          </a:p>
          <a:p>
            <a:pPr indent="0" lvl="0" marL="0" rtl="0" algn="l">
              <a:spcBef>
                <a:spcPts val="0"/>
              </a:spcBef>
              <a:spcAft>
                <a:spcPts val="0"/>
              </a:spcAft>
              <a:buNone/>
            </a:pPr>
            <a:r>
              <a:rPr lang="en" sz="2200"/>
              <a:t>To var izdarīt izmantojot add(), remove()</a:t>
            </a:r>
            <a:endParaRPr sz="2200"/>
          </a:p>
          <a:p>
            <a:pPr indent="0" lvl="0" marL="0" rtl="0" algn="l">
              <a:spcBef>
                <a:spcPts val="0"/>
              </a:spcBef>
              <a:spcAft>
                <a:spcPts val="0"/>
              </a:spcAft>
              <a:buNone/>
            </a:pPr>
            <a:r>
              <a:rPr lang="en" sz="2200"/>
              <a:t>metodes</a:t>
            </a:r>
            <a:endParaRPr sz="2200"/>
          </a:p>
          <a:p>
            <a:pPr indent="0" lvl="0" marL="0" rtl="0" algn="l">
              <a:spcBef>
                <a:spcPts val="0"/>
              </a:spcBef>
              <a:spcAft>
                <a:spcPts val="0"/>
              </a:spcAft>
              <a:buNone/>
            </a:pPr>
            <a:r>
              <a:t/>
            </a:r>
            <a:endParaRPr sz="2200">
              <a:highlight>
                <a:schemeClr val="accent2"/>
              </a:highlight>
              <a:latin typeface="Antonio"/>
              <a:ea typeface="Antonio"/>
              <a:cs typeface="Antonio"/>
              <a:sym typeface="Antonio"/>
            </a:endParaRPr>
          </a:p>
          <a:p>
            <a:pPr indent="0" lvl="0" marL="0" rtl="0" algn="l">
              <a:spcBef>
                <a:spcPts val="1000"/>
              </a:spcBef>
              <a:spcAft>
                <a:spcPts val="1000"/>
              </a:spcAft>
              <a:buNone/>
            </a:pPr>
            <a:r>
              <a:t/>
            </a:r>
            <a:endParaRPr sz="2200">
              <a:highlight>
                <a:schemeClr val="accent2"/>
              </a:highlight>
              <a:latin typeface="Antonio"/>
              <a:ea typeface="Antonio"/>
              <a:cs typeface="Antonio"/>
              <a:sym typeface="Antonio"/>
            </a:endParaRPr>
          </a:p>
        </p:txBody>
      </p:sp>
      <p:grpSp>
        <p:nvGrpSpPr>
          <p:cNvPr id="341" name="Google Shape;341;p25"/>
          <p:cNvGrpSpPr/>
          <p:nvPr/>
        </p:nvGrpSpPr>
        <p:grpSpPr>
          <a:xfrm>
            <a:off x="1116178" y="3960682"/>
            <a:ext cx="443148" cy="443148"/>
            <a:chOff x="2787725" y="238125"/>
            <a:chExt cx="513200" cy="513200"/>
          </a:xfrm>
        </p:grpSpPr>
        <p:sp>
          <p:nvSpPr>
            <p:cNvPr id="342" name="Google Shape;342;p2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5"/>
          <p:cNvGrpSpPr/>
          <p:nvPr/>
        </p:nvGrpSpPr>
        <p:grpSpPr>
          <a:xfrm rot="5400000">
            <a:off x="7376238" y="3497808"/>
            <a:ext cx="1116400" cy="1104975"/>
            <a:chOff x="7023100" y="1097275"/>
            <a:chExt cx="1116400" cy="1104975"/>
          </a:xfrm>
        </p:grpSpPr>
        <p:cxnSp>
          <p:nvCxnSpPr>
            <p:cNvPr id="347" name="Google Shape;347;p25"/>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48" name="Google Shape;348;p25"/>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49" name="Google Shape;349;p25"/>
          <p:cNvSpPr/>
          <p:nvPr/>
        </p:nvSpPr>
        <p:spPr>
          <a:xfrm>
            <a:off x="6851650" y="38067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2492175" y="4562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5"/>
          <p:cNvGrpSpPr/>
          <p:nvPr/>
        </p:nvGrpSpPr>
        <p:grpSpPr>
          <a:xfrm>
            <a:off x="8296403" y="633532"/>
            <a:ext cx="443148" cy="443148"/>
            <a:chOff x="2787725" y="238125"/>
            <a:chExt cx="513200" cy="513200"/>
          </a:xfrm>
        </p:grpSpPr>
        <p:sp>
          <p:nvSpPr>
            <p:cNvPr id="352" name="Google Shape;352;p2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5">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01</a:t>
            </a:r>
            <a:endParaRPr b="1" sz="2000" u="sng">
              <a:solidFill>
                <a:schemeClr val="accent2"/>
              </a:solidFill>
              <a:latin typeface="Antonio"/>
              <a:ea typeface="Antonio"/>
              <a:cs typeface="Antonio"/>
              <a:sym typeface="Antonio"/>
            </a:endParaRPr>
          </a:p>
        </p:txBody>
      </p:sp>
      <p:sp>
        <p:nvSpPr>
          <p:cNvPr id="357" name="Google Shape;357;p25">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02</a:t>
            </a:r>
            <a:endParaRPr b="1" sz="2000" u="sng">
              <a:solidFill>
                <a:schemeClr val="accent2"/>
              </a:solidFill>
              <a:latin typeface="Antonio"/>
              <a:ea typeface="Antonio"/>
              <a:cs typeface="Antonio"/>
              <a:sym typeface="Antonio"/>
            </a:endParaRPr>
          </a:p>
        </p:txBody>
      </p:sp>
      <p:sp>
        <p:nvSpPr>
          <p:cNvPr id="358" name="Google Shape;358;p25">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03</a:t>
            </a:r>
            <a:endParaRPr b="1" sz="2000" u="sng">
              <a:solidFill>
                <a:schemeClr val="accent2"/>
              </a:solidFill>
              <a:latin typeface="Antonio"/>
              <a:ea typeface="Antonio"/>
              <a:cs typeface="Antonio"/>
              <a:sym typeface="Antonio"/>
            </a:endParaRPr>
          </a:p>
        </p:txBody>
      </p:sp>
      <p:sp>
        <p:nvSpPr>
          <p:cNvPr id="359" name="Google Shape;359;p25">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04</a:t>
            </a:r>
            <a:endParaRPr b="1" sz="2000" u="sng">
              <a:solidFill>
                <a:schemeClr val="accent2"/>
              </a:solidFill>
              <a:latin typeface="Antonio"/>
              <a:ea typeface="Antonio"/>
              <a:cs typeface="Antonio"/>
              <a:sym typeface="Antonio"/>
            </a:endParaRPr>
          </a:p>
        </p:txBody>
      </p:sp>
      <p:sp>
        <p:nvSpPr>
          <p:cNvPr id="360" name="Google Shape;360;p25"/>
          <p:cNvSpPr txBox="1"/>
          <p:nvPr/>
        </p:nvSpPr>
        <p:spPr>
          <a:xfrm>
            <a:off x="1005875" y="3841750"/>
            <a:ext cx="4372500" cy="681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remove</a:t>
            </a:r>
            <a:r>
              <a:rPr lang="en" sz="1500">
                <a:solidFill>
                  <a:srgbClr val="F9FAF4"/>
                </a:solidFill>
                <a:highlight>
                  <a:schemeClr val="accent2"/>
                </a:highlight>
                <a:latin typeface="Courier New"/>
                <a:ea typeface="Courier New"/>
                <a:cs typeface="Courier New"/>
                <a:sym typeface="Courier New"/>
              </a:rPr>
              <a:t>(</a:t>
            </a:r>
            <a:r>
              <a:rPr lang="en" sz="1200">
                <a:solidFill>
                  <a:srgbClr val="F9FAF4"/>
                </a:solidFill>
                <a:highlight>
                  <a:schemeClr val="accent2"/>
                </a:highlight>
                <a:latin typeface="Courier New"/>
                <a:ea typeface="Courier New"/>
                <a:cs typeface="Courier New"/>
                <a:sym typeface="Courier New"/>
              </a:rPr>
              <a:t>&lt;noteiktais elements vektorā&gt;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900">
              <a:highlight>
                <a:schemeClr val="accent2"/>
              </a:highlight>
              <a:latin typeface="Space Mono"/>
              <a:ea typeface="Space Mono"/>
              <a:cs typeface="Space Mono"/>
              <a:sym typeface="Space Mono"/>
            </a:endParaRPr>
          </a:p>
        </p:txBody>
      </p:sp>
      <p:sp>
        <p:nvSpPr>
          <p:cNvPr id="361" name="Google Shape;361;p25"/>
          <p:cNvSpPr txBox="1"/>
          <p:nvPr/>
        </p:nvSpPr>
        <p:spPr>
          <a:xfrm>
            <a:off x="1116175" y="4522738"/>
            <a:ext cx="23859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clear</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800">
              <a:highlight>
                <a:schemeClr val="accent2"/>
              </a:highlight>
              <a:latin typeface="Space Mono"/>
              <a:ea typeface="Space Mono"/>
              <a:cs typeface="Space Mono"/>
              <a:sym typeface="Space Mono"/>
            </a:endParaRPr>
          </a:p>
        </p:txBody>
      </p:sp>
      <p:sp>
        <p:nvSpPr>
          <p:cNvPr id="362" name="Google Shape;362;p25"/>
          <p:cNvSpPr txBox="1"/>
          <p:nvPr/>
        </p:nvSpPr>
        <p:spPr>
          <a:xfrm>
            <a:off x="866675" y="3076600"/>
            <a:ext cx="23073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add</a:t>
            </a:r>
            <a:r>
              <a:rPr lang="en" sz="1500">
                <a:solidFill>
                  <a:srgbClr val="F9FAF4"/>
                </a:solidFill>
                <a:highlight>
                  <a:schemeClr val="accent2"/>
                </a:highlight>
                <a:latin typeface="Courier New"/>
                <a:ea typeface="Courier New"/>
                <a:cs typeface="Courier New"/>
                <a:sym typeface="Courier New"/>
              </a:rPr>
              <a:t>(</a:t>
            </a:r>
            <a:r>
              <a:rPr lang="en" sz="1500">
                <a:solidFill>
                  <a:srgbClr val="17C6A3"/>
                </a:solidFill>
                <a:highlight>
                  <a:schemeClr val="accent2"/>
                </a:highlight>
                <a:latin typeface="Courier New"/>
                <a:ea typeface="Courier New"/>
                <a:cs typeface="Courier New"/>
                <a:sym typeface="Courier New"/>
              </a:rPr>
              <a: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500">
              <a:solidFill>
                <a:srgbClr val="E6E6FA"/>
              </a:solidFill>
              <a:highlight>
                <a:schemeClr val="accent2"/>
              </a:highlight>
              <a:latin typeface="Courier New"/>
              <a:ea typeface="Courier New"/>
              <a:cs typeface="Courier New"/>
              <a:sym typeface="Courier New"/>
            </a:endParaRPr>
          </a:p>
        </p:txBody>
      </p:sp>
      <p:sp>
        <p:nvSpPr>
          <p:cNvPr id="363" name="Google Shape;363;p25"/>
          <p:cNvSpPr txBox="1"/>
          <p:nvPr/>
        </p:nvSpPr>
        <p:spPr>
          <a:xfrm>
            <a:off x="901125" y="3518638"/>
            <a:ext cx="32751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addElement</a:t>
            </a:r>
            <a:r>
              <a:rPr lang="en" sz="1500">
                <a:solidFill>
                  <a:srgbClr val="F9FAF4"/>
                </a:solidFill>
                <a:highlight>
                  <a:schemeClr val="accent2"/>
                </a:highlight>
                <a:latin typeface="Courier New"/>
                <a:ea typeface="Courier New"/>
                <a:cs typeface="Courier New"/>
                <a:sym typeface="Courier New"/>
              </a:rPr>
              <a:t>(</a:t>
            </a:r>
            <a:r>
              <a:rPr lang="en" sz="1500">
                <a:solidFill>
                  <a:srgbClr val="17C6A3"/>
                </a:solidFill>
                <a:highlight>
                  <a:schemeClr val="accent2"/>
                </a:highlight>
                <a:latin typeface="Courier New"/>
                <a:ea typeface="Courier New"/>
                <a:cs typeface="Courier New"/>
                <a:sym typeface="Courier New"/>
              </a:rPr>
              <a: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900">
              <a:highlight>
                <a:schemeClr val="accent2"/>
              </a:highlight>
              <a:latin typeface="Space Mono"/>
              <a:ea typeface="Space Mono"/>
              <a:cs typeface="Space Mono"/>
              <a:sym typeface="Space Mono"/>
            </a:endParaRPr>
          </a:p>
        </p:txBody>
      </p:sp>
      <p:pic>
        <p:nvPicPr>
          <p:cNvPr id="364" name="Google Shape;364;p25"/>
          <p:cNvPicPr preferRelativeResize="0"/>
          <p:nvPr/>
        </p:nvPicPr>
        <p:blipFill>
          <a:blip r:embed="rId3">
            <a:alphaModFix/>
          </a:blip>
          <a:stretch>
            <a:fillRect/>
          </a:stretch>
        </p:blipFill>
        <p:spPr>
          <a:xfrm>
            <a:off x="6054225" y="2772203"/>
            <a:ext cx="2307300" cy="22351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003900" y="29865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 (2)</a:t>
            </a:r>
            <a:endParaRPr>
              <a:solidFill>
                <a:schemeClr val="lt2"/>
              </a:solidFill>
            </a:endParaRPr>
          </a:p>
        </p:txBody>
      </p:sp>
      <p:sp>
        <p:nvSpPr>
          <p:cNvPr id="370" name="Google Shape;370;p26"/>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Tāpat kā masīvs, tas satur sastāvdaļas, kurām var piekļūt, izmantojot veselu skaitļu indeksu.</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005875" y="535000"/>
            <a:ext cx="74232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 līdzīgs Arraylist, bet ar divām atsķirībām</a:t>
            </a:r>
            <a:endParaRPr>
              <a:solidFill>
                <a:schemeClr val="lt2"/>
              </a:solidFill>
            </a:endParaRPr>
          </a:p>
        </p:txBody>
      </p:sp>
      <p:sp>
        <p:nvSpPr>
          <p:cNvPr id="376" name="Google Shape;376;p27"/>
          <p:cNvSpPr txBox="1"/>
          <p:nvPr>
            <p:ph idx="1" type="body"/>
          </p:nvPr>
        </p:nvSpPr>
        <p:spPr>
          <a:xfrm>
            <a:off x="1005850" y="1883550"/>
            <a:ext cx="7423200" cy="272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Vektors ir sinhronizēts</a:t>
            </a:r>
            <a:endParaRPr b="1" sz="2200"/>
          </a:p>
          <a:p>
            <a:pPr indent="0" lvl="0" marL="457200" rtl="0" algn="l">
              <a:spcBef>
                <a:spcPts val="0"/>
              </a:spcBef>
              <a:spcAft>
                <a:spcPts val="0"/>
              </a:spcAft>
              <a:buNone/>
            </a:pPr>
            <a:r>
              <a:t/>
            </a:r>
            <a:endParaRPr b="1" sz="2200"/>
          </a:p>
          <a:p>
            <a:pPr indent="-368300" lvl="0" marL="457200" rtl="0" algn="l">
              <a:spcBef>
                <a:spcPts val="0"/>
              </a:spcBef>
              <a:spcAft>
                <a:spcPts val="0"/>
              </a:spcAft>
              <a:buSzPts val="2200"/>
              <a:buChar char="●"/>
            </a:pPr>
            <a:r>
              <a:rPr b="1" lang="en" sz="2200"/>
              <a:t>vektors satur daudzas mantotas metodes, kas nav kolekciju struktūras daļa.</a:t>
            </a:r>
            <a:endParaRPr b="1" sz="2200"/>
          </a:p>
        </p:txBody>
      </p:sp>
      <p:grpSp>
        <p:nvGrpSpPr>
          <p:cNvPr id="377" name="Google Shape;377;p27"/>
          <p:cNvGrpSpPr/>
          <p:nvPr/>
        </p:nvGrpSpPr>
        <p:grpSpPr>
          <a:xfrm>
            <a:off x="1116178" y="3960682"/>
            <a:ext cx="443148" cy="443148"/>
            <a:chOff x="2787725" y="238125"/>
            <a:chExt cx="513200" cy="513200"/>
          </a:xfrm>
        </p:grpSpPr>
        <p:sp>
          <p:nvSpPr>
            <p:cNvPr id="378" name="Google Shape;378;p2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7"/>
          <p:cNvGrpSpPr/>
          <p:nvPr/>
        </p:nvGrpSpPr>
        <p:grpSpPr>
          <a:xfrm rot="5400000">
            <a:off x="7376238" y="3497808"/>
            <a:ext cx="1116400" cy="1104975"/>
            <a:chOff x="7023100" y="1097275"/>
            <a:chExt cx="1116400" cy="1104975"/>
          </a:xfrm>
        </p:grpSpPr>
        <p:cxnSp>
          <p:nvCxnSpPr>
            <p:cNvPr id="383" name="Google Shape;383;p27"/>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84" name="Google Shape;384;p27"/>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85" name="Google Shape;385;p27"/>
          <p:cNvSpPr/>
          <p:nvPr/>
        </p:nvSpPr>
        <p:spPr>
          <a:xfrm>
            <a:off x="6851650" y="38067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492175" y="4562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7"/>
          <p:cNvGrpSpPr/>
          <p:nvPr/>
        </p:nvGrpSpPr>
        <p:grpSpPr>
          <a:xfrm>
            <a:off x="8296403" y="633532"/>
            <a:ext cx="443148" cy="443148"/>
            <a:chOff x="2787725" y="238125"/>
            <a:chExt cx="513200" cy="513200"/>
          </a:xfrm>
        </p:grpSpPr>
        <p:sp>
          <p:nvSpPr>
            <p:cNvPr id="388" name="Google Shape;388;p2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7">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01</a:t>
            </a:r>
            <a:endParaRPr b="1" sz="2000" u="sng">
              <a:solidFill>
                <a:schemeClr val="accent2"/>
              </a:solidFill>
              <a:latin typeface="Antonio"/>
              <a:ea typeface="Antonio"/>
              <a:cs typeface="Antonio"/>
              <a:sym typeface="Antonio"/>
            </a:endParaRPr>
          </a:p>
        </p:txBody>
      </p:sp>
      <p:sp>
        <p:nvSpPr>
          <p:cNvPr id="393" name="Google Shape;393;p27">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02</a:t>
            </a:r>
            <a:endParaRPr b="1" sz="2000" u="sng">
              <a:solidFill>
                <a:schemeClr val="accent2"/>
              </a:solidFill>
              <a:latin typeface="Antonio"/>
              <a:ea typeface="Antonio"/>
              <a:cs typeface="Antonio"/>
              <a:sym typeface="Antonio"/>
            </a:endParaRPr>
          </a:p>
        </p:txBody>
      </p:sp>
      <p:sp>
        <p:nvSpPr>
          <p:cNvPr id="394" name="Google Shape;394;p27">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03</a:t>
            </a:r>
            <a:endParaRPr b="1" sz="2000" u="sng">
              <a:solidFill>
                <a:schemeClr val="accent2"/>
              </a:solidFill>
              <a:latin typeface="Antonio"/>
              <a:ea typeface="Antonio"/>
              <a:cs typeface="Antonio"/>
              <a:sym typeface="Antonio"/>
            </a:endParaRPr>
          </a:p>
        </p:txBody>
      </p:sp>
      <p:sp>
        <p:nvSpPr>
          <p:cNvPr id="395" name="Google Shape;395;p27">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04</a:t>
            </a:r>
            <a:endParaRPr b="1" sz="2000" u="sng">
              <a:solidFill>
                <a:schemeClr val="accent2"/>
              </a:solidFill>
              <a:latin typeface="Antonio"/>
              <a:ea typeface="Antonio"/>
              <a:cs typeface="Antonio"/>
              <a:sym typeface="Antoni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8"/>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Vektors uztur ievietošanas kārtību tāpat kā ArrayList. Tomēr tas reti tiek izmantots vidē, kas nav saistīta ar pavedieniem, jo tas ir sinhronizēts, un tāpēc tā elementu pievienošana, meklēšana, dzēšana un atjaunināšana ir slikti veiktspējīga.</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06" name="Google Shape;406;p29"/>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Vektoru var deklarēt, nenorādot izmēru</a:t>
            </a:r>
            <a:endParaRPr sz="2200"/>
          </a:p>
          <a:p>
            <a:pPr indent="0" lvl="0" marL="457200" rtl="0" algn="l">
              <a:lnSpc>
                <a:spcPct val="150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Vektorā bez izmēra var ievietot nebeidzamu elementu skaitu</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Vektora noteikto izmēru var neievērot</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12" name="Google Shape;412;p30"/>
          <p:cNvSpPr txBox="1"/>
          <p:nvPr>
            <p:ph idx="1" type="body"/>
          </p:nvPr>
        </p:nvSpPr>
        <p:spPr>
          <a:xfrm>
            <a:off x="859500" y="1046500"/>
            <a:ext cx="7425000" cy="34332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Veiktspēja: Vektora sinhronizācija var samazināt veiktspēju salīdzinājumā ar citām kolekciju klasēm, piemēram, ArrayList.</a:t>
            </a:r>
            <a:endParaRPr sz="1900"/>
          </a:p>
          <a:p>
            <a:pPr indent="0" lvl="0" marL="457200" rtl="0" algn="l">
              <a:lnSpc>
                <a:spcPct val="150000"/>
              </a:lnSpc>
              <a:spcBef>
                <a:spcPts val="0"/>
              </a:spcBef>
              <a:spcAft>
                <a:spcPts val="0"/>
              </a:spcAft>
              <a:buNone/>
            </a:pPr>
            <a:r>
              <a:t/>
            </a:r>
            <a:endParaRPr sz="1900"/>
          </a:p>
          <a:p>
            <a:pPr indent="-349250" lvl="0" marL="457200" rtl="0" algn="l">
              <a:lnSpc>
                <a:spcPct val="115000"/>
              </a:lnSpc>
              <a:spcBef>
                <a:spcPts val="0"/>
              </a:spcBef>
              <a:spcAft>
                <a:spcPts val="0"/>
              </a:spcAft>
              <a:buSzPts val="1900"/>
              <a:buChar char="●"/>
            </a:pPr>
            <a:r>
              <a:rPr lang="en" sz="1900"/>
              <a:t>Līdzšinējais kods: Lai gan Vector joprojām tiek atbalstīta, jaunāks Java kods bieži tiek rakstīts, izmantojot modernākas kolekciju klases, tāpēc var būt grūtāk atrast piemērus un atbalstu Vector.</a:t>
            </a:r>
            <a:endParaRPr sz="23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18" name="Google Shape;418;p31"/>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Nevajadzīgas pieskaitāmās izmaksas: Ja jums nav nepieciešamas Vector sinhronizācijas funkcijas, tā lietošana jūsu kodam pievienos nevajadzīgas pieskaitāmās izmaksas.</a:t>
            </a:r>
            <a:endParaRPr sz="19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1003900" y="2649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24" name="Google Shape;424;p32"/>
          <p:cNvGraphicFramePr/>
          <p:nvPr/>
        </p:nvGraphicFramePr>
        <p:xfrm>
          <a:off x="1003900" y="1055450"/>
          <a:ext cx="3000000" cy="3000000"/>
        </p:xfrm>
        <a:graphic>
          <a:graphicData uri="http://schemas.openxmlformats.org/drawingml/2006/table">
            <a:tbl>
              <a:tblPr>
                <a:noFill/>
                <a:tableStyleId>{FCFAA518-0ACF-4E4A-BB51-28AD07E68732}</a:tableStyleId>
              </a:tblPr>
              <a:tblGrid>
                <a:gridCol w="1717400"/>
                <a:gridCol w="5521600"/>
              </a:tblGrid>
              <a:tr h="381000">
                <a:tc>
                  <a:txBody>
                    <a:bodyPr/>
                    <a:lstStyle/>
                    <a:p>
                      <a:pPr indent="0" lvl="0" marL="0" rtl="0" algn="l">
                        <a:spcBef>
                          <a:spcPts val="0"/>
                        </a:spcBef>
                        <a:spcAft>
                          <a:spcPts val="0"/>
                        </a:spcAft>
                        <a:buNone/>
                      </a:pPr>
                      <a:r>
                        <a:rPr lang="en">
                          <a:solidFill>
                            <a:schemeClr val="dk1"/>
                          </a:solidFill>
                        </a:rPr>
                        <a:t>capacity()</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Atgriež šī vektora pašreizējo jaudu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clear()</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Notīra vektoru no tā elementiem</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clone()</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Atgriež šī vektora klonu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elements()</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Atgriež vektora sastāvdaļu uzskaitījumu.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equals(Object o)</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Salīdzina norādīto objektu ar šo vektoru, lai noteiktu vienlīdzību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hashCode()</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Atgriež šī vektora hash koda vērtību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get(int index)</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Atgriež norādīto elementu</a:t>
                      </a:r>
                      <a:endParaRPr>
                        <a:solidFill>
                          <a:schemeClr val="dk1"/>
                        </a:solidFill>
                      </a:endParaRPr>
                    </a:p>
                  </a:txBody>
                  <a:tcPr marT="91425" marB="91425" marR="91425" marL="91425">
                    <a:solidFill>
                      <a:srgbClr val="A5B7C5"/>
                    </a:solidFill>
                  </a:tcPr>
                </a:tc>
              </a:tr>
              <a:tr h="381000">
                <a:tc>
                  <a:txBody>
                    <a:bodyPr/>
                    <a:lstStyle/>
                    <a:p>
                      <a:pPr indent="0" lvl="0" marL="0" rtl="0" algn="l">
                        <a:spcBef>
                          <a:spcPts val="0"/>
                        </a:spcBef>
                        <a:spcAft>
                          <a:spcPts val="0"/>
                        </a:spcAft>
                        <a:buNone/>
                      </a:pPr>
                      <a:r>
                        <a:rPr lang="en">
                          <a:solidFill>
                            <a:schemeClr val="dk1"/>
                          </a:solidFill>
                        </a:rPr>
                        <a:t>forEach()</a:t>
                      </a:r>
                      <a:endParaRPr>
                        <a:solidFill>
                          <a:schemeClr val="dk1"/>
                        </a:solidFill>
                      </a:endParaRPr>
                    </a:p>
                  </a:txBody>
                  <a:tcPr marT="91425" marB="91425" marR="91425" marL="91425">
                    <a:solidFill>
                      <a:srgbClr val="869FB1"/>
                    </a:solidFill>
                  </a:tcPr>
                </a:tc>
                <a:tc>
                  <a:txBody>
                    <a:bodyPr/>
                    <a:lstStyle/>
                    <a:p>
                      <a:pPr indent="0" lvl="0" marL="0" rtl="0" algn="l">
                        <a:spcBef>
                          <a:spcPts val="0"/>
                        </a:spcBef>
                        <a:spcAft>
                          <a:spcPts val="0"/>
                        </a:spcAft>
                        <a:buNone/>
                      </a:pPr>
                      <a:r>
                        <a:rPr lang="en">
                          <a:solidFill>
                            <a:schemeClr val="dk1"/>
                          </a:solidFill>
                        </a:rPr>
                        <a:t>To izmanto, lai veiktu norādīto darbību katram Iterable elementam, līdz visi elementi ir apstrādāti vai darbība izraisa izņēmumu</a:t>
                      </a:r>
                      <a:endParaRPr>
                        <a:solidFill>
                          <a:schemeClr val="dk1"/>
                        </a:solidFill>
                      </a:endParaRPr>
                    </a:p>
                  </a:txBody>
                  <a:tcPr marT="91425" marB="91425" marR="91425" marL="91425">
                    <a:solidFill>
                      <a:srgbClr val="A5B7C5"/>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