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57" r:id="rId4"/>
    <p:sldId id="263" r:id="rId5"/>
    <p:sldId id="259" r:id="rId6"/>
    <p:sldId id="260" r:id="rId7"/>
    <p:sldId id="266" r:id="rId8"/>
    <p:sldId id="261" r:id="rId9"/>
    <p:sldId id="268" r:id="rId10"/>
    <p:sldId id="262" r:id="rId11"/>
    <p:sldId id="269" r:id="rId12"/>
    <p:sldId id="264" r:id="rId13"/>
    <p:sldId id="267" r:id="rId14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105" autoAdjust="0"/>
  </p:normalViewPr>
  <p:slideViewPr>
    <p:cSldViewPr snapToGrid="0">
      <p:cViewPr varScale="1">
        <p:scale>
          <a:sx n="99" d="100"/>
          <a:sy n="99" d="100"/>
        </p:scale>
        <p:origin x="9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6ED27E-6E2B-49E4-8F2A-C1B0656B2AE4}" type="doc">
      <dgm:prSet loTypeId="urn:microsoft.com/office/officeart/2005/8/layout/hierarchy3" loCatId="hierarchy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F96CCAD-A360-4FD8-8E06-B98CA9960240}">
      <dgm:prSet/>
      <dgm:spPr/>
      <dgm:t>
        <a:bodyPr/>
        <a:lstStyle/>
        <a:p>
          <a:r>
            <a:rPr lang="en-US" dirty="0">
              <a:solidFill>
                <a:schemeClr val="accent6">
                  <a:lumMod val="50000"/>
                </a:schemeClr>
              </a:solidFill>
              <a:latin typeface="Arial Nova Light" panose="020B0304020202020204" pitchFamily="34" charset="0"/>
            </a:rPr>
            <a:t>Insight from 10000 properties</a:t>
          </a:r>
        </a:p>
      </dgm:t>
    </dgm:pt>
    <dgm:pt modelId="{DC358AAE-0444-4A64-9816-CD4FA07589CF}" type="parTrans" cxnId="{284A3262-BD8C-4A61-8AA7-39A86FF19AB4}">
      <dgm:prSet/>
      <dgm:spPr/>
      <dgm:t>
        <a:bodyPr/>
        <a:lstStyle/>
        <a:p>
          <a:endParaRPr lang="en-US"/>
        </a:p>
      </dgm:t>
    </dgm:pt>
    <dgm:pt modelId="{B8A8BBB8-01F6-432F-B0D2-B23D4EAD255F}" type="sibTrans" cxnId="{284A3262-BD8C-4A61-8AA7-39A86FF19AB4}">
      <dgm:prSet/>
      <dgm:spPr/>
      <dgm:t>
        <a:bodyPr/>
        <a:lstStyle/>
        <a:p>
          <a:endParaRPr lang="en-US"/>
        </a:p>
      </dgm:t>
    </dgm:pt>
    <dgm:pt modelId="{6FF78065-34F5-4C87-8F70-F3508E35309A}">
      <dgm:prSet/>
      <dgm:spPr/>
      <dgm:t>
        <a:bodyPr/>
        <a:lstStyle/>
        <a:p>
          <a:r>
            <a:rPr lang="en-US" dirty="0">
              <a:solidFill>
                <a:schemeClr val="accent6">
                  <a:lumMod val="50000"/>
                </a:schemeClr>
              </a:solidFill>
              <a:latin typeface="Arial Nova Light" panose="020B0304020202020204" pitchFamily="34" charset="0"/>
            </a:rPr>
            <a:t>Defining a good regression model</a:t>
          </a:r>
        </a:p>
      </dgm:t>
    </dgm:pt>
    <dgm:pt modelId="{E380D1A5-FB9F-47F3-897C-FBCE582DB9F8}" type="parTrans" cxnId="{636F5771-4A66-4C25-8646-60F3E063DC93}">
      <dgm:prSet/>
      <dgm:spPr/>
      <dgm:t>
        <a:bodyPr/>
        <a:lstStyle/>
        <a:p>
          <a:endParaRPr lang="en-US"/>
        </a:p>
      </dgm:t>
    </dgm:pt>
    <dgm:pt modelId="{71B2A20E-5284-4CE4-88A7-884A771666A8}" type="sibTrans" cxnId="{636F5771-4A66-4C25-8646-60F3E063DC93}">
      <dgm:prSet/>
      <dgm:spPr/>
      <dgm:t>
        <a:bodyPr/>
        <a:lstStyle/>
        <a:p>
          <a:endParaRPr lang="en-US"/>
        </a:p>
      </dgm:t>
    </dgm:pt>
    <dgm:pt modelId="{F6BDCD39-11AD-4E35-A904-D24DD0DEEDCD}">
      <dgm:prSet/>
      <dgm:spPr/>
      <dgm:t>
        <a:bodyPr/>
        <a:lstStyle/>
        <a:p>
          <a:r>
            <a:rPr lang="en-US" dirty="0">
              <a:solidFill>
                <a:schemeClr val="accent6">
                  <a:lumMod val="50000"/>
                </a:schemeClr>
              </a:solidFill>
              <a:latin typeface="Arial Nova Light" panose="020B0304020202020204" pitchFamily="34" charset="0"/>
            </a:rPr>
            <a:t>Predicting house prices</a:t>
          </a:r>
        </a:p>
      </dgm:t>
    </dgm:pt>
    <dgm:pt modelId="{8F879908-6AF5-4D1A-A527-F70BB3B16944}" type="parTrans" cxnId="{56005F6F-7A0B-4F21-A9F3-94C250EA5C2C}">
      <dgm:prSet/>
      <dgm:spPr/>
      <dgm:t>
        <a:bodyPr/>
        <a:lstStyle/>
        <a:p>
          <a:endParaRPr lang="en-US"/>
        </a:p>
      </dgm:t>
    </dgm:pt>
    <dgm:pt modelId="{68333A6C-3AF0-4917-9A1A-25CE38AD553F}" type="sibTrans" cxnId="{56005F6F-7A0B-4F21-A9F3-94C250EA5C2C}">
      <dgm:prSet/>
      <dgm:spPr/>
      <dgm:t>
        <a:bodyPr/>
        <a:lstStyle/>
        <a:p>
          <a:endParaRPr lang="en-US"/>
        </a:p>
      </dgm:t>
    </dgm:pt>
    <dgm:pt modelId="{115E2D46-D675-49B9-9597-A7AF5E4B90E0}" type="pres">
      <dgm:prSet presAssocID="{E06ED27E-6E2B-49E4-8F2A-C1B0656B2AE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2A86AA3-6760-4A6D-8D32-9F955D42AF87}" type="pres">
      <dgm:prSet presAssocID="{EF96CCAD-A360-4FD8-8E06-B98CA9960240}" presName="root" presStyleCnt="0"/>
      <dgm:spPr/>
    </dgm:pt>
    <dgm:pt modelId="{29CF4219-AEB5-4B8C-BA3D-A5D0ACCBD74F}" type="pres">
      <dgm:prSet presAssocID="{EF96CCAD-A360-4FD8-8E06-B98CA9960240}" presName="rootComposite" presStyleCnt="0"/>
      <dgm:spPr/>
    </dgm:pt>
    <dgm:pt modelId="{ED3D5BEF-4B7B-4855-BEBE-4889D23D933A}" type="pres">
      <dgm:prSet presAssocID="{EF96CCAD-A360-4FD8-8E06-B98CA9960240}" presName="rootText" presStyleLbl="node1" presStyleIdx="0" presStyleCnt="3"/>
      <dgm:spPr/>
    </dgm:pt>
    <dgm:pt modelId="{23A297EE-64A9-4EBA-8C4B-805F09596C5E}" type="pres">
      <dgm:prSet presAssocID="{EF96CCAD-A360-4FD8-8E06-B98CA9960240}" presName="rootConnector" presStyleLbl="node1" presStyleIdx="0" presStyleCnt="3"/>
      <dgm:spPr/>
    </dgm:pt>
    <dgm:pt modelId="{3192EB36-A454-43B5-9856-EC0ECEF305A2}" type="pres">
      <dgm:prSet presAssocID="{EF96CCAD-A360-4FD8-8E06-B98CA9960240}" presName="childShape" presStyleCnt="0"/>
      <dgm:spPr/>
    </dgm:pt>
    <dgm:pt modelId="{9637BED0-F05B-49F6-99AB-4FC1A921DA96}" type="pres">
      <dgm:prSet presAssocID="{6FF78065-34F5-4C87-8F70-F3508E35309A}" presName="root" presStyleCnt="0"/>
      <dgm:spPr/>
    </dgm:pt>
    <dgm:pt modelId="{D452DD52-F787-41A4-934D-0BB062C293E5}" type="pres">
      <dgm:prSet presAssocID="{6FF78065-34F5-4C87-8F70-F3508E35309A}" presName="rootComposite" presStyleCnt="0"/>
      <dgm:spPr/>
    </dgm:pt>
    <dgm:pt modelId="{5F28B417-D3A1-45F8-B946-B6BB2CB36CB7}" type="pres">
      <dgm:prSet presAssocID="{6FF78065-34F5-4C87-8F70-F3508E35309A}" presName="rootText" presStyleLbl="node1" presStyleIdx="1" presStyleCnt="3"/>
      <dgm:spPr/>
    </dgm:pt>
    <dgm:pt modelId="{B1391916-1FCE-4916-931B-AADA8A6E9067}" type="pres">
      <dgm:prSet presAssocID="{6FF78065-34F5-4C87-8F70-F3508E35309A}" presName="rootConnector" presStyleLbl="node1" presStyleIdx="1" presStyleCnt="3"/>
      <dgm:spPr/>
    </dgm:pt>
    <dgm:pt modelId="{9693B28E-570B-4AC2-8DB3-CDAE9F5E7B2C}" type="pres">
      <dgm:prSet presAssocID="{6FF78065-34F5-4C87-8F70-F3508E35309A}" presName="childShape" presStyleCnt="0"/>
      <dgm:spPr/>
    </dgm:pt>
    <dgm:pt modelId="{C906AB13-ED45-4D7A-956C-40FDD577955A}" type="pres">
      <dgm:prSet presAssocID="{F6BDCD39-11AD-4E35-A904-D24DD0DEEDCD}" presName="root" presStyleCnt="0"/>
      <dgm:spPr/>
    </dgm:pt>
    <dgm:pt modelId="{C69994C8-2C45-4B1A-945F-004AA7B8FAF6}" type="pres">
      <dgm:prSet presAssocID="{F6BDCD39-11AD-4E35-A904-D24DD0DEEDCD}" presName="rootComposite" presStyleCnt="0"/>
      <dgm:spPr/>
    </dgm:pt>
    <dgm:pt modelId="{201D0FDD-82D8-4263-B811-21B4FA279FCD}" type="pres">
      <dgm:prSet presAssocID="{F6BDCD39-11AD-4E35-A904-D24DD0DEEDCD}" presName="rootText" presStyleLbl="node1" presStyleIdx="2" presStyleCnt="3" custScaleX="103239" custScaleY="101417"/>
      <dgm:spPr/>
    </dgm:pt>
    <dgm:pt modelId="{CE1E1745-079D-46F7-854D-54F3CAF74A22}" type="pres">
      <dgm:prSet presAssocID="{F6BDCD39-11AD-4E35-A904-D24DD0DEEDCD}" presName="rootConnector" presStyleLbl="node1" presStyleIdx="2" presStyleCnt="3"/>
      <dgm:spPr/>
    </dgm:pt>
    <dgm:pt modelId="{263C7540-4FC2-47D9-A9BD-ADD23EC8401B}" type="pres">
      <dgm:prSet presAssocID="{F6BDCD39-11AD-4E35-A904-D24DD0DEEDCD}" presName="childShape" presStyleCnt="0"/>
      <dgm:spPr/>
    </dgm:pt>
  </dgm:ptLst>
  <dgm:cxnLst>
    <dgm:cxn modelId="{11526E1B-53EC-474F-A9E4-94285562BC4F}" type="presOf" srcId="{F6BDCD39-11AD-4E35-A904-D24DD0DEEDCD}" destId="{CE1E1745-079D-46F7-854D-54F3CAF74A22}" srcOrd="1" destOrd="0" presId="urn:microsoft.com/office/officeart/2005/8/layout/hierarchy3"/>
    <dgm:cxn modelId="{284A3262-BD8C-4A61-8AA7-39A86FF19AB4}" srcId="{E06ED27E-6E2B-49E4-8F2A-C1B0656B2AE4}" destId="{EF96CCAD-A360-4FD8-8E06-B98CA9960240}" srcOrd="0" destOrd="0" parTransId="{DC358AAE-0444-4A64-9816-CD4FA07589CF}" sibTransId="{B8A8BBB8-01F6-432F-B0D2-B23D4EAD255F}"/>
    <dgm:cxn modelId="{6A16BA42-1675-47FD-B00F-0D4CF917FB92}" type="presOf" srcId="{E06ED27E-6E2B-49E4-8F2A-C1B0656B2AE4}" destId="{115E2D46-D675-49B9-9597-A7AF5E4B90E0}" srcOrd="0" destOrd="0" presId="urn:microsoft.com/office/officeart/2005/8/layout/hierarchy3"/>
    <dgm:cxn modelId="{56005F6F-7A0B-4F21-A9F3-94C250EA5C2C}" srcId="{E06ED27E-6E2B-49E4-8F2A-C1B0656B2AE4}" destId="{F6BDCD39-11AD-4E35-A904-D24DD0DEEDCD}" srcOrd="2" destOrd="0" parTransId="{8F879908-6AF5-4D1A-A527-F70BB3B16944}" sibTransId="{68333A6C-3AF0-4917-9A1A-25CE38AD553F}"/>
    <dgm:cxn modelId="{636F5771-4A66-4C25-8646-60F3E063DC93}" srcId="{E06ED27E-6E2B-49E4-8F2A-C1B0656B2AE4}" destId="{6FF78065-34F5-4C87-8F70-F3508E35309A}" srcOrd="1" destOrd="0" parTransId="{E380D1A5-FB9F-47F3-897C-FBCE582DB9F8}" sibTransId="{71B2A20E-5284-4CE4-88A7-884A771666A8}"/>
    <dgm:cxn modelId="{D70C9355-5606-477E-BDE3-A89D66F4289F}" type="presOf" srcId="{6FF78065-34F5-4C87-8F70-F3508E35309A}" destId="{5F28B417-D3A1-45F8-B946-B6BB2CB36CB7}" srcOrd="0" destOrd="0" presId="urn:microsoft.com/office/officeart/2005/8/layout/hierarchy3"/>
    <dgm:cxn modelId="{80292577-A8AB-489F-8FC3-59A639628EA5}" type="presOf" srcId="{F6BDCD39-11AD-4E35-A904-D24DD0DEEDCD}" destId="{201D0FDD-82D8-4263-B811-21B4FA279FCD}" srcOrd="0" destOrd="0" presId="urn:microsoft.com/office/officeart/2005/8/layout/hierarchy3"/>
    <dgm:cxn modelId="{3F82CDBE-CEAA-40B1-A29B-BB7F5140A36E}" type="presOf" srcId="{6FF78065-34F5-4C87-8F70-F3508E35309A}" destId="{B1391916-1FCE-4916-931B-AADA8A6E9067}" srcOrd="1" destOrd="0" presId="urn:microsoft.com/office/officeart/2005/8/layout/hierarchy3"/>
    <dgm:cxn modelId="{A7DA81EA-8FCF-4128-96BC-4A7C2049549A}" type="presOf" srcId="{EF96CCAD-A360-4FD8-8E06-B98CA9960240}" destId="{23A297EE-64A9-4EBA-8C4B-805F09596C5E}" srcOrd="1" destOrd="0" presId="urn:microsoft.com/office/officeart/2005/8/layout/hierarchy3"/>
    <dgm:cxn modelId="{192832FB-22A0-48B8-BEB0-35798854F58D}" type="presOf" srcId="{EF96CCAD-A360-4FD8-8E06-B98CA9960240}" destId="{ED3D5BEF-4B7B-4855-BEBE-4889D23D933A}" srcOrd="0" destOrd="0" presId="urn:microsoft.com/office/officeart/2005/8/layout/hierarchy3"/>
    <dgm:cxn modelId="{7ADC4246-8A66-4B81-9763-1D731CFD7C22}" type="presParOf" srcId="{115E2D46-D675-49B9-9597-A7AF5E4B90E0}" destId="{82A86AA3-6760-4A6D-8D32-9F955D42AF87}" srcOrd="0" destOrd="0" presId="urn:microsoft.com/office/officeart/2005/8/layout/hierarchy3"/>
    <dgm:cxn modelId="{451855E2-AECA-4273-B336-2044D2F2CB36}" type="presParOf" srcId="{82A86AA3-6760-4A6D-8D32-9F955D42AF87}" destId="{29CF4219-AEB5-4B8C-BA3D-A5D0ACCBD74F}" srcOrd="0" destOrd="0" presId="urn:microsoft.com/office/officeart/2005/8/layout/hierarchy3"/>
    <dgm:cxn modelId="{5646AB1A-0886-4F73-B80B-0F0B06D265B0}" type="presParOf" srcId="{29CF4219-AEB5-4B8C-BA3D-A5D0ACCBD74F}" destId="{ED3D5BEF-4B7B-4855-BEBE-4889D23D933A}" srcOrd="0" destOrd="0" presId="urn:microsoft.com/office/officeart/2005/8/layout/hierarchy3"/>
    <dgm:cxn modelId="{1E02C81E-9EC6-4F06-B7F7-5E44A89FA284}" type="presParOf" srcId="{29CF4219-AEB5-4B8C-BA3D-A5D0ACCBD74F}" destId="{23A297EE-64A9-4EBA-8C4B-805F09596C5E}" srcOrd="1" destOrd="0" presId="urn:microsoft.com/office/officeart/2005/8/layout/hierarchy3"/>
    <dgm:cxn modelId="{A2ED604D-25C2-438E-B6C2-59A89E9F72A5}" type="presParOf" srcId="{82A86AA3-6760-4A6D-8D32-9F955D42AF87}" destId="{3192EB36-A454-43B5-9856-EC0ECEF305A2}" srcOrd="1" destOrd="0" presId="urn:microsoft.com/office/officeart/2005/8/layout/hierarchy3"/>
    <dgm:cxn modelId="{A8253720-FA7A-4F53-AF53-26CCCB6CBBCB}" type="presParOf" srcId="{115E2D46-D675-49B9-9597-A7AF5E4B90E0}" destId="{9637BED0-F05B-49F6-99AB-4FC1A921DA96}" srcOrd="1" destOrd="0" presId="urn:microsoft.com/office/officeart/2005/8/layout/hierarchy3"/>
    <dgm:cxn modelId="{6E5A6296-AF25-4259-9C5D-D2E2966AD951}" type="presParOf" srcId="{9637BED0-F05B-49F6-99AB-4FC1A921DA96}" destId="{D452DD52-F787-41A4-934D-0BB062C293E5}" srcOrd="0" destOrd="0" presId="urn:microsoft.com/office/officeart/2005/8/layout/hierarchy3"/>
    <dgm:cxn modelId="{2D76CE8D-2FF7-4080-BF3B-6CC22D4D8EF5}" type="presParOf" srcId="{D452DD52-F787-41A4-934D-0BB062C293E5}" destId="{5F28B417-D3A1-45F8-B946-B6BB2CB36CB7}" srcOrd="0" destOrd="0" presId="urn:microsoft.com/office/officeart/2005/8/layout/hierarchy3"/>
    <dgm:cxn modelId="{FC324921-9926-4AE8-BB29-8807E15D4B2A}" type="presParOf" srcId="{D452DD52-F787-41A4-934D-0BB062C293E5}" destId="{B1391916-1FCE-4916-931B-AADA8A6E9067}" srcOrd="1" destOrd="0" presId="urn:microsoft.com/office/officeart/2005/8/layout/hierarchy3"/>
    <dgm:cxn modelId="{FDB51ED7-5F07-4923-9131-02A0487EEC18}" type="presParOf" srcId="{9637BED0-F05B-49F6-99AB-4FC1A921DA96}" destId="{9693B28E-570B-4AC2-8DB3-CDAE9F5E7B2C}" srcOrd="1" destOrd="0" presId="urn:microsoft.com/office/officeart/2005/8/layout/hierarchy3"/>
    <dgm:cxn modelId="{34397E11-17F6-4A17-838C-BD4BE1EE64E9}" type="presParOf" srcId="{115E2D46-D675-49B9-9597-A7AF5E4B90E0}" destId="{C906AB13-ED45-4D7A-956C-40FDD577955A}" srcOrd="2" destOrd="0" presId="urn:microsoft.com/office/officeart/2005/8/layout/hierarchy3"/>
    <dgm:cxn modelId="{523B4DB8-8714-46AC-A0BC-FEEB43E77276}" type="presParOf" srcId="{C906AB13-ED45-4D7A-956C-40FDD577955A}" destId="{C69994C8-2C45-4B1A-945F-004AA7B8FAF6}" srcOrd="0" destOrd="0" presId="urn:microsoft.com/office/officeart/2005/8/layout/hierarchy3"/>
    <dgm:cxn modelId="{B313B381-E25C-41DD-B624-5D77FD007888}" type="presParOf" srcId="{C69994C8-2C45-4B1A-945F-004AA7B8FAF6}" destId="{201D0FDD-82D8-4263-B811-21B4FA279FCD}" srcOrd="0" destOrd="0" presId="urn:microsoft.com/office/officeart/2005/8/layout/hierarchy3"/>
    <dgm:cxn modelId="{A1351607-98EE-4D89-9A2D-62DBA314C3D3}" type="presParOf" srcId="{C69994C8-2C45-4B1A-945F-004AA7B8FAF6}" destId="{CE1E1745-079D-46F7-854D-54F3CAF74A22}" srcOrd="1" destOrd="0" presId="urn:microsoft.com/office/officeart/2005/8/layout/hierarchy3"/>
    <dgm:cxn modelId="{FBA867F4-388B-4EFB-8139-316B294EF208}" type="presParOf" srcId="{C906AB13-ED45-4D7A-956C-40FDD577955A}" destId="{263C7540-4FC2-47D9-A9BD-ADD23EC8401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D31F3D-5FEC-458A-B236-4846D8DC36C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21BBD73F-84C6-4AC6-B585-6EE752C27CBB}">
      <dgm:prSet custT="1"/>
      <dgm:spPr/>
      <dgm:t>
        <a:bodyPr/>
        <a:lstStyle/>
        <a:p>
          <a:r>
            <a:rPr lang="en-US" sz="1600" b="1" dirty="0">
              <a:solidFill>
                <a:schemeClr val="bg2">
                  <a:lumMod val="25000"/>
                </a:schemeClr>
              </a:solidFill>
              <a:latin typeface="Arial Nova Light" panose="020B0304020202020204" pitchFamily="34" charset="0"/>
            </a:rPr>
            <a:t>Data cleaning</a:t>
          </a:r>
        </a:p>
      </dgm:t>
    </dgm:pt>
    <dgm:pt modelId="{FC592BC5-9622-4BFC-8DFD-F9D369FACF05}" type="parTrans" cxnId="{DBC85303-5174-4268-A40E-3C61F9E67667}">
      <dgm:prSet/>
      <dgm:spPr/>
      <dgm:t>
        <a:bodyPr/>
        <a:lstStyle/>
        <a:p>
          <a:endParaRPr lang="en-US"/>
        </a:p>
      </dgm:t>
    </dgm:pt>
    <dgm:pt modelId="{FDEB65E2-8670-4857-B01E-4EF5E34C471C}" type="sibTrans" cxnId="{DBC85303-5174-4268-A40E-3C61F9E67667}">
      <dgm:prSet/>
      <dgm:spPr/>
      <dgm:t>
        <a:bodyPr/>
        <a:lstStyle/>
        <a:p>
          <a:endParaRPr lang="en-US"/>
        </a:p>
      </dgm:t>
    </dgm:pt>
    <dgm:pt modelId="{58406767-C6D3-4140-8CC2-9ED2E88CB26A}">
      <dgm:prSet custT="1"/>
      <dgm:spPr/>
      <dgm:t>
        <a:bodyPr/>
        <a:lstStyle/>
        <a:p>
          <a:r>
            <a:rPr lang="en-US" sz="1600" b="1" dirty="0">
              <a:solidFill>
                <a:schemeClr val="bg2">
                  <a:lumMod val="25000"/>
                </a:schemeClr>
              </a:solidFill>
              <a:latin typeface="Arial Nova Light" panose="020B0304020202020204" pitchFamily="34" charset="0"/>
            </a:rPr>
            <a:t>Data preprocessing</a:t>
          </a:r>
        </a:p>
      </dgm:t>
    </dgm:pt>
    <dgm:pt modelId="{F59D9B56-79D6-4423-BF45-5F898035B0C6}" type="parTrans" cxnId="{EC8B746A-4E1F-41B8-AD07-C87478F55764}">
      <dgm:prSet/>
      <dgm:spPr/>
      <dgm:t>
        <a:bodyPr/>
        <a:lstStyle/>
        <a:p>
          <a:endParaRPr lang="en-US"/>
        </a:p>
      </dgm:t>
    </dgm:pt>
    <dgm:pt modelId="{AC00FB2A-148D-42FF-B837-9EAEC284850F}" type="sibTrans" cxnId="{EC8B746A-4E1F-41B8-AD07-C87478F55764}">
      <dgm:prSet/>
      <dgm:spPr/>
      <dgm:t>
        <a:bodyPr/>
        <a:lstStyle/>
        <a:p>
          <a:endParaRPr lang="en-US"/>
        </a:p>
      </dgm:t>
    </dgm:pt>
    <dgm:pt modelId="{79ADA4AD-2130-4BF8-B625-5011D5C11FDA}">
      <dgm:prSet custT="1"/>
      <dgm:spPr/>
      <dgm:t>
        <a:bodyPr/>
        <a:lstStyle/>
        <a:p>
          <a:r>
            <a:rPr lang="en-US" sz="1600" b="1" dirty="0">
              <a:solidFill>
                <a:schemeClr val="bg2">
                  <a:lumMod val="25000"/>
                </a:schemeClr>
              </a:solidFill>
              <a:latin typeface="Arial Nova Light" panose="020B0304020202020204" pitchFamily="34" charset="0"/>
            </a:rPr>
            <a:t>Defining the best regression type</a:t>
          </a:r>
        </a:p>
      </dgm:t>
    </dgm:pt>
    <dgm:pt modelId="{EC3C1F59-96C4-4B94-ABC5-B8E88BC4AE33}" type="parTrans" cxnId="{D21B5ED9-705E-475B-AD3E-ACB320240A80}">
      <dgm:prSet/>
      <dgm:spPr/>
      <dgm:t>
        <a:bodyPr/>
        <a:lstStyle/>
        <a:p>
          <a:endParaRPr lang="en-US"/>
        </a:p>
      </dgm:t>
    </dgm:pt>
    <dgm:pt modelId="{5BEAD31D-1F62-49C4-8FC3-7ACC1A10C5C9}" type="sibTrans" cxnId="{D21B5ED9-705E-475B-AD3E-ACB320240A80}">
      <dgm:prSet/>
      <dgm:spPr/>
      <dgm:t>
        <a:bodyPr/>
        <a:lstStyle/>
        <a:p>
          <a:endParaRPr lang="en-US"/>
        </a:p>
      </dgm:t>
    </dgm:pt>
    <dgm:pt modelId="{2E2505CA-9B8E-4C44-A5F0-8B39847531FA}">
      <dgm:prSet custT="1"/>
      <dgm:spPr/>
      <dgm:t>
        <a:bodyPr/>
        <a:lstStyle/>
        <a:p>
          <a:r>
            <a:rPr lang="en-US" sz="1600" b="1" dirty="0">
              <a:solidFill>
                <a:schemeClr val="bg2">
                  <a:lumMod val="25000"/>
                </a:schemeClr>
              </a:solidFill>
              <a:latin typeface="Arial Nova Light" panose="020B0304020202020204" pitchFamily="34" charset="0"/>
            </a:rPr>
            <a:t>What we could achieve</a:t>
          </a:r>
        </a:p>
      </dgm:t>
    </dgm:pt>
    <dgm:pt modelId="{A4AEF809-7174-4865-9DDB-5BCDECA12126}" type="parTrans" cxnId="{BCA76E49-A3EC-415F-93D8-830C96FC6D63}">
      <dgm:prSet/>
      <dgm:spPr/>
      <dgm:t>
        <a:bodyPr/>
        <a:lstStyle/>
        <a:p>
          <a:endParaRPr lang="en-US"/>
        </a:p>
      </dgm:t>
    </dgm:pt>
    <dgm:pt modelId="{BDCC759C-94CB-4135-9A22-16BD60AED9D9}" type="sibTrans" cxnId="{BCA76E49-A3EC-415F-93D8-830C96FC6D63}">
      <dgm:prSet/>
      <dgm:spPr/>
      <dgm:t>
        <a:bodyPr/>
        <a:lstStyle/>
        <a:p>
          <a:endParaRPr lang="en-US"/>
        </a:p>
      </dgm:t>
    </dgm:pt>
    <dgm:pt modelId="{21C037DE-903A-43A7-9298-AE0C1157D307}">
      <dgm:prSet custT="1"/>
      <dgm:spPr/>
      <dgm:t>
        <a:bodyPr/>
        <a:lstStyle/>
        <a:p>
          <a:r>
            <a:rPr lang="en-US" sz="1600" b="1" dirty="0">
              <a:solidFill>
                <a:schemeClr val="bg2">
                  <a:lumMod val="25000"/>
                </a:schemeClr>
              </a:solidFill>
              <a:latin typeface="Arial Nova Light" panose="020B0304020202020204" pitchFamily="34" charset="0"/>
            </a:rPr>
            <a:t>Recommendations</a:t>
          </a:r>
        </a:p>
      </dgm:t>
    </dgm:pt>
    <dgm:pt modelId="{77D110F5-FC3B-417D-8E8B-0B3B661C97B4}" type="parTrans" cxnId="{B8741740-F1CD-4E84-BAE0-D1C0DFB61A63}">
      <dgm:prSet/>
      <dgm:spPr/>
      <dgm:t>
        <a:bodyPr/>
        <a:lstStyle/>
        <a:p>
          <a:endParaRPr lang="en-US"/>
        </a:p>
      </dgm:t>
    </dgm:pt>
    <dgm:pt modelId="{383840DF-F844-462A-9626-6A3D53AFE70F}" type="sibTrans" cxnId="{B8741740-F1CD-4E84-BAE0-D1C0DFB61A63}">
      <dgm:prSet/>
      <dgm:spPr/>
      <dgm:t>
        <a:bodyPr/>
        <a:lstStyle/>
        <a:p>
          <a:endParaRPr lang="en-US"/>
        </a:p>
      </dgm:t>
    </dgm:pt>
    <dgm:pt modelId="{F207A2EA-590A-4837-9FD9-60261C349FC6}">
      <dgm:prSet custT="1"/>
      <dgm:spPr/>
      <dgm:t>
        <a:bodyPr/>
        <a:lstStyle/>
        <a:p>
          <a:r>
            <a:rPr lang="en-US" sz="1600" b="1" dirty="0">
              <a:solidFill>
                <a:schemeClr val="bg2">
                  <a:lumMod val="25000"/>
                </a:schemeClr>
              </a:solidFill>
              <a:latin typeface="Arial Nova Light" panose="020B0304020202020204" pitchFamily="34" charset="0"/>
            </a:rPr>
            <a:t>Conclusions</a:t>
          </a:r>
        </a:p>
      </dgm:t>
    </dgm:pt>
    <dgm:pt modelId="{1C0F0D0D-1CBE-4CB6-BB64-76B62E4C7971}" type="parTrans" cxnId="{90029543-8223-4BFD-AD5E-E2A471C04CE3}">
      <dgm:prSet/>
      <dgm:spPr/>
      <dgm:t>
        <a:bodyPr/>
        <a:lstStyle/>
        <a:p>
          <a:endParaRPr lang="en-US"/>
        </a:p>
      </dgm:t>
    </dgm:pt>
    <dgm:pt modelId="{DE142718-C64B-423B-92C0-84DB011C5A8F}" type="sibTrans" cxnId="{90029543-8223-4BFD-AD5E-E2A471C04CE3}">
      <dgm:prSet/>
      <dgm:spPr/>
      <dgm:t>
        <a:bodyPr/>
        <a:lstStyle/>
        <a:p>
          <a:endParaRPr lang="en-US"/>
        </a:p>
      </dgm:t>
    </dgm:pt>
    <dgm:pt modelId="{BD34D615-BA1F-430B-BAE0-6A0809C07AFA}" type="pres">
      <dgm:prSet presAssocID="{B9D31F3D-5FEC-458A-B236-4846D8DC36C8}" presName="root" presStyleCnt="0">
        <dgm:presLayoutVars>
          <dgm:dir/>
          <dgm:resizeHandles val="exact"/>
        </dgm:presLayoutVars>
      </dgm:prSet>
      <dgm:spPr/>
    </dgm:pt>
    <dgm:pt modelId="{95FB3429-C9A3-4B87-BA30-AF7A1E167D53}" type="pres">
      <dgm:prSet presAssocID="{21BBD73F-84C6-4AC6-B585-6EE752C27CBB}" presName="compNode" presStyleCnt="0"/>
      <dgm:spPr/>
    </dgm:pt>
    <dgm:pt modelId="{383C553C-432B-4D83-9598-7A9572698095}" type="pres">
      <dgm:prSet presAssocID="{21BBD73F-84C6-4AC6-B585-6EE752C27CBB}" presName="iconRect" presStyleLbl="node1" presStyleIdx="0" presStyleCnt="6" custScaleX="218032" custScaleY="184624" custLinFactNeighborX="-16435" custLinFactNeighborY="-2148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6CD0E434-0EA6-4C70-BDE7-2ACC24CA9981}" type="pres">
      <dgm:prSet presAssocID="{21BBD73F-84C6-4AC6-B585-6EE752C27CBB}" presName="spaceRect" presStyleCnt="0"/>
      <dgm:spPr/>
    </dgm:pt>
    <dgm:pt modelId="{747EDF91-B60A-48BF-AC17-32254A7CF990}" type="pres">
      <dgm:prSet presAssocID="{21BBD73F-84C6-4AC6-B585-6EE752C27CBB}" presName="textRect" presStyleLbl="revTx" presStyleIdx="0" presStyleCnt="6" custScaleX="145418" custScaleY="167363" custLinFactNeighborX="-118" custLinFactNeighborY="54182">
        <dgm:presLayoutVars>
          <dgm:chMax val="1"/>
          <dgm:chPref val="1"/>
        </dgm:presLayoutVars>
      </dgm:prSet>
      <dgm:spPr/>
    </dgm:pt>
    <dgm:pt modelId="{B5E6C2F0-61BE-412E-A6F0-DAF17AE39391}" type="pres">
      <dgm:prSet presAssocID="{FDEB65E2-8670-4857-B01E-4EF5E34C471C}" presName="sibTrans" presStyleCnt="0"/>
      <dgm:spPr/>
    </dgm:pt>
    <dgm:pt modelId="{F858CAB4-E22F-47CF-85CE-9CF3DB19BEC6}" type="pres">
      <dgm:prSet presAssocID="{58406767-C6D3-4140-8CC2-9ED2E88CB26A}" presName="compNode" presStyleCnt="0"/>
      <dgm:spPr/>
    </dgm:pt>
    <dgm:pt modelId="{9C3F5AB0-C55C-4EC5-8780-90BE14BC4EAD}" type="pres">
      <dgm:prSet presAssocID="{58406767-C6D3-4140-8CC2-9ED2E88CB26A}" presName="iconRect" presStyleLbl="node1" presStyleIdx="1" presStyleCnt="6" custScaleX="190334" custScaleY="194371" custLinFactNeighborX="-55429" custLinFactNeighborY="-2106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FACC0F49-EEC1-4F29-A947-B4935572C39B}" type="pres">
      <dgm:prSet presAssocID="{58406767-C6D3-4140-8CC2-9ED2E88CB26A}" presName="spaceRect" presStyleCnt="0"/>
      <dgm:spPr/>
    </dgm:pt>
    <dgm:pt modelId="{88695BC0-A40E-4A9A-8D95-2250EBC62280}" type="pres">
      <dgm:prSet presAssocID="{58406767-C6D3-4140-8CC2-9ED2E88CB26A}" presName="textRect" presStyleLbl="revTx" presStyleIdx="1" presStyleCnt="6" custScaleX="121351" custScaleY="178760" custLinFactNeighborX="-23959" custLinFactNeighborY="65677">
        <dgm:presLayoutVars>
          <dgm:chMax val="1"/>
          <dgm:chPref val="1"/>
        </dgm:presLayoutVars>
      </dgm:prSet>
      <dgm:spPr/>
    </dgm:pt>
    <dgm:pt modelId="{9EB43102-CBA2-4998-BB7F-3324C0AD00EF}" type="pres">
      <dgm:prSet presAssocID="{AC00FB2A-148D-42FF-B837-9EAEC284850F}" presName="sibTrans" presStyleCnt="0"/>
      <dgm:spPr/>
    </dgm:pt>
    <dgm:pt modelId="{D03C6A9A-7CFD-4008-A71B-D8572BE840A0}" type="pres">
      <dgm:prSet presAssocID="{79ADA4AD-2130-4BF8-B625-5011D5C11FDA}" presName="compNode" presStyleCnt="0"/>
      <dgm:spPr/>
    </dgm:pt>
    <dgm:pt modelId="{57E3F87A-08D8-4F49-BFDB-6DB57E32E953}" type="pres">
      <dgm:prSet presAssocID="{79ADA4AD-2130-4BF8-B625-5011D5C11FDA}" presName="iconRect" presStyleLbl="node1" presStyleIdx="2" presStyleCnt="6" custScaleX="147477" custScaleY="183748" custLinFactNeighborX="-72256" custLinFactNeighborY="-2668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7307E4D-3979-4A3B-89EA-098DF49384FB}" type="pres">
      <dgm:prSet presAssocID="{79ADA4AD-2130-4BF8-B625-5011D5C11FDA}" presName="spaceRect" presStyleCnt="0"/>
      <dgm:spPr/>
    </dgm:pt>
    <dgm:pt modelId="{D7AEE994-040A-4A6C-A998-2C74B0BDE0B8}" type="pres">
      <dgm:prSet presAssocID="{79ADA4AD-2130-4BF8-B625-5011D5C11FDA}" presName="textRect" presStyleLbl="revTx" presStyleIdx="2" presStyleCnt="6" custScaleX="118096" custLinFactNeighborX="-25985" custLinFactNeighborY="6772">
        <dgm:presLayoutVars>
          <dgm:chMax val="1"/>
          <dgm:chPref val="1"/>
        </dgm:presLayoutVars>
      </dgm:prSet>
      <dgm:spPr/>
    </dgm:pt>
    <dgm:pt modelId="{6AA16161-09CA-479F-898F-E2A9891D867C}" type="pres">
      <dgm:prSet presAssocID="{5BEAD31D-1F62-49C4-8FC3-7ACC1A10C5C9}" presName="sibTrans" presStyleCnt="0"/>
      <dgm:spPr/>
    </dgm:pt>
    <dgm:pt modelId="{3CE71E6B-9A93-488E-A83F-4A32994F5B67}" type="pres">
      <dgm:prSet presAssocID="{2E2505CA-9B8E-4C44-A5F0-8B39847531FA}" presName="compNode" presStyleCnt="0"/>
      <dgm:spPr/>
    </dgm:pt>
    <dgm:pt modelId="{409FE773-E7D9-48D1-B9B6-996B198DE3E8}" type="pres">
      <dgm:prSet presAssocID="{2E2505CA-9B8E-4C44-A5F0-8B39847531FA}" presName="iconRect" presStyleLbl="node1" presStyleIdx="3" presStyleCnt="6" custScaleX="207787" custScaleY="220373" custLinFactNeighborX="-40022" custLinFactNeighborY="-2798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F1E1D51-3E6B-46D1-84B5-E9D3F0375234}" type="pres">
      <dgm:prSet presAssocID="{2E2505CA-9B8E-4C44-A5F0-8B39847531FA}" presName="spaceRect" presStyleCnt="0"/>
      <dgm:spPr/>
    </dgm:pt>
    <dgm:pt modelId="{C2B69E16-66A2-4738-BDC6-1972BD7F74C4}" type="pres">
      <dgm:prSet presAssocID="{2E2505CA-9B8E-4C44-A5F0-8B39847531FA}" presName="textRect" presStyleLbl="revTx" presStyleIdx="3" presStyleCnt="6" custLinFactNeighborX="-15073" custLinFactNeighborY="1762">
        <dgm:presLayoutVars>
          <dgm:chMax val="1"/>
          <dgm:chPref val="1"/>
        </dgm:presLayoutVars>
      </dgm:prSet>
      <dgm:spPr/>
    </dgm:pt>
    <dgm:pt modelId="{C113D738-FCF9-40BF-A1E9-B0937DF07DA8}" type="pres">
      <dgm:prSet presAssocID="{BDCC759C-94CB-4135-9A22-16BD60AED9D9}" presName="sibTrans" presStyleCnt="0"/>
      <dgm:spPr/>
    </dgm:pt>
    <dgm:pt modelId="{A734D7E5-1ADE-4DEB-AF6A-EEE47E38184A}" type="pres">
      <dgm:prSet presAssocID="{21C037DE-903A-43A7-9298-AE0C1157D307}" presName="compNode" presStyleCnt="0"/>
      <dgm:spPr/>
    </dgm:pt>
    <dgm:pt modelId="{A5B22616-D692-4213-A886-D132C5B95402}" type="pres">
      <dgm:prSet presAssocID="{21C037DE-903A-43A7-9298-AE0C1157D307}" presName="iconRect" presStyleLbl="node1" presStyleIdx="4" presStyleCnt="6" custScaleX="206752" custScaleY="199856" custLinFactNeighborX="-15298" custLinFactNeighborY="-21854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AEDEF6FB-861E-4E47-88F0-1AC5B476558A}" type="pres">
      <dgm:prSet presAssocID="{21C037DE-903A-43A7-9298-AE0C1157D307}" presName="spaceRect" presStyleCnt="0"/>
      <dgm:spPr/>
    </dgm:pt>
    <dgm:pt modelId="{D08E99B7-B063-493B-8A4D-41C578D2440D}" type="pres">
      <dgm:prSet presAssocID="{21C037DE-903A-43A7-9298-AE0C1157D307}" presName="textRect" presStyleLbl="revTx" presStyleIdx="4" presStyleCnt="6" custScaleX="130379" custLinFactNeighborX="-7868" custLinFactNeighborY="8603">
        <dgm:presLayoutVars>
          <dgm:chMax val="1"/>
          <dgm:chPref val="1"/>
        </dgm:presLayoutVars>
      </dgm:prSet>
      <dgm:spPr/>
    </dgm:pt>
    <dgm:pt modelId="{9245CD04-98CF-4640-ACED-EA60489EF574}" type="pres">
      <dgm:prSet presAssocID="{383840DF-F844-462A-9626-6A3D53AFE70F}" presName="sibTrans" presStyleCnt="0"/>
      <dgm:spPr/>
    </dgm:pt>
    <dgm:pt modelId="{7C28E9B7-F22E-4A02-92E8-681E12CC98C5}" type="pres">
      <dgm:prSet presAssocID="{F207A2EA-590A-4837-9FD9-60261C349FC6}" presName="compNode" presStyleCnt="0"/>
      <dgm:spPr/>
    </dgm:pt>
    <dgm:pt modelId="{81CC4D06-F17C-4D74-B1A4-FDF762F0E639}" type="pres">
      <dgm:prSet presAssocID="{F207A2EA-590A-4837-9FD9-60261C349FC6}" presName="iconRect" presStyleLbl="node1" presStyleIdx="5" presStyleCnt="6" custScaleX="157881" custScaleY="166662" custLinFactNeighborX="-36059" custLinFactNeighborY="-7374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668C206-CDDF-452B-ABCB-D0F8382DE1C2}" type="pres">
      <dgm:prSet presAssocID="{F207A2EA-590A-4837-9FD9-60261C349FC6}" presName="spaceRect" presStyleCnt="0"/>
      <dgm:spPr/>
    </dgm:pt>
    <dgm:pt modelId="{F65F47DA-D83E-4B6D-8682-2307EE27B2C8}" type="pres">
      <dgm:prSet presAssocID="{F207A2EA-590A-4837-9FD9-60261C349FC6}" presName="textRect" presStyleLbl="revTx" presStyleIdx="5" presStyleCnt="6" custLinFactNeighborX="-14423" custLinFactNeighborY="14750">
        <dgm:presLayoutVars>
          <dgm:chMax val="1"/>
          <dgm:chPref val="1"/>
        </dgm:presLayoutVars>
      </dgm:prSet>
      <dgm:spPr/>
    </dgm:pt>
  </dgm:ptLst>
  <dgm:cxnLst>
    <dgm:cxn modelId="{53B36502-0BC6-4062-84CB-0C0E229C5454}" type="presOf" srcId="{58406767-C6D3-4140-8CC2-9ED2E88CB26A}" destId="{88695BC0-A40E-4A9A-8D95-2250EBC62280}" srcOrd="0" destOrd="0" presId="urn:microsoft.com/office/officeart/2018/2/layout/IconLabelList"/>
    <dgm:cxn modelId="{DBC85303-5174-4268-A40E-3C61F9E67667}" srcId="{B9D31F3D-5FEC-458A-B236-4846D8DC36C8}" destId="{21BBD73F-84C6-4AC6-B585-6EE752C27CBB}" srcOrd="0" destOrd="0" parTransId="{FC592BC5-9622-4BFC-8DFD-F9D369FACF05}" sibTransId="{FDEB65E2-8670-4857-B01E-4EF5E34C471C}"/>
    <dgm:cxn modelId="{1794A00D-0E23-4894-BD1A-DDDF06F43F39}" type="presOf" srcId="{21C037DE-903A-43A7-9298-AE0C1157D307}" destId="{D08E99B7-B063-493B-8A4D-41C578D2440D}" srcOrd="0" destOrd="0" presId="urn:microsoft.com/office/officeart/2018/2/layout/IconLabelList"/>
    <dgm:cxn modelId="{B8741740-F1CD-4E84-BAE0-D1C0DFB61A63}" srcId="{B9D31F3D-5FEC-458A-B236-4846D8DC36C8}" destId="{21C037DE-903A-43A7-9298-AE0C1157D307}" srcOrd="4" destOrd="0" parTransId="{77D110F5-FC3B-417D-8E8B-0B3B661C97B4}" sibTransId="{383840DF-F844-462A-9626-6A3D53AFE70F}"/>
    <dgm:cxn modelId="{90029543-8223-4BFD-AD5E-E2A471C04CE3}" srcId="{B9D31F3D-5FEC-458A-B236-4846D8DC36C8}" destId="{F207A2EA-590A-4837-9FD9-60261C349FC6}" srcOrd="5" destOrd="0" parTransId="{1C0F0D0D-1CBE-4CB6-BB64-76B62E4C7971}" sibTransId="{DE142718-C64B-423B-92C0-84DB011C5A8F}"/>
    <dgm:cxn modelId="{BCA76E49-A3EC-415F-93D8-830C96FC6D63}" srcId="{B9D31F3D-5FEC-458A-B236-4846D8DC36C8}" destId="{2E2505CA-9B8E-4C44-A5F0-8B39847531FA}" srcOrd="3" destOrd="0" parTransId="{A4AEF809-7174-4865-9DDB-5BCDECA12126}" sibTransId="{BDCC759C-94CB-4135-9A22-16BD60AED9D9}"/>
    <dgm:cxn modelId="{EC8B746A-4E1F-41B8-AD07-C87478F55764}" srcId="{B9D31F3D-5FEC-458A-B236-4846D8DC36C8}" destId="{58406767-C6D3-4140-8CC2-9ED2E88CB26A}" srcOrd="1" destOrd="0" parTransId="{F59D9B56-79D6-4423-BF45-5F898035B0C6}" sibTransId="{AC00FB2A-148D-42FF-B837-9EAEC284850F}"/>
    <dgm:cxn modelId="{93F62E4B-3515-44F6-AC1F-F3D142E2012C}" type="presOf" srcId="{B9D31F3D-5FEC-458A-B236-4846D8DC36C8}" destId="{BD34D615-BA1F-430B-BAE0-6A0809C07AFA}" srcOrd="0" destOrd="0" presId="urn:microsoft.com/office/officeart/2018/2/layout/IconLabelList"/>
    <dgm:cxn modelId="{54D64751-9907-46B5-B054-B2A3FE1CDC14}" type="presOf" srcId="{79ADA4AD-2130-4BF8-B625-5011D5C11FDA}" destId="{D7AEE994-040A-4A6C-A998-2C74B0BDE0B8}" srcOrd="0" destOrd="0" presId="urn:microsoft.com/office/officeart/2018/2/layout/IconLabelList"/>
    <dgm:cxn modelId="{81335A74-4977-44BA-8AA9-45447A2D926C}" type="presOf" srcId="{F207A2EA-590A-4837-9FD9-60261C349FC6}" destId="{F65F47DA-D83E-4B6D-8682-2307EE27B2C8}" srcOrd="0" destOrd="0" presId="urn:microsoft.com/office/officeart/2018/2/layout/IconLabelList"/>
    <dgm:cxn modelId="{B6BD3158-ECBA-4CBE-BBA2-4CAD8B4D6037}" type="presOf" srcId="{2E2505CA-9B8E-4C44-A5F0-8B39847531FA}" destId="{C2B69E16-66A2-4738-BDC6-1972BD7F74C4}" srcOrd="0" destOrd="0" presId="urn:microsoft.com/office/officeart/2018/2/layout/IconLabelList"/>
    <dgm:cxn modelId="{E815AA7F-0BD2-4ED1-9CA5-638AED97CF5B}" type="presOf" srcId="{21BBD73F-84C6-4AC6-B585-6EE752C27CBB}" destId="{747EDF91-B60A-48BF-AC17-32254A7CF990}" srcOrd="0" destOrd="0" presId="urn:microsoft.com/office/officeart/2018/2/layout/IconLabelList"/>
    <dgm:cxn modelId="{D21B5ED9-705E-475B-AD3E-ACB320240A80}" srcId="{B9D31F3D-5FEC-458A-B236-4846D8DC36C8}" destId="{79ADA4AD-2130-4BF8-B625-5011D5C11FDA}" srcOrd="2" destOrd="0" parTransId="{EC3C1F59-96C4-4B94-ABC5-B8E88BC4AE33}" sibTransId="{5BEAD31D-1F62-49C4-8FC3-7ACC1A10C5C9}"/>
    <dgm:cxn modelId="{F889FCB7-ABD5-43ED-8F83-02A67A8439C3}" type="presParOf" srcId="{BD34D615-BA1F-430B-BAE0-6A0809C07AFA}" destId="{95FB3429-C9A3-4B87-BA30-AF7A1E167D53}" srcOrd="0" destOrd="0" presId="urn:microsoft.com/office/officeart/2018/2/layout/IconLabelList"/>
    <dgm:cxn modelId="{775343E1-7DC7-46C3-92FA-775FC96F6145}" type="presParOf" srcId="{95FB3429-C9A3-4B87-BA30-AF7A1E167D53}" destId="{383C553C-432B-4D83-9598-7A9572698095}" srcOrd="0" destOrd="0" presId="urn:microsoft.com/office/officeart/2018/2/layout/IconLabelList"/>
    <dgm:cxn modelId="{E8DB16EA-A881-4F99-B94A-8F4D624AAB04}" type="presParOf" srcId="{95FB3429-C9A3-4B87-BA30-AF7A1E167D53}" destId="{6CD0E434-0EA6-4C70-BDE7-2ACC24CA9981}" srcOrd="1" destOrd="0" presId="urn:microsoft.com/office/officeart/2018/2/layout/IconLabelList"/>
    <dgm:cxn modelId="{DE1A8A22-2E51-42B1-939C-3040565B5848}" type="presParOf" srcId="{95FB3429-C9A3-4B87-BA30-AF7A1E167D53}" destId="{747EDF91-B60A-48BF-AC17-32254A7CF990}" srcOrd="2" destOrd="0" presId="urn:microsoft.com/office/officeart/2018/2/layout/IconLabelList"/>
    <dgm:cxn modelId="{C0CA8E40-08CE-4F75-A938-0A55E409E318}" type="presParOf" srcId="{BD34D615-BA1F-430B-BAE0-6A0809C07AFA}" destId="{B5E6C2F0-61BE-412E-A6F0-DAF17AE39391}" srcOrd="1" destOrd="0" presId="urn:microsoft.com/office/officeart/2018/2/layout/IconLabelList"/>
    <dgm:cxn modelId="{2AF00581-3B72-4A0B-A558-066549D5A3B8}" type="presParOf" srcId="{BD34D615-BA1F-430B-BAE0-6A0809C07AFA}" destId="{F858CAB4-E22F-47CF-85CE-9CF3DB19BEC6}" srcOrd="2" destOrd="0" presId="urn:microsoft.com/office/officeart/2018/2/layout/IconLabelList"/>
    <dgm:cxn modelId="{1DE97DCE-F95E-4572-BF19-B68777B96333}" type="presParOf" srcId="{F858CAB4-E22F-47CF-85CE-9CF3DB19BEC6}" destId="{9C3F5AB0-C55C-4EC5-8780-90BE14BC4EAD}" srcOrd="0" destOrd="0" presId="urn:microsoft.com/office/officeart/2018/2/layout/IconLabelList"/>
    <dgm:cxn modelId="{ACD885B9-5D72-47E8-B8FF-3D002C8B98A1}" type="presParOf" srcId="{F858CAB4-E22F-47CF-85CE-9CF3DB19BEC6}" destId="{FACC0F49-EEC1-4F29-A947-B4935572C39B}" srcOrd="1" destOrd="0" presId="urn:microsoft.com/office/officeart/2018/2/layout/IconLabelList"/>
    <dgm:cxn modelId="{34EE2FD1-23B1-4BD8-A5BD-1DE966B15CAA}" type="presParOf" srcId="{F858CAB4-E22F-47CF-85CE-9CF3DB19BEC6}" destId="{88695BC0-A40E-4A9A-8D95-2250EBC62280}" srcOrd="2" destOrd="0" presId="urn:microsoft.com/office/officeart/2018/2/layout/IconLabelList"/>
    <dgm:cxn modelId="{8F4EE621-0CA8-4F38-8F79-1869B71F52E9}" type="presParOf" srcId="{BD34D615-BA1F-430B-BAE0-6A0809C07AFA}" destId="{9EB43102-CBA2-4998-BB7F-3324C0AD00EF}" srcOrd="3" destOrd="0" presId="urn:microsoft.com/office/officeart/2018/2/layout/IconLabelList"/>
    <dgm:cxn modelId="{C3E0E0DB-B1FE-4F73-BEE0-BFBDCFFA78FE}" type="presParOf" srcId="{BD34D615-BA1F-430B-BAE0-6A0809C07AFA}" destId="{D03C6A9A-7CFD-4008-A71B-D8572BE840A0}" srcOrd="4" destOrd="0" presId="urn:microsoft.com/office/officeart/2018/2/layout/IconLabelList"/>
    <dgm:cxn modelId="{286D75AF-F39F-4AD1-8607-8FDCAEE2B49A}" type="presParOf" srcId="{D03C6A9A-7CFD-4008-A71B-D8572BE840A0}" destId="{57E3F87A-08D8-4F49-BFDB-6DB57E32E953}" srcOrd="0" destOrd="0" presId="urn:microsoft.com/office/officeart/2018/2/layout/IconLabelList"/>
    <dgm:cxn modelId="{A38F44A7-335D-4337-B2CA-B01C67BD11DE}" type="presParOf" srcId="{D03C6A9A-7CFD-4008-A71B-D8572BE840A0}" destId="{E7307E4D-3979-4A3B-89EA-098DF49384FB}" srcOrd="1" destOrd="0" presId="urn:microsoft.com/office/officeart/2018/2/layout/IconLabelList"/>
    <dgm:cxn modelId="{2FE27CC7-F1CB-40F5-BE12-43809FFFFE8E}" type="presParOf" srcId="{D03C6A9A-7CFD-4008-A71B-D8572BE840A0}" destId="{D7AEE994-040A-4A6C-A998-2C74B0BDE0B8}" srcOrd="2" destOrd="0" presId="urn:microsoft.com/office/officeart/2018/2/layout/IconLabelList"/>
    <dgm:cxn modelId="{1897FFFA-0053-4A76-9350-1D1A96F3889F}" type="presParOf" srcId="{BD34D615-BA1F-430B-BAE0-6A0809C07AFA}" destId="{6AA16161-09CA-479F-898F-E2A9891D867C}" srcOrd="5" destOrd="0" presId="urn:microsoft.com/office/officeart/2018/2/layout/IconLabelList"/>
    <dgm:cxn modelId="{45A722F5-969E-4E3D-8BCD-00D8727E12E5}" type="presParOf" srcId="{BD34D615-BA1F-430B-BAE0-6A0809C07AFA}" destId="{3CE71E6B-9A93-488E-A83F-4A32994F5B67}" srcOrd="6" destOrd="0" presId="urn:microsoft.com/office/officeart/2018/2/layout/IconLabelList"/>
    <dgm:cxn modelId="{87EF3081-ED43-4B89-8388-DAF2FB1BB72F}" type="presParOf" srcId="{3CE71E6B-9A93-488E-A83F-4A32994F5B67}" destId="{409FE773-E7D9-48D1-B9B6-996B198DE3E8}" srcOrd="0" destOrd="0" presId="urn:microsoft.com/office/officeart/2018/2/layout/IconLabelList"/>
    <dgm:cxn modelId="{5C6D92D7-754B-492B-B6F5-DF6C647BB76A}" type="presParOf" srcId="{3CE71E6B-9A93-488E-A83F-4A32994F5B67}" destId="{EF1E1D51-3E6B-46D1-84B5-E9D3F0375234}" srcOrd="1" destOrd="0" presId="urn:microsoft.com/office/officeart/2018/2/layout/IconLabelList"/>
    <dgm:cxn modelId="{A4D5671E-809C-4868-9E96-0E7F114DEB3D}" type="presParOf" srcId="{3CE71E6B-9A93-488E-A83F-4A32994F5B67}" destId="{C2B69E16-66A2-4738-BDC6-1972BD7F74C4}" srcOrd="2" destOrd="0" presId="urn:microsoft.com/office/officeart/2018/2/layout/IconLabelList"/>
    <dgm:cxn modelId="{1C856029-BFB6-4CB4-81C0-9B41F53301EC}" type="presParOf" srcId="{BD34D615-BA1F-430B-BAE0-6A0809C07AFA}" destId="{C113D738-FCF9-40BF-A1E9-B0937DF07DA8}" srcOrd="7" destOrd="0" presId="urn:microsoft.com/office/officeart/2018/2/layout/IconLabelList"/>
    <dgm:cxn modelId="{5572A80B-388D-4C41-8D3B-A8DC3245EB12}" type="presParOf" srcId="{BD34D615-BA1F-430B-BAE0-6A0809C07AFA}" destId="{A734D7E5-1ADE-4DEB-AF6A-EEE47E38184A}" srcOrd="8" destOrd="0" presId="urn:microsoft.com/office/officeart/2018/2/layout/IconLabelList"/>
    <dgm:cxn modelId="{587D7923-7209-4595-8B86-77517E835BAA}" type="presParOf" srcId="{A734D7E5-1ADE-4DEB-AF6A-EEE47E38184A}" destId="{A5B22616-D692-4213-A886-D132C5B95402}" srcOrd="0" destOrd="0" presId="urn:microsoft.com/office/officeart/2018/2/layout/IconLabelList"/>
    <dgm:cxn modelId="{1B93218D-D6A2-444F-979D-0AE838847B6E}" type="presParOf" srcId="{A734D7E5-1ADE-4DEB-AF6A-EEE47E38184A}" destId="{AEDEF6FB-861E-4E47-88F0-1AC5B476558A}" srcOrd="1" destOrd="0" presId="urn:microsoft.com/office/officeart/2018/2/layout/IconLabelList"/>
    <dgm:cxn modelId="{27D60D70-8023-42E3-8310-05604180B01F}" type="presParOf" srcId="{A734D7E5-1ADE-4DEB-AF6A-EEE47E38184A}" destId="{D08E99B7-B063-493B-8A4D-41C578D2440D}" srcOrd="2" destOrd="0" presId="urn:microsoft.com/office/officeart/2018/2/layout/IconLabelList"/>
    <dgm:cxn modelId="{23823058-8C30-407A-8EAB-45B90538DF2C}" type="presParOf" srcId="{BD34D615-BA1F-430B-BAE0-6A0809C07AFA}" destId="{9245CD04-98CF-4640-ACED-EA60489EF574}" srcOrd="9" destOrd="0" presId="urn:microsoft.com/office/officeart/2018/2/layout/IconLabelList"/>
    <dgm:cxn modelId="{B9FCDC12-6081-4014-8395-CE17A25ADC9E}" type="presParOf" srcId="{BD34D615-BA1F-430B-BAE0-6A0809C07AFA}" destId="{7C28E9B7-F22E-4A02-92E8-681E12CC98C5}" srcOrd="10" destOrd="0" presId="urn:microsoft.com/office/officeart/2018/2/layout/IconLabelList"/>
    <dgm:cxn modelId="{DD4781C2-4FBA-4E73-A4FC-92975B085D13}" type="presParOf" srcId="{7C28E9B7-F22E-4A02-92E8-681E12CC98C5}" destId="{81CC4D06-F17C-4D74-B1A4-FDF762F0E639}" srcOrd="0" destOrd="0" presId="urn:microsoft.com/office/officeart/2018/2/layout/IconLabelList"/>
    <dgm:cxn modelId="{0ED7DDCD-7B14-4AEE-A48E-ED079252FB9E}" type="presParOf" srcId="{7C28E9B7-F22E-4A02-92E8-681E12CC98C5}" destId="{D668C206-CDDF-452B-ABCB-D0F8382DE1C2}" srcOrd="1" destOrd="0" presId="urn:microsoft.com/office/officeart/2018/2/layout/IconLabelList"/>
    <dgm:cxn modelId="{9B42E07B-51DA-4088-ADB2-819CD87732A2}" type="presParOf" srcId="{7C28E9B7-F22E-4A02-92E8-681E12CC98C5}" destId="{F65F47DA-D83E-4B6D-8682-2307EE27B2C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3D5BEF-4B7B-4855-BEBE-4889D23D933A}">
      <dsp:nvSpPr>
        <dsp:cNvPr id="0" name=""/>
        <dsp:cNvSpPr/>
      </dsp:nvSpPr>
      <dsp:spPr>
        <a:xfrm>
          <a:off x="6358" y="846530"/>
          <a:ext cx="2681334" cy="13406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accent6">
                  <a:lumMod val="50000"/>
                </a:schemeClr>
              </a:solidFill>
              <a:latin typeface="Arial Nova Light" panose="020B0304020202020204" pitchFamily="34" charset="0"/>
            </a:rPr>
            <a:t>Insight from 10000 properties</a:t>
          </a:r>
        </a:p>
      </dsp:txBody>
      <dsp:txXfrm>
        <a:off x="45625" y="885797"/>
        <a:ext cx="2602800" cy="1262133"/>
      </dsp:txXfrm>
    </dsp:sp>
    <dsp:sp modelId="{5F28B417-D3A1-45F8-B946-B6BB2CB36CB7}">
      <dsp:nvSpPr>
        <dsp:cNvPr id="0" name=""/>
        <dsp:cNvSpPr/>
      </dsp:nvSpPr>
      <dsp:spPr>
        <a:xfrm>
          <a:off x="3358026" y="846530"/>
          <a:ext cx="2681334" cy="13406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accent6">
                  <a:lumMod val="50000"/>
                </a:schemeClr>
              </a:solidFill>
              <a:latin typeface="Arial Nova Light" panose="020B0304020202020204" pitchFamily="34" charset="0"/>
            </a:rPr>
            <a:t>Defining a good regression model</a:t>
          </a:r>
        </a:p>
      </dsp:txBody>
      <dsp:txXfrm>
        <a:off x="3397293" y="885797"/>
        <a:ext cx="2602800" cy="1262133"/>
      </dsp:txXfrm>
    </dsp:sp>
    <dsp:sp modelId="{201D0FDD-82D8-4263-B811-21B4FA279FCD}">
      <dsp:nvSpPr>
        <dsp:cNvPr id="0" name=""/>
        <dsp:cNvSpPr/>
      </dsp:nvSpPr>
      <dsp:spPr>
        <a:xfrm>
          <a:off x="6709693" y="846530"/>
          <a:ext cx="2768182" cy="13596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accent6">
                  <a:lumMod val="50000"/>
                </a:schemeClr>
              </a:solidFill>
              <a:latin typeface="Arial Nova Light" panose="020B0304020202020204" pitchFamily="34" charset="0"/>
            </a:rPr>
            <a:t>Predicting house prices</a:t>
          </a:r>
        </a:p>
      </dsp:txBody>
      <dsp:txXfrm>
        <a:off x="6749516" y="886353"/>
        <a:ext cx="2688536" cy="12800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3C553C-432B-4D83-9598-7A9572698095}">
      <dsp:nvSpPr>
        <dsp:cNvPr id="0" name=""/>
        <dsp:cNvSpPr/>
      </dsp:nvSpPr>
      <dsp:spPr>
        <a:xfrm>
          <a:off x="214435" y="1149601"/>
          <a:ext cx="1284877" cy="10880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7EDF91-B60A-48BF-AC17-32254A7CF990}">
      <dsp:nvSpPr>
        <dsp:cNvPr id="0" name=""/>
        <dsp:cNvSpPr/>
      </dsp:nvSpPr>
      <dsp:spPr>
        <a:xfrm>
          <a:off x="6" y="2483432"/>
          <a:ext cx="1904350" cy="876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2">
                  <a:lumMod val="25000"/>
                </a:schemeClr>
              </a:solidFill>
              <a:latin typeface="Arial Nova Light" panose="020B0304020202020204" pitchFamily="34" charset="0"/>
            </a:rPr>
            <a:t>Data cleaning</a:t>
          </a:r>
        </a:p>
      </dsp:txBody>
      <dsp:txXfrm>
        <a:off x="6" y="2483432"/>
        <a:ext cx="1904350" cy="876694"/>
      </dsp:txXfrm>
    </dsp:sp>
    <dsp:sp modelId="{9C3F5AB0-C55C-4EC5-8780-90BE14BC4EAD}">
      <dsp:nvSpPr>
        <dsp:cNvPr id="0" name=""/>
        <dsp:cNvSpPr/>
      </dsp:nvSpPr>
      <dsp:spPr>
        <a:xfrm>
          <a:off x="2042193" y="1122844"/>
          <a:ext cx="1121650" cy="11454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695BC0-A40E-4A9A-8D95-2250EBC62280}">
      <dsp:nvSpPr>
        <dsp:cNvPr id="0" name=""/>
        <dsp:cNvSpPr/>
      </dsp:nvSpPr>
      <dsp:spPr>
        <a:xfrm>
          <a:off x="1821317" y="2513230"/>
          <a:ext cx="1589176" cy="936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2">
                  <a:lumMod val="25000"/>
                </a:schemeClr>
              </a:solidFill>
              <a:latin typeface="Arial Nova Light" panose="020B0304020202020204" pitchFamily="34" charset="0"/>
            </a:rPr>
            <a:t>Data preprocessing</a:t>
          </a:r>
        </a:p>
      </dsp:txBody>
      <dsp:txXfrm>
        <a:off x="1821317" y="2513230"/>
        <a:ext cx="1589176" cy="936395"/>
      </dsp:txXfrm>
    </dsp:sp>
    <dsp:sp modelId="{57E3F87A-08D8-4F49-BFDB-6DB57E32E953}">
      <dsp:nvSpPr>
        <dsp:cNvPr id="0" name=""/>
        <dsp:cNvSpPr/>
      </dsp:nvSpPr>
      <dsp:spPr>
        <a:xfrm>
          <a:off x="3866348" y="1208494"/>
          <a:ext cx="869091" cy="10828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AEE994-040A-4A6C-A998-2C74B0BDE0B8}">
      <dsp:nvSpPr>
        <dsp:cNvPr id="0" name=""/>
        <dsp:cNvSpPr/>
      </dsp:nvSpPr>
      <dsp:spPr>
        <a:xfrm>
          <a:off x="3613136" y="2498444"/>
          <a:ext cx="1546550" cy="52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2">
                  <a:lumMod val="25000"/>
                </a:schemeClr>
              </a:solidFill>
              <a:latin typeface="Arial Nova Light" panose="020B0304020202020204" pitchFamily="34" charset="0"/>
            </a:rPr>
            <a:t>Defining the best regression type</a:t>
          </a:r>
        </a:p>
      </dsp:txBody>
      <dsp:txXfrm>
        <a:off x="3613136" y="2498444"/>
        <a:ext cx="1546550" cy="523828"/>
      </dsp:txXfrm>
    </dsp:sp>
    <dsp:sp modelId="{409FE773-E7D9-48D1-B9B6-996B198DE3E8}">
      <dsp:nvSpPr>
        <dsp:cNvPr id="0" name=""/>
        <dsp:cNvSpPr/>
      </dsp:nvSpPr>
      <dsp:spPr>
        <a:xfrm>
          <a:off x="5535835" y="1146869"/>
          <a:ext cx="1224502" cy="12986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B69E16-66A2-4738-BDC6-1972BD7F74C4}">
      <dsp:nvSpPr>
        <dsp:cNvPr id="0" name=""/>
        <dsp:cNvSpPr/>
      </dsp:nvSpPr>
      <dsp:spPr>
        <a:xfrm>
          <a:off x="5531762" y="2526158"/>
          <a:ext cx="1309570" cy="52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2">
                  <a:lumMod val="25000"/>
                </a:schemeClr>
              </a:solidFill>
              <a:latin typeface="Arial Nova Light" panose="020B0304020202020204" pitchFamily="34" charset="0"/>
            </a:rPr>
            <a:t>What we could achieve</a:t>
          </a:r>
        </a:p>
      </dsp:txBody>
      <dsp:txXfrm>
        <a:off x="5531762" y="2526158"/>
        <a:ext cx="1309570" cy="523828"/>
      </dsp:txXfrm>
    </dsp:sp>
    <dsp:sp modelId="{A5B22616-D692-4213-A886-D132C5B95402}">
      <dsp:nvSpPr>
        <dsp:cNvPr id="0" name=""/>
        <dsp:cNvSpPr/>
      </dsp:nvSpPr>
      <dsp:spPr>
        <a:xfrm>
          <a:off x="7422247" y="1213226"/>
          <a:ext cx="1218403" cy="117776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8E99B7-B063-493B-8A4D-41C578D2440D}">
      <dsp:nvSpPr>
        <dsp:cNvPr id="0" name=""/>
        <dsp:cNvSpPr/>
      </dsp:nvSpPr>
      <dsp:spPr>
        <a:xfrm>
          <a:off x="7164861" y="2531767"/>
          <a:ext cx="1707404" cy="52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2">
                  <a:lumMod val="25000"/>
                </a:schemeClr>
              </a:solidFill>
              <a:latin typeface="Arial Nova Light" panose="020B0304020202020204" pitchFamily="34" charset="0"/>
            </a:rPr>
            <a:t>Recommendations</a:t>
          </a:r>
        </a:p>
      </dsp:txBody>
      <dsp:txXfrm>
        <a:off x="7164861" y="2531767"/>
        <a:ext cx="1707404" cy="523828"/>
      </dsp:txXfrm>
    </dsp:sp>
    <dsp:sp modelId="{81CC4D06-F17C-4D74-B1A4-FDF762F0E639}">
      <dsp:nvSpPr>
        <dsp:cNvPr id="0" name=""/>
        <dsp:cNvSpPr/>
      </dsp:nvSpPr>
      <dsp:spPr>
        <a:xfrm>
          <a:off x="9181563" y="1347461"/>
          <a:ext cx="930403" cy="98215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5F47DA-D83E-4B6D-8682-2307EE27B2C8}">
      <dsp:nvSpPr>
        <dsp:cNvPr id="0" name=""/>
        <dsp:cNvSpPr/>
      </dsp:nvSpPr>
      <dsp:spPr>
        <a:xfrm>
          <a:off x="9015598" y="2515063"/>
          <a:ext cx="1309570" cy="52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2">
                  <a:lumMod val="25000"/>
                </a:schemeClr>
              </a:solidFill>
              <a:latin typeface="Arial Nova Light" panose="020B0304020202020204" pitchFamily="34" charset="0"/>
            </a:rPr>
            <a:t>Conclusions</a:t>
          </a:r>
        </a:p>
      </dsp:txBody>
      <dsp:txXfrm>
        <a:off x="9015598" y="2515063"/>
        <a:ext cx="1309570" cy="5238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2B349-D564-4328-9F03-286291659CD4}" type="datetimeFigureOut">
              <a:rPr lang="en-BE" smtClean="0"/>
              <a:t>15/07/2021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C46E8-9FC8-4688-8257-D5F93C4B668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6793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Sort of an introduction, to then show the content.</a:t>
            </a:r>
          </a:p>
          <a:p>
            <a:endParaRPr lang="en-US" dirty="0"/>
          </a:p>
          <a:p>
            <a:r>
              <a:rPr lang="en-US" dirty="0"/>
              <a:t>“This project comes from this client…. With the aim to….. In sequence of…..”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C46E8-9FC8-4688-8257-D5F93C4B6689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84426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C46E8-9FC8-4688-8257-D5F93C4B6689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69644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</a:rPr>
              <a:t>- Why is data cleaning important?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</a:rPr>
              <a:t>-Used the previous pre-cleaned data set: </a:t>
            </a:r>
            <a:r>
              <a:rPr lang="en-US" sz="1200" b="0" dirty="0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</a:rPr>
              <a:t>where this data comes from; 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</a:rPr>
              <a:t>how it was cleaned and how good??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-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</a:rPr>
              <a:t>Focus on adapting data set for machine leaning: </a:t>
            </a:r>
            <a:r>
              <a:rPr lang="en-US" sz="1200" b="0" dirty="0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</a:rPr>
              <a:t>no categorical; highly correlated data ----</a:t>
            </a:r>
            <a:r>
              <a:rPr lang="en-US" sz="1200" b="0" dirty="0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  <a:sym typeface="Wingdings" panose="05000000000000000000" pitchFamily="2" charset="2"/>
              </a:rPr>
              <a:t> discussed in the next slide with correlation map</a:t>
            </a:r>
            <a:endParaRPr lang="en-US" sz="1200" b="0" dirty="0">
              <a:solidFill>
                <a:schemeClr val="accent6">
                  <a:lumMod val="50000"/>
                </a:schemeClr>
              </a:solidFill>
              <a:latin typeface="Arial Nova Light" panose="020B03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</a:rPr>
              <a:t>- Keeping the house features that are better for perditions: </a:t>
            </a:r>
            <a:r>
              <a:rPr lang="en-US" sz="1200" b="0" dirty="0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</a:rPr>
              <a:t>----</a:t>
            </a:r>
            <a:r>
              <a:rPr lang="en-US" sz="1200" b="0" dirty="0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  <a:sym typeface="Wingdings" panose="05000000000000000000" pitchFamily="2" charset="2"/>
              </a:rPr>
              <a:t> discussed in the next slide with correlation map</a:t>
            </a:r>
            <a:endParaRPr lang="en-BE" sz="1200" b="1" dirty="0">
              <a:solidFill>
                <a:schemeClr val="accent6">
                  <a:lumMod val="50000"/>
                </a:schemeClr>
              </a:solidFill>
              <a:latin typeface="Arial Nova Light" panose="020B03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</a:rPr>
              <a:t>- Removing the ones that don’t fit good this purpose: </a:t>
            </a:r>
            <a:r>
              <a:rPr lang="en-US" sz="1200" b="0" dirty="0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</a:rPr>
              <a:t>outliers</a:t>
            </a:r>
            <a:endParaRPr lang="en-BE" sz="1200" b="1" dirty="0">
              <a:solidFill>
                <a:schemeClr val="accent6">
                  <a:lumMod val="50000"/>
                </a:schemeClr>
              </a:solidFill>
              <a:latin typeface="Arial Nova Light" panose="020B03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>
              <a:solidFill>
                <a:schemeClr val="accent6">
                  <a:lumMod val="50000"/>
                </a:schemeClr>
              </a:solidFill>
              <a:latin typeface="Arial Nova Light" panose="020B03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>
              <a:solidFill>
                <a:schemeClr val="accent6">
                  <a:lumMod val="50000"/>
                </a:schemeClr>
              </a:solidFill>
              <a:latin typeface="Arial Nova Light" panose="020B0304020202020204" pitchFamily="34" charset="0"/>
            </a:endParaRPr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C46E8-9FC8-4688-8257-D5F93C4B6689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49515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1" dirty="0"/>
              <a:t>What features are highly correlated;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Why not including swimming pool;</a:t>
            </a:r>
          </a:p>
          <a:p>
            <a:pPr marL="0" indent="0">
              <a:buFontTx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C46E8-9FC8-4688-8257-D5F93C4B6689}" type="slidenum">
              <a:rPr lang="en-BE" smtClean="0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32726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Why is data pre processing important?</a:t>
            </a:r>
          </a:p>
          <a:p>
            <a:pPr marL="171450" indent="-171450">
              <a:buFontTx/>
              <a:buChar char="-"/>
            </a:pPr>
            <a:r>
              <a:rPr lang="en-US" dirty="0"/>
              <a:t>Why remove redundancy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 king of data engineering we did and why</a:t>
            </a:r>
          </a:p>
          <a:p>
            <a:pPr marL="171450" indent="-171450">
              <a:buFontTx/>
              <a:buChar char="-"/>
            </a:pPr>
            <a:r>
              <a:rPr lang="en-US" dirty="0"/>
              <a:t>Why standardize the data</a:t>
            </a:r>
          </a:p>
          <a:p>
            <a:pPr marL="171450" indent="-171450">
              <a:buFontTx/>
              <a:buChar char="-"/>
            </a:pPr>
            <a:r>
              <a:rPr lang="en-US" dirty="0"/>
              <a:t>Why not hot </a:t>
            </a:r>
            <a:r>
              <a:rPr lang="en-US" dirty="0" err="1"/>
              <a:t>enconding</a:t>
            </a:r>
            <a:r>
              <a:rPr lang="en-US" dirty="0"/>
              <a:t> other feature?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C46E8-9FC8-4688-8257-D5F93C4B6689}" type="slidenum">
              <a:rPr lang="en-BE" smtClean="0"/>
              <a:t>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31984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Arial Nova Light" panose="020B0304020202020204" pitchFamily="34" charset="0"/>
              </a:rPr>
              <a:t>Choosing between linear or polynomial regression: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Nova Light" panose="020B0304020202020204" pitchFamily="34" charset="0"/>
              </a:rPr>
              <a:t>why?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Arial Nova Light" panose="020B0304020202020204" pitchFamily="34" charset="0"/>
              </a:rPr>
              <a:t>Not all data is regressive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Nova Light" panose="020B0304020202020204" pitchFamily="34" charset="0"/>
              </a:rPr>
              <a:t>: Why?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Arial Nova Light" panose="020B0304020202020204" pitchFamily="34" charset="0"/>
              </a:rPr>
              <a:t>Evaluating modeling scores: 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Arial Nova Light" panose="020B0304020202020204" pitchFamily="34" charset="0"/>
              </a:rPr>
              <a:t>why? What values we got  </a:t>
            </a:r>
            <a:r>
              <a:rPr lang="en-US" b="0" dirty="0">
                <a:solidFill>
                  <a:srgbClr val="FF0000"/>
                </a:solidFill>
                <a:latin typeface="Arial Nova Light" panose="020B0304020202020204" pitchFamily="34" charset="0"/>
              </a:rPr>
              <a:t>------</a:t>
            </a:r>
            <a:r>
              <a:rPr lang="en-US" b="0" dirty="0">
                <a:solidFill>
                  <a:srgbClr val="FF0000"/>
                </a:solidFill>
                <a:latin typeface="Arial Nova Light" panose="020B0304020202020204" pitchFamily="34" charset="0"/>
                <a:sym typeface="Wingdings" panose="05000000000000000000" pitchFamily="2" charset="2"/>
              </a:rPr>
              <a:t> add a print screen?</a:t>
            </a:r>
            <a:endParaRPr lang="en-US" b="1" dirty="0">
              <a:solidFill>
                <a:srgbClr val="FF0000"/>
              </a:solidFill>
              <a:latin typeface="Arial Nova Light" panose="020B030402020202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Arial Nova Light" panose="020B0304020202020204" pitchFamily="34" charset="0"/>
              </a:rPr>
              <a:t>Our features: bedrooms and area </a:t>
            </a:r>
            <a:r>
              <a:rPr lang="en-US" sz="1200" b="0" dirty="0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</a:rPr>
              <a:t>----</a:t>
            </a:r>
            <a:r>
              <a:rPr lang="en-US" sz="1200" b="0" dirty="0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  <a:sym typeface="Wingdings" panose="05000000000000000000" pitchFamily="2" charset="2"/>
              </a:rPr>
              <a:t> discussed in the next slide with </a:t>
            </a:r>
            <a:r>
              <a:rPr lang="en-US" sz="1200" b="0" dirty="0" err="1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  <a:sym typeface="Wingdings" panose="05000000000000000000" pitchFamily="2" charset="2"/>
              </a:rPr>
              <a:t>ploting</a:t>
            </a:r>
            <a:r>
              <a:rPr lang="en-US" sz="1200" b="0" dirty="0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  <a:sym typeface="Wingdings" panose="05000000000000000000" pitchFamily="2" charset="2"/>
              </a:rPr>
              <a:t> </a:t>
            </a:r>
            <a:endParaRPr lang="en-US" dirty="0">
              <a:solidFill>
                <a:schemeClr val="bg2">
                  <a:lumMod val="25000"/>
                </a:schemeClr>
              </a:solidFill>
              <a:latin typeface="Arial Nova Light" panose="020B030402020202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>
              <a:solidFill>
                <a:schemeClr val="bg2">
                  <a:lumMod val="25000"/>
                </a:schemeClr>
              </a:solidFill>
              <a:latin typeface="Arial Nova Light" panose="020B03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bg2">
                  <a:lumMod val="25000"/>
                </a:schemeClr>
              </a:solidFill>
              <a:latin typeface="Arial Nova Light" panose="020B0304020202020204" pitchFamily="34" charset="0"/>
            </a:endParaRPr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C46E8-9FC8-4688-8257-D5F93C4B6689}" type="slidenum">
              <a:rPr lang="en-BE" smtClean="0"/>
              <a:t>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95261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Arial Nova Light" panose="020B0304020202020204" pitchFamily="34" charset="0"/>
              </a:rPr>
              <a:t>Model chosen: 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Arial Nova Light" panose="020B0304020202020204" pitchFamily="34" charset="0"/>
              </a:rPr>
              <a:t>which?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Nova Light" panose="020B0304020202020204" pitchFamily="34" charset="0"/>
              </a:rPr>
              <a:t>Scores from the model;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Nova Light" panose="020B0304020202020204" pitchFamily="34" charset="0"/>
              </a:rPr>
              <a:t>Visualizations;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Nova Light" panose="020B0304020202020204" pitchFamily="34" charset="0"/>
              </a:rPr>
              <a:t>Features considered.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>
              <a:solidFill>
                <a:schemeClr val="bg2">
                  <a:lumMod val="25000"/>
                </a:schemeClr>
              </a:solidFill>
              <a:latin typeface="Arial Nova Light" panose="020B030402020202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="0" dirty="0">
              <a:solidFill>
                <a:schemeClr val="bg2">
                  <a:lumMod val="25000"/>
                </a:schemeClr>
              </a:solidFill>
              <a:latin typeface="Arial Nova Light" panose="020B030402020202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="0" dirty="0">
              <a:solidFill>
                <a:schemeClr val="bg2">
                  <a:lumMod val="25000"/>
                </a:schemeClr>
              </a:solidFill>
              <a:latin typeface="Arial Nova Light" panose="020B0304020202020204" pitchFamily="34" charset="0"/>
            </a:endParaRPr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C46E8-9FC8-4688-8257-D5F93C4B6689}" type="slidenum">
              <a:rPr lang="en-BE" smtClean="0"/>
              <a:t>10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1412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D9E80-3704-4270-8D26-6BA928339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FC463-0E8F-44FD-A2CE-87C7224FB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6B19D-6356-4A3D-A67B-FB81660EE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49AD-C2F5-4E0E-8722-07C4EC257DC4}" type="datetimeFigureOut">
              <a:rPr lang="en-BE" smtClean="0"/>
              <a:t>15/07/2021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862A8-DBBC-437A-89AA-3E0E5AE52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7C761-F2E4-47BD-8DC8-06695A95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D2F0-95F8-406B-A948-21AA20EA86F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31939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A542F-A624-44DC-8E1A-5AE838FD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36945-BB25-40CF-A953-5FCD8C422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7F145-9EFD-4EF8-A351-1C9EB7445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49AD-C2F5-4E0E-8722-07C4EC257DC4}" type="datetimeFigureOut">
              <a:rPr lang="en-BE" smtClean="0"/>
              <a:t>15/07/2021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F3B82-993B-4C71-B92D-641058214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5B7D6-776B-49F0-8B73-ECA068E0F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D2F0-95F8-406B-A948-21AA20EA86F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33304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1101E-6026-434B-99C7-E87859F9F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DCBBDE-91F8-4A68-AEF3-1645E0900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E6421-30B6-4BBF-8107-D6858107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49AD-C2F5-4E0E-8722-07C4EC257DC4}" type="datetimeFigureOut">
              <a:rPr lang="en-BE" smtClean="0"/>
              <a:t>15/07/2021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EA58E-E7AD-4940-901C-277527A2D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4AAFD-8BBB-45FD-9AB7-34E39C174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D2F0-95F8-406B-A948-21AA20EA86F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4824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A2070-2B0C-4D3B-AB10-72D35089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F935B-4EEF-4F9C-B812-C894D2637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A6952-694C-412D-88AA-247EA3B2B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49AD-C2F5-4E0E-8722-07C4EC257DC4}" type="datetimeFigureOut">
              <a:rPr lang="en-BE" smtClean="0"/>
              <a:t>15/07/2021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90B54-F939-4D66-9F5A-315BFA481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7FB52-1B35-4C12-99BF-15E8D62D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D2F0-95F8-406B-A948-21AA20EA86F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7471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A8929-31A5-4913-8FB2-C73A68D3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FC878-B731-4A9C-8DB5-E3D26BFFC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80F7E-3017-489C-8456-A7BD60BDF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49AD-C2F5-4E0E-8722-07C4EC257DC4}" type="datetimeFigureOut">
              <a:rPr lang="en-BE" smtClean="0"/>
              <a:t>15/07/2021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BF1D7-39B2-4161-A61C-6A7893555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C20E1-DE0F-48EB-A560-256653B5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D2F0-95F8-406B-A948-21AA20EA86F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9120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C98F4-C4D3-4B35-A61B-2AE4D78C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4CDB8-5C02-459B-8812-8556D526D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6CE05-1E21-4629-9888-F826137B3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D5095-EF00-4345-91E0-A1E9085BC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49AD-C2F5-4E0E-8722-07C4EC257DC4}" type="datetimeFigureOut">
              <a:rPr lang="en-BE" smtClean="0"/>
              <a:t>15/07/2021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5A8E7-2A58-419F-A91C-284D5963C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D206F-3266-4BE7-9BC5-8E7B3A198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D2F0-95F8-406B-A948-21AA20EA86F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84549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3952-7B35-465C-9DEB-33183EC6F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4503C-79A7-4F88-857C-20D0B46E0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7B6FD-C3EB-44EF-8A43-117420D9C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3E2E0-34C7-4825-87A7-DDB520158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EE09B-A222-4B6F-A9F6-76C9626A07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7AEB42-EC77-40CC-A40C-086EBFFD6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49AD-C2F5-4E0E-8722-07C4EC257DC4}" type="datetimeFigureOut">
              <a:rPr lang="en-BE" smtClean="0"/>
              <a:t>15/07/2021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471DF3-C10A-491E-9A75-01B8307CC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8F5FC4-42E6-4367-93C4-BD84A0F3F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D2F0-95F8-406B-A948-21AA20EA86F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4044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D5327-8FE5-4556-999D-88C387FD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D0045F-4660-4C42-BEE5-43E75C7C6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49AD-C2F5-4E0E-8722-07C4EC257DC4}" type="datetimeFigureOut">
              <a:rPr lang="en-BE" smtClean="0"/>
              <a:t>15/07/2021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B4224-1CA5-463E-9F44-5B60248B3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DD44D-10FA-494B-B3C9-61AFDCB5C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D2F0-95F8-406B-A948-21AA20EA86F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3647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70332C-7C17-4BC8-B237-C4FDF0FD8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49AD-C2F5-4E0E-8722-07C4EC257DC4}" type="datetimeFigureOut">
              <a:rPr lang="en-BE" smtClean="0"/>
              <a:t>15/07/2021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238A59-5581-43FD-8740-4BAC59DF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9A736-3412-47ED-8C6C-BC031CE42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D2F0-95F8-406B-A948-21AA20EA86F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65827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1CDA6-BEB7-4B57-99AA-76F737300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CA710-039F-429A-A935-1CF72893E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72E00-4224-4774-A569-158A95ED9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3F849-E9E3-4B3A-BC2A-9BC555775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49AD-C2F5-4E0E-8722-07C4EC257DC4}" type="datetimeFigureOut">
              <a:rPr lang="en-BE" smtClean="0"/>
              <a:t>15/07/2021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127C6-411E-46C4-B724-7A9A5CE65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7EF68-3A39-486B-8E7E-2612B4B32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D2F0-95F8-406B-A948-21AA20EA86F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86522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4B2AF-FE52-4A5A-A5D1-B07485B6E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938F34-9E7A-4688-9FE5-708C66C8F1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2FF1F-130D-4085-916E-9342FB886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6A7FB-E2B2-4682-9F2F-E126EA8A3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49AD-C2F5-4E0E-8722-07C4EC257DC4}" type="datetimeFigureOut">
              <a:rPr lang="en-BE" smtClean="0"/>
              <a:t>15/07/2021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96B2F-E8E9-49D9-A928-29DCBD875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3EA05-DA28-40DA-BEAB-A942C916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D2F0-95F8-406B-A948-21AA20EA86F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6334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CE8CC8-3267-41B4-9284-22085438A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50016-DB73-4B6D-83EA-E43F247D0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9127E-9CF0-4B8F-952F-F60F6D20D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749AD-C2F5-4E0E-8722-07C4EC257DC4}" type="datetimeFigureOut">
              <a:rPr lang="en-BE" smtClean="0"/>
              <a:t>15/07/2021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C660F-34A2-4335-A614-5F019C0A5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F9003-2536-4DFF-AE97-DC93FC611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4D2F0-95F8-406B-A948-21AA20EA86F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6361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A7A50-4303-4151-9A3E-E47C0482F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50123" y="309290"/>
            <a:ext cx="5988214" cy="3307515"/>
          </a:xfrm>
        </p:spPr>
        <p:txBody>
          <a:bodyPr anchor="b">
            <a:normAutofit/>
          </a:bodyPr>
          <a:lstStyle/>
          <a:p>
            <a:r>
              <a:rPr lang="en-US" sz="5100" dirty="0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  <a:ea typeface="SimHei" panose="020B0503020204020204" pitchFamily="49" charset="-122"/>
                <a:cs typeface="Utsaah" panose="020B0502040204020203" pitchFamily="34" charset="0"/>
              </a:rPr>
              <a:t>Regression solutions </a:t>
            </a:r>
            <a:br>
              <a:rPr lang="en-US" sz="5100" dirty="0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  <a:ea typeface="SimHei" panose="020B0503020204020204" pitchFamily="49" charset="-122"/>
                <a:cs typeface="Utsaah" panose="020B0502040204020203" pitchFamily="34" charset="0"/>
              </a:rPr>
            </a:br>
            <a:r>
              <a:rPr lang="en-US" sz="5100" dirty="0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  <a:ea typeface="SimHei" panose="020B0503020204020204" pitchFamily="49" charset="-122"/>
                <a:cs typeface="Utsaah" panose="020B0502040204020203" pitchFamily="34" charset="0"/>
              </a:rPr>
              <a:t>in  </a:t>
            </a:r>
            <a:br>
              <a:rPr lang="en-US" sz="5100" dirty="0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  <a:ea typeface="SimHei" panose="020B0503020204020204" pitchFamily="49" charset="-122"/>
                <a:cs typeface="Utsaah" panose="020B0502040204020203" pitchFamily="34" charset="0"/>
              </a:rPr>
            </a:br>
            <a:r>
              <a:rPr lang="en-US" sz="5100" dirty="0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  <a:ea typeface="SimHei" panose="020B0503020204020204" pitchFamily="49" charset="-122"/>
                <a:cs typeface="Utsaah" panose="020B0502040204020203" pitchFamily="34" charset="0"/>
              </a:rPr>
              <a:t>Real Estate</a:t>
            </a:r>
            <a:endParaRPr lang="en-BE" sz="5100" dirty="0">
              <a:solidFill>
                <a:schemeClr val="accent6">
                  <a:lumMod val="50000"/>
                </a:schemeClr>
              </a:solidFill>
              <a:latin typeface="Arial Nova Light" panose="020B0304020202020204" pitchFamily="34" charset="0"/>
              <a:ea typeface="SimHei" panose="020B0503020204020204" pitchFamily="49" charset="-122"/>
              <a:cs typeface="Utsaah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945A28-7838-47B9-B883-AB497BE74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26326" y="3616805"/>
            <a:ext cx="4967499" cy="1982486"/>
          </a:xfrm>
        </p:spPr>
        <p:txBody>
          <a:bodyPr anchor="t">
            <a:normAutofit lnSpcReduction="10000"/>
          </a:bodyPr>
          <a:lstStyle/>
          <a:p>
            <a:pPr algn="l"/>
            <a:endParaRPr lang="en-US" sz="1200" dirty="0">
              <a:solidFill>
                <a:srgbClr val="002060"/>
              </a:solidFill>
            </a:endParaRPr>
          </a:p>
          <a:p>
            <a:pPr algn="l"/>
            <a:endParaRPr lang="en-US" sz="1200" dirty="0">
              <a:solidFill>
                <a:schemeClr val="accent6">
                  <a:lumMod val="50000"/>
                </a:schemeClr>
              </a:solidFill>
              <a:latin typeface="Arial Nova Cond" panose="020B0506020202020204" pitchFamily="34" charset="0"/>
            </a:endParaRPr>
          </a:p>
          <a:p>
            <a:pPr algn="l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</a:rPr>
              <a:t>Project developed by: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</a:rPr>
              <a:t>Leonor Drummond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</a:rPr>
              <a:t>Jose Roldan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</a:rPr>
              <a:t>Pratik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</a:rPr>
              <a:t>Huang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</a:rPr>
              <a:t>Mihn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Arial Nova Light" panose="020B0304020202020204" pitchFamily="34" charset="0"/>
            </a:endParaRPr>
          </a:p>
          <a:p>
            <a:pPr algn="l"/>
            <a:endParaRPr lang="en-US" sz="1000" dirty="0">
              <a:latin typeface="Abadi Extra Light" panose="020B0204020104020204" pitchFamily="34" charset="0"/>
            </a:endParaRPr>
          </a:p>
          <a:p>
            <a:pPr algn="l"/>
            <a:endParaRPr lang="en-BE" sz="1000" dirty="0">
              <a:latin typeface="Abadi Extra Light" panose="020B0204020104020204" pitchFamily="34" charset="0"/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50123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FD9BF6D3-D21C-4E5E-AC1F-68281DAB16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2"/>
          <a:stretch/>
        </p:blipFill>
        <p:spPr>
          <a:xfrm>
            <a:off x="643731" y="612006"/>
            <a:ext cx="5077769" cy="531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27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53D5-B629-415D-96E3-4F17FAC2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</a:rPr>
              <a:t>What we could achieve</a:t>
            </a:r>
            <a:br>
              <a:rPr lang="en-US" dirty="0"/>
            </a:b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468EB-D02D-44F7-B2C1-5D7BA8322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Nova Light" panose="020B0304020202020204" pitchFamily="34" charset="0"/>
              </a:rPr>
              <a:t>Model chosen;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  <a:latin typeface="Arial Nova Light" panose="020B0304020202020204" pitchFamily="34" charset="0"/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Nova Light" panose="020B0304020202020204" pitchFamily="34" charset="0"/>
              </a:rPr>
              <a:t>Scores from the model;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  <a:latin typeface="Arial Nova Light" panose="020B0304020202020204" pitchFamily="34" charset="0"/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Nova Light" panose="020B0304020202020204" pitchFamily="34" charset="0"/>
              </a:rPr>
              <a:t>Visualizations;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  <a:latin typeface="Arial Nova Light" panose="020B0304020202020204" pitchFamily="34" charset="0"/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Nova Light" panose="020B0304020202020204" pitchFamily="34" charset="0"/>
              </a:rPr>
              <a:t>Features considered.</a:t>
            </a:r>
          </a:p>
          <a:p>
            <a:endParaRPr lang="en-US" dirty="0"/>
          </a:p>
          <a:p>
            <a:endParaRPr lang="en-BE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BB7E27E-5065-4DA1-A867-F595934FBC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2"/>
          <a:stretch/>
        </p:blipFill>
        <p:spPr>
          <a:xfrm>
            <a:off x="11324825" y="5950038"/>
            <a:ext cx="867175" cy="90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01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0D00E-674D-4B5E-AA32-DDDFC7990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</a:rPr>
              <a:t>What we could achieve</a:t>
            </a:r>
            <a:endParaRPr lang="en-BE" dirty="0"/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D87079AC-BD23-45CE-A6C5-7656A0967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381" y="2128579"/>
            <a:ext cx="5142857" cy="3657143"/>
          </a:xfrm>
        </p:spPr>
      </p:pic>
    </p:spTree>
    <p:extLst>
      <p:ext uri="{BB962C8B-B14F-4D97-AF65-F5344CB8AC3E}">
        <p14:creationId xmlns:p14="http://schemas.microsoft.com/office/powerpoint/2010/main" val="4223200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B9273-5701-46D3-97B0-A1B72049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Arial Nova Light" panose="020B0304020202020204" pitchFamily="34" charset="0"/>
              </a:rPr>
              <a:t>Recommendations</a:t>
            </a:r>
            <a:endParaRPr lang="en-BE" b="1" dirty="0">
              <a:solidFill>
                <a:schemeClr val="bg2">
                  <a:lumMod val="2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00038-0FE0-45F2-9925-9766EA3DE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8808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Nova Light" panose="020B0304020202020204" pitchFamily="34" charset="0"/>
              </a:rPr>
              <a:t>Further studying different models for machine learning;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  <a:latin typeface="Arial Nova Light" panose="020B0304020202020204" pitchFamily="34" charset="0"/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Nova Light" panose="020B0304020202020204" pitchFamily="34" charset="0"/>
              </a:rPr>
              <a:t>Look for other solutions that can include house location;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  <a:latin typeface="Arial Nova Light" panose="020B0304020202020204" pitchFamily="34" charset="0"/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Nova Light" panose="020B0304020202020204" pitchFamily="34" charset="0"/>
              </a:rPr>
              <a:t>Keep in mind 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8EB798A-71F4-4136-8DAC-1856B47172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2"/>
          <a:stretch/>
        </p:blipFill>
        <p:spPr>
          <a:xfrm>
            <a:off x="11324825" y="5950038"/>
            <a:ext cx="867175" cy="90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777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1033-C372-48F3-8383-159EA73F0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chemeClr val="bg2">
                    <a:lumMod val="25000"/>
                  </a:schemeClr>
                </a:solidFill>
                <a:latin typeface="Arial Nova Light" panose="020B0304020202020204" pitchFamily="34" charset="0"/>
              </a:rPr>
              <a:t>Conclusions</a:t>
            </a:r>
            <a:endParaRPr lang="en-BE" b="1" dirty="0">
              <a:solidFill>
                <a:schemeClr val="bg2">
                  <a:lumMod val="2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F11B3-E67F-4022-B9C7-078DE4A30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>
              <a:latin typeface="Arial Nova Light" panose="020B0304020202020204" pitchFamily="34" charset="0"/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Nova Light" panose="020B0304020202020204" pitchFamily="34" charset="0"/>
              </a:rPr>
              <a:t>Not all data is possible to adapt to linear regression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Nova Light" panose="020B0304020202020204" pitchFamily="34" charset="0"/>
              </a:rPr>
              <a:t>One hot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Arial Nova Light" panose="020B0304020202020204" pitchFamily="34" charset="0"/>
              </a:rPr>
              <a:t>enconding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Nova Light" panose="020B0304020202020204" pitchFamily="34" charset="0"/>
              </a:rPr>
              <a:t> does not makes sense with linear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Arial Nova Light" panose="020B0304020202020204" pitchFamily="34" charset="0"/>
              </a:rPr>
              <a:t>reression</a:t>
            </a:r>
            <a:endParaRPr lang="en-US" dirty="0">
              <a:solidFill>
                <a:schemeClr val="bg2">
                  <a:lumMod val="25000"/>
                </a:schemeClr>
              </a:solidFill>
              <a:latin typeface="Arial Nova Light" panose="020B03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Nova Light" panose="020B0304020202020204" pitchFamily="34" charset="0"/>
              </a:rPr>
              <a:t>Thank you for your trust and attention.</a:t>
            </a:r>
            <a:endParaRPr lang="en-BE" dirty="0">
              <a:solidFill>
                <a:schemeClr val="bg2">
                  <a:lumMod val="25000"/>
                </a:schemeClr>
              </a:solidFill>
              <a:latin typeface="Arial Nova Light" panose="020B0304020202020204" pitchFamily="34" charset="0"/>
            </a:endParaRP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DC0C833A-530D-4906-8D5A-60194FA0E2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2"/>
          <a:stretch/>
        </p:blipFill>
        <p:spPr>
          <a:xfrm>
            <a:off x="11324825" y="5950038"/>
            <a:ext cx="867175" cy="90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49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33BA6C-FC2C-4892-B260-1A7A0F747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928" y="696658"/>
            <a:ext cx="9733886" cy="189843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</a:rPr>
              <a:t>Project Goals</a:t>
            </a:r>
            <a:endParaRPr lang="en-BE" b="1" dirty="0">
              <a:solidFill>
                <a:schemeClr val="accent6">
                  <a:lumMod val="50000"/>
                </a:schemeClr>
              </a:solidFill>
              <a:latin typeface="Arial Nova Light" panose="020B03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E07627-9AA5-4246-AC43-9BB660A79F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0687719"/>
              </p:ext>
            </p:extLst>
          </p:nvPr>
        </p:nvGraphicFramePr>
        <p:xfrm>
          <a:off x="1229066" y="2494442"/>
          <a:ext cx="9484235" cy="3052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FFE57C95-FF78-484D-9AF6-85F6917FB53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2"/>
          <a:stretch/>
        </p:blipFill>
        <p:spPr>
          <a:xfrm>
            <a:off x="11324825" y="5950038"/>
            <a:ext cx="867175" cy="90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55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14933F-7299-4836-93F3-0ACB92A73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b="1" dirty="0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</a:rPr>
              <a:t>Table Content</a:t>
            </a:r>
            <a:endParaRPr lang="en-BE" sz="5200" b="1" dirty="0">
              <a:solidFill>
                <a:schemeClr val="accent6">
                  <a:lumMod val="50000"/>
                </a:schemeClr>
              </a:solidFill>
              <a:latin typeface="Arial Nova Light" panose="020B0304020202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77DAFF-1832-43CC-9EDB-376E5D8278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6937527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B91A976-6275-4752-A845-1DC76CEF2E8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2"/>
          <a:stretch/>
        </p:blipFill>
        <p:spPr>
          <a:xfrm>
            <a:off x="11324825" y="5950038"/>
            <a:ext cx="867175" cy="90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62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C27A8-494C-40C3-936A-24F68D95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</a:rPr>
              <a:t>Data Cleaning</a:t>
            </a:r>
            <a:endParaRPr lang="en-BE" sz="4800" b="1" dirty="0">
              <a:solidFill>
                <a:schemeClr val="accent6">
                  <a:lumMod val="50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457BA-48A8-4231-B538-2BE48F4B3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</a:rPr>
              <a:t>Used the previous pre-cleaned data set;</a:t>
            </a:r>
          </a:p>
          <a:p>
            <a:pPr>
              <a:buFontTx/>
              <a:buChar char="-"/>
            </a:pPr>
            <a:endParaRPr lang="en-US" sz="2800" dirty="0">
              <a:solidFill>
                <a:schemeClr val="accent6">
                  <a:lumMod val="50000"/>
                </a:schemeClr>
              </a:solidFill>
              <a:latin typeface="Arial Nova Light" panose="020B0304020202020204" pitchFamily="34" charset="0"/>
            </a:endParaRPr>
          </a:p>
          <a:p>
            <a:pPr>
              <a:buFontTx/>
              <a:buChar char="-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</a:rPr>
              <a:t>Focus on adapting data set for machine leaning;</a:t>
            </a:r>
          </a:p>
          <a:p>
            <a:pPr>
              <a:buFontTx/>
              <a:buChar char="-"/>
            </a:pPr>
            <a:endParaRPr lang="en-US" sz="2800" dirty="0">
              <a:solidFill>
                <a:schemeClr val="accent6">
                  <a:lumMod val="50000"/>
                </a:schemeClr>
              </a:solidFill>
              <a:latin typeface="Arial Nova Light" panose="020B0304020202020204" pitchFamily="34" charset="0"/>
            </a:endParaRPr>
          </a:p>
          <a:p>
            <a:pPr>
              <a:buFontTx/>
              <a:buChar char="-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</a:rPr>
              <a:t>Keeping the house features that are better for perditions;</a:t>
            </a:r>
          </a:p>
          <a:p>
            <a:pPr>
              <a:buFontTx/>
              <a:buChar char="-"/>
            </a:pPr>
            <a:endParaRPr lang="en-US" sz="2800" dirty="0">
              <a:solidFill>
                <a:schemeClr val="accent6">
                  <a:lumMod val="50000"/>
                </a:schemeClr>
              </a:solidFill>
              <a:latin typeface="Arial Nova Light" panose="020B0304020202020204" pitchFamily="34" charset="0"/>
            </a:endParaRPr>
          </a:p>
          <a:p>
            <a:pPr>
              <a:buFontTx/>
              <a:buChar char="-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</a:rPr>
              <a:t>Removing the ones that don’t fit good this purpose;</a:t>
            </a:r>
            <a:endParaRPr lang="en-BE" sz="2800" dirty="0">
              <a:solidFill>
                <a:schemeClr val="accent6">
                  <a:lumMod val="50000"/>
                </a:schemeClr>
              </a:solidFill>
              <a:latin typeface="Arial Nova Light" panose="020B0304020202020204" pitchFamily="34" charset="0"/>
            </a:endParaRPr>
          </a:p>
          <a:p>
            <a:endParaRPr lang="en-BE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C0648C2-B3D8-44F7-BE02-E596C68A20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2"/>
          <a:stretch/>
        </p:blipFill>
        <p:spPr>
          <a:xfrm>
            <a:off x="11324825" y="5950038"/>
            <a:ext cx="867175" cy="90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86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B2CC4-3814-4F6B-A072-11BD206C8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2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</a:rPr>
              <a:t>Data Cleaning</a:t>
            </a:r>
            <a:endParaRPr lang="en-BE" b="1" dirty="0">
              <a:solidFill>
                <a:schemeClr val="accent6">
                  <a:lumMod val="50000"/>
                </a:schemeClr>
              </a:solidFill>
              <a:latin typeface="Arial Nova Light" panose="020B0304020202020204" pitchFamily="34" charset="0"/>
            </a:endParaRPr>
          </a:p>
        </p:txBody>
      </p:sp>
      <p:pic>
        <p:nvPicPr>
          <p:cNvPr id="4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C8B0A99C-8A70-4B7D-A6D2-9A67D5957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759" y="1769176"/>
            <a:ext cx="5409524" cy="4215873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CA80BF5-F17B-4638-924E-8364ECDF0E51}"/>
              </a:ext>
            </a:extLst>
          </p:cNvPr>
          <p:cNvSpPr/>
          <p:nvPr/>
        </p:nvSpPr>
        <p:spPr>
          <a:xfrm>
            <a:off x="2843868" y="2425627"/>
            <a:ext cx="6971251" cy="276836"/>
          </a:xfrm>
          <a:prstGeom prst="ellipse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B90316-777A-4C09-A4FE-D2F7A502C8CD}"/>
              </a:ext>
            </a:extLst>
          </p:cNvPr>
          <p:cNvSpPr/>
          <p:nvPr/>
        </p:nvSpPr>
        <p:spPr>
          <a:xfrm>
            <a:off x="4412609" y="1893084"/>
            <a:ext cx="352337" cy="34520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F610C5-E147-41A3-8497-9843D408901D}"/>
              </a:ext>
            </a:extLst>
          </p:cNvPr>
          <p:cNvCxnSpPr>
            <a:cxnSpLocks/>
          </p:cNvCxnSpPr>
          <p:nvPr/>
        </p:nvCxnSpPr>
        <p:spPr>
          <a:xfrm flipV="1">
            <a:off x="1510018" y="2642533"/>
            <a:ext cx="3137483" cy="1082180"/>
          </a:xfrm>
          <a:prstGeom prst="straightConnector1">
            <a:avLst/>
          </a:prstGeom>
          <a:ln w="127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28601EC-3409-496D-865C-34176D7E804D}"/>
              </a:ext>
            </a:extLst>
          </p:cNvPr>
          <p:cNvSpPr/>
          <p:nvPr/>
        </p:nvSpPr>
        <p:spPr>
          <a:xfrm>
            <a:off x="5169727" y="2115424"/>
            <a:ext cx="352338" cy="35233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6CB80BC-5B1C-4210-8BF4-28B34A9E6F8D}"/>
              </a:ext>
            </a:extLst>
          </p:cNvPr>
          <p:cNvSpPr/>
          <p:nvPr/>
        </p:nvSpPr>
        <p:spPr>
          <a:xfrm>
            <a:off x="6906936" y="1971413"/>
            <a:ext cx="290818" cy="41106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BC3A0C-B6FB-4EE0-9DBB-7F9594D13609}"/>
              </a:ext>
            </a:extLst>
          </p:cNvPr>
          <p:cNvCxnSpPr>
            <a:cxnSpLocks/>
            <a:endCxn id="17" idx="7"/>
          </p:cNvCxnSpPr>
          <p:nvPr/>
        </p:nvCxnSpPr>
        <p:spPr>
          <a:xfrm flipH="1" flipV="1">
            <a:off x="7155165" y="2573397"/>
            <a:ext cx="2446035" cy="1831178"/>
          </a:xfrm>
          <a:prstGeom prst="straightConnector1">
            <a:avLst/>
          </a:prstGeom>
          <a:ln w="127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0F6F5D-8C63-4C7C-99FB-D010CDF75A88}"/>
              </a:ext>
            </a:extLst>
          </p:cNvPr>
          <p:cNvCxnSpPr>
            <a:cxnSpLocks/>
          </p:cNvCxnSpPr>
          <p:nvPr/>
        </p:nvCxnSpPr>
        <p:spPr>
          <a:xfrm flipH="1" flipV="1">
            <a:off x="5345897" y="2573397"/>
            <a:ext cx="700734" cy="3710857"/>
          </a:xfrm>
          <a:prstGeom prst="straightConnector1">
            <a:avLst/>
          </a:prstGeom>
          <a:ln w="127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lus Sign 9">
            <a:extLst>
              <a:ext uri="{FF2B5EF4-FFF2-40B4-BE49-F238E27FC236}">
                <a16:creationId xmlns:a16="http://schemas.microsoft.com/office/drawing/2014/main" id="{F698FBBE-807D-4A51-9B99-5F4F962DC786}"/>
              </a:ext>
            </a:extLst>
          </p:cNvPr>
          <p:cNvSpPr/>
          <p:nvPr/>
        </p:nvSpPr>
        <p:spPr>
          <a:xfrm>
            <a:off x="672752" y="3862044"/>
            <a:ext cx="312482" cy="310711"/>
          </a:xfrm>
          <a:prstGeom prst="mathPlus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" name="Plus Sign 17">
            <a:extLst>
              <a:ext uri="{FF2B5EF4-FFF2-40B4-BE49-F238E27FC236}">
                <a16:creationId xmlns:a16="http://schemas.microsoft.com/office/drawing/2014/main" id="{5ADEF6B1-EF21-43B8-BCFE-16BFFFF2469D}"/>
              </a:ext>
            </a:extLst>
          </p:cNvPr>
          <p:cNvSpPr/>
          <p:nvPr/>
        </p:nvSpPr>
        <p:spPr>
          <a:xfrm>
            <a:off x="1031383" y="3871359"/>
            <a:ext cx="312482" cy="310711"/>
          </a:xfrm>
          <a:prstGeom prst="mathPlus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" name="Plus Sign 19">
            <a:extLst>
              <a:ext uri="{FF2B5EF4-FFF2-40B4-BE49-F238E27FC236}">
                <a16:creationId xmlns:a16="http://schemas.microsoft.com/office/drawing/2014/main" id="{C6171A10-3A0D-4DBA-95FD-E67EBC230254}"/>
              </a:ext>
            </a:extLst>
          </p:cNvPr>
          <p:cNvSpPr/>
          <p:nvPr/>
        </p:nvSpPr>
        <p:spPr>
          <a:xfrm>
            <a:off x="6017011" y="6254679"/>
            <a:ext cx="312482" cy="310711"/>
          </a:xfrm>
          <a:prstGeom prst="mathPlus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" name="Plus Sign 20">
            <a:extLst>
              <a:ext uri="{FF2B5EF4-FFF2-40B4-BE49-F238E27FC236}">
                <a16:creationId xmlns:a16="http://schemas.microsoft.com/office/drawing/2014/main" id="{2140D9C4-0EE9-4CCA-8BEA-7A2C6CBB517B}"/>
              </a:ext>
            </a:extLst>
          </p:cNvPr>
          <p:cNvSpPr/>
          <p:nvPr/>
        </p:nvSpPr>
        <p:spPr>
          <a:xfrm>
            <a:off x="6329493" y="6261119"/>
            <a:ext cx="312482" cy="310711"/>
          </a:xfrm>
          <a:prstGeom prst="mathPlus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DE79D29B-F14B-443A-8CC7-8487D6EF577C}"/>
              </a:ext>
            </a:extLst>
          </p:cNvPr>
          <p:cNvSpPr/>
          <p:nvPr/>
        </p:nvSpPr>
        <p:spPr>
          <a:xfrm>
            <a:off x="9732042" y="4289791"/>
            <a:ext cx="166153" cy="278068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801B09-CD12-4910-808F-875BC3EFCB13}"/>
              </a:ext>
            </a:extLst>
          </p:cNvPr>
          <p:cNvSpPr txBox="1"/>
          <p:nvPr/>
        </p:nvSpPr>
        <p:spPr>
          <a:xfrm>
            <a:off x="10029037" y="4244159"/>
            <a:ext cx="139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Nova Light" panose="020B0304020202020204" pitchFamily="34" charset="0"/>
              </a:rPr>
              <a:t>frequency</a:t>
            </a:r>
            <a:endParaRPr lang="en-BE" dirty="0">
              <a:solidFill>
                <a:schemeClr val="bg2">
                  <a:lumMod val="25000"/>
                </a:schemeClr>
              </a:solidFill>
              <a:latin typeface="Arial Nova Light" panose="020B0304020202020204" pitchFamily="34" charset="0"/>
            </a:endParaRPr>
          </a:p>
        </p:txBody>
      </p:sp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314705A3-DF41-4AED-AF93-1F07B20217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2"/>
          <a:stretch/>
        </p:blipFill>
        <p:spPr>
          <a:xfrm>
            <a:off x="11324825" y="5950038"/>
            <a:ext cx="867175" cy="90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06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9A14-EAC0-48A2-B2BD-E8BD55E8D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</a:rPr>
              <a:t>Data preprocessing</a:t>
            </a:r>
            <a:br>
              <a:rPr lang="en-US" dirty="0"/>
            </a:b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7ADF0-0544-4EBC-851C-DF4570CFF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</a:rPr>
              <a:t>Removing redundancy such as subtype property;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  <a:latin typeface="Arial Nova Light" panose="020B0304020202020204" pitchFamily="34" charset="0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</a:rPr>
              <a:t>Data engineering;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  <a:latin typeface="Arial Nova Light" panose="020B0304020202020204" pitchFamily="34" charset="0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</a:rPr>
              <a:t>Standardization;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  <a:latin typeface="Arial Nova Light" panose="020B0304020202020204" pitchFamily="34" charset="0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</a:rPr>
              <a:t>One Hot encoding is depreciated in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</a:rPr>
              <a:t>   linear regression.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  <a:latin typeface="Arial Nova Light" panose="020B0304020202020204" pitchFamily="34" charset="0"/>
            </a:endParaRPr>
          </a:p>
          <a:p>
            <a:endParaRPr lang="en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C160A4-AA19-4E45-B2DD-10E857399B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24" r="3972" b="7234"/>
          <a:stretch/>
        </p:blipFill>
        <p:spPr>
          <a:xfrm>
            <a:off x="9856899" y="1939049"/>
            <a:ext cx="2335101" cy="40109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1E757F-8CDD-4047-96CF-6A75A9657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8986" y="2785101"/>
            <a:ext cx="1076325" cy="407289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725A36-1CAF-4E21-83F5-83DC773D5B05}"/>
              </a:ext>
            </a:extLst>
          </p:cNvPr>
          <p:cNvCxnSpPr>
            <a:cxnSpLocks/>
          </p:cNvCxnSpPr>
          <p:nvPr/>
        </p:nvCxnSpPr>
        <p:spPr>
          <a:xfrm>
            <a:off x="4256468" y="3136006"/>
            <a:ext cx="3007217" cy="811369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6327DD-E76B-4510-92A6-68BCBF99F52A}"/>
              </a:ext>
            </a:extLst>
          </p:cNvPr>
          <p:cNvCxnSpPr>
            <a:cxnSpLocks/>
          </p:cNvCxnSpPr>
          <p:nvPr/>
        </p:nvCxnSpPr>
        <p:spPr>
          <a:xfrm>
            <a:off x="8047148" y="2341071"/>
            <a:ext cx="1669962" cy="382811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31B8A9B5-127E-4D32-99D8-D130C94DFD1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2"/>
          <a:stretch/>
        </p:blipFill>
        <p:spPr>
          <a:xfrm>
            <a:off x="11324825" y="5950038"/>
            <a:ext cx="867175" cy="90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85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59502-9B65-4DAD-B88D-E9F2A275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155" y="147043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Arial Nova Light" panose="020B0304020202020204" pitchFamily="34" charset="0"/>
              </a:rPr>
              <a:t>GRAPHIC WITH RELATION BETWEEN STATE OF BUILDING???</a:t>
            </a:r>
            <a:endParaRPr lang="en-BE" b="1" dirty="0">
              <a:solidFill>
                <a:schemeClr val="bg2">
                  <a:lumMod val="2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C2F53-57A1-435C-A6BE-AAF24C03E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 dirty="0">
              <a:solidFill>
                <a:schemeClr val="bg2">
                  <a:lumMod val="25000"/>
                </a:schemeClr>
              </a:solidFill>
              <a:latin typeface="Arial Nova Light" panose="020B0304020202020204" pitchFamily="34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914B6571-710F-43BB-B5A7-8482003D2D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2"/>
          <a:stretch/>
        </p:blipFill>
        <p:spPr>
          <a:xfrm>
            <a:off x="11324825" y="5950038"/>
            <a:ext cx="867175" cy="90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48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226E1-4E0B-43C3-9949-E9300A895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sz="4900" b="1" dirty="0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</a:rPr>
              <a:t>Defining the best regression type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</a:rPr>
            </a:b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D7951-D4E0-4451-AF0F-3F0AE7C45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0324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Nova Light" panose="020B0304020202020204" pitchFamily="34" charset="0"/>
              </a:rPr>
              <a:t>Choosing between linear or polynomial regression;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  <a:latin typeface="Arial Nova Light" panose="020B0304020202020204" pitchFamily="34" charset="0"/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Nova Light" panose="020B0304020202020204" pitchFamily="34" charset="0"/>
              </a:rPr>
              <a:t>Not all data is regressive;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  <a:latin typeface="Arial Nova Light" panose="020B0304020202020204" pitchFamily="34" charset="0"/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Nova Light" panose="020B0304020202020204" pitchFamily="34" charset="0"/>
              </a:rPr>
              <a:t>Evaluating modeling scores;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  <a:latin typeface="Arial Nova Light" panose="020B0304020202020204" pitchFamily="34" charset="0"/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Nova Light" panose="020B0304020202020204" pitchFamily="34" charset="0"/>
              </a:rPr>
              <a:t>Our features: bedrooms and area.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BE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340FC18-D98F-46A7-A8DB-9D70AD92FC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2"/>
          <a:stretch/>
        </p:blipFill>
        <p:spPr>
          <a:xfrm>
            <a:off x="11324825" y="5950038"/>
            <a:ext cx="867175" cy="90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043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57E00-3AE1-4DB3-9EB9-CE7692CA6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</a:rPr>
              <a:t>    Defining the best regression type</a:t>
            </a:r>
            <a:endParaRPr lang="en-BE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547DD036-9EC3-4A8A-B982-934C5673D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50" y="2125699"/>
            <a:ext cx="4496499" cy="3651485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2A69AED-566F-41A3-91CF-0103D04CA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506" y="2125699"/>
            <a:ext cx="4531417" cy="367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90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F2F2F2"/>
      </a:dk1>
      <a:lt1>
        <a:srgbClr val="E7E6E6"/>
      </a:lt1>
      <a:dk2>
        <a:srgbClr val="AEABAB"/>
      </a:dk2>
      <a:lt2>
        <a:srgbClr val="E7E6E6"/>
      </a:lt2>
      <a:accent1>
        <a:srgbClr val="4472C4"/>
      </a:accent1>
      <a:accent2>
        <a:srgbClr val="C9C9C9"/>
      </a:accent2>
      <a:accent3>
        <a:srgbClr val="A5A5A5"/>
      </a:accent3>
      <a:accent4>
        <a:srgbClr val="023160"/>
      </a:accent4>
      <a:accent5>
        <a:srgbClr val="5B9BD5"/>
      </a:accent5>
      <a:accent6>
        <a:srgbClr val="757070"/>
      </a:accent6>
      <a:hlink>
        <a:srgbClr val="0563C1"/>
      </a:hlink>
      <a:folHlink>
        <a:srgbClr val="FEE5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462</Words>
  <Application>Microsoft Office PowerPoint</Application>
  <PresentationFormat>Widescreen</PresentationFormat>
  <Paragraphs>112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Abadi Extra Light</vt:lpstr>
      <vt:lpstr>Arial</vt:lpstr>
      <vt:lpstr>Arial Nova Cond</vt:lpstr>
      <vt:lpstr>Arial Nova Light</vt:lpstr>
      <vt:lpstr>Calibri</vt:lpstr>
      <vt:lpstr>Calibri Light</vt:lpstr>
      <vt:lpstr>Tw Cen MT</vt:lpstr>
      <vt:lpstr>Office Theme</vt:lpstr>
      <vt:lpstr>Regression solutions  in   Real Estate</vt:lpstr>
      <vt:lpstr>Project Goals</vt:lpstr>
      <vt:lpstr>Table Content</vt:lpstr>
      <vt:lpstr>Data Cleaning</vt:lpstr>
      <vt:lpstr>Data Cleaning</vt:lpstr>
      <vt:lpstr>Data preprocessing </vt:lpstr>
      <vt:lpstr>GRAPHIC WITH RELATION BETWEEN STATE OF BUILDING???</vt:lpstr>
      <vt:lpstr> Defining the best regression type </vt:lpstr>
      <vt:lpstr>    Defining the best regression type</vt:lpstr>
      <vt:lpstr>What we could achieve </vt:lpstr>
      <vt:lpstr>What we could achieve</vt:lpstr>
      <vt:lpstr>Recommendations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Leonor Drummond</dc:creator>
  <cp:lastModifiedBy>Leonor Drummond</cp:lastModifiedBy>
  <cp:revision>33</cp:revision>
  <dcterms:created xsi:type="dcterms:W3CDTF">2021-07-15T07:46:20Z</dcterms:created>
  <dcterms:modified xsi:type="dcterms:W3CDTF">2021-07-15T14:21:55Z</dcterms:modified>
</cp:coreProperties>
</file>