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6"/>
  </p:notesMasterIdLst>
  <p:sldIdLst>
    <p:sldId id="265" r:id="rId5"/>
    <p:sldId id="267" r:id="rId6"/>
    <p:sldId id="269" r:id="rId7"/>
    <p:sldId id="278" r:id="rId8"/>
    <p:sldId id="259" r:id="rId9"/>
    <p:sldId id="275" r:id="rId10"/>
    <p:sldId id="276" r:id="rId11"/>
    <p:sldId id="277" r:id="rId12"/>
    <p:sldId id="263" r:id="rId13"/>
    <p:sldId id="274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95FB81-166B-4B45-92B7-E3822FE20C1F}" v="2" dt="2023-04-28T10:39:04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2CDF5-3638-4B30-A5BE-D5E9F7FF19B6}" type="datetimeFigureOut">
              <a:rPr lang="en-US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7C7B-BDE1-4D33-BAB2-D5C65C6ACE6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/>
              <a:t>Premature babies or babies that are small but born after the full gestation period have underdeveloped regulatory systems for their blood glucose.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/>
              <a:t>Suffer health consequences similar to diabetes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/>
              <a:t>1. Neuropathy: damage to nerve cells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/>
              <a:t>Leads to loss of sensation in fingers/toes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/>
              <a:t>Leads to blindness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,Sans-Serif"/>
              <a:buChar char="-"/>
            </a:pPr>
            <a:endParaRPr lang="en-US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/>
              <a:t>2. Weight loss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/>
              <a:t>Cells can’t use the high levels of glucose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57C7B-BDE1-4D33-BAB2-D5C65C6ACE6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2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57C7B-BDE1-4D33-BAB2-D5C65C6ACE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57C7B-BDE1-4D33-BAB2-D5C65C6ACE6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(1) Glucose Concentration Data: discrete concentration value entered by User/Administrator </a:t>
            </a:r>
          </a:p>
          <a:p>
            <a:pPr algn="just"/>
            <a:r>
              <a:rPr lang="en-US"/>
              <a:t>(2) Skin Glucose Current Data: discrete signal value directly from the sensor </a:t>
            </a:r>
            <a:endParaRPr lang="en-US">
              <a:cs typeface="Calibri"/>
            </a:endParaRPr>
          </a:p>
          <a:p>
            <a:pPr algn="just"/>
            <a:r>
              <a:rPr lang="en-US"/>
              <a:t>(3) Skin Glucose Concentration Data: discrete concentration value calculated by calibrating Skin Glucose Current Data </a:t>
            </a:r>
            <a:endParaRPr lang="en-US">
              <a:cs typeface="Calibri"/>
            </a:endParaRPr>
          </a:p>
          <a:p>
            <a:pPr algn="just"/>
            <a:r>
              <a:rPr lang="en-US"/>
              <a:t>(3) Timestamp: in the format 'date/hour/minute/second'. </a:t>
            </a:r>
            <a:r>
              <a:rPr lang="en-US" u="sng"/>
              <a:t> – </a:t>
            </a:r>
            <a:r>
              <a:rPr lang="en-US" u="sng" err="1"/>
              <a:t>makesure</a:t>
            </a:r>
            <a:r>
              <a:rPr lang="en-US" u="sng"/>
              <a:t> you </a:t>
            </a:r>
            <a:r>
              <a:rPr lang="en-US"/>
              <a:t>define</a:t>
            </a:r>
            <a:r>
              <a:rPr lang="en-US" u="sng"/>
              <a:t> a format that you can decode to use to plot the graph. </a:t>
            </a:r>
            <a:r>
              <a:rPr lang="en-US"/>
              <a:t>The timestamp is set as default to the time of entering, but should include the possibility of applying a correction factor (e.g. 1/5/10 minutes ago) in case log was not immediate after measurement. </a:t>
            </a:r>
            <a:endParaRPr lang="en-US">
              <a:cs typeface="Calibri"/>
            </a:endParaRPr>
          </a:p>
          <a:p>
            <a:pPr algn="just"/>
            <a:r>
              <a:rPr lang="en-US"/>
              <a:t>(4) Event: Free text comment which illustrate the action performed at certain time point, every event information is time stamped. </a:t>
            </a:r>
            <a:endParaRPr lang="en-US">
              <a:cs typeface="Calibri"/>
            </a:endParaRPr>
          </a:p>
          <a:p>
            <a:pPr algn="just"/>
            <a:r>
              <a:rPr lang="en-US"/>
              <a:t>(6) Lag Time: the time between sample leaving the body and analyzed by the sensor. This is set to 10min as default but could be changed with the administration priority  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57C7B-BDE1-4D33-BAB2-D5C65C6ACE6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8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57C7B-BDE1-4D33-BAB2-D5C65C6ACE6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9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(1) As a [User/Administrator], I could [log in using a unique ID and a matched password] so that [only users given permission could use this app.]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(2) As a [User/Administrator], I could [change my password] so that [I could have more safety protection for my account.]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(3) As an [Administrator], I could [change other User’s password (User only)] so that [I could manage the organization and help User in case they forget the password.]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(4) As a [User/Administrator], I could [add Blood Glucose Measurement Information with Timestamp and User ID (stored for data transparency, but not displayed)] so that [it could be compared against skin glucose measurements.]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(5) As a [User/Administrator], I could [add Event Information with Timestamp and User ID (stored for data transparency, but not displayed)] so that [it could be analyzed with concentration data and might be able to explain some unusual trends in the plot.]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(6) As a [User/Administrator], I could [correct the input data made by my ID within a certain time interval (5min) (and reflect such change in a change log)] so that [any errors could be corrected while the database is under protected.]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(7) As a [User/Administrator], I could [check the detailed description of event or concentration at certain time point] by [typing in a specific time or clicking on the time graph] so that [I could understand more details with higher accuracy.]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(8) As an [Administrator], I could [correct any input data made by any User ID with no time limit (and reflect such change in a change log)] so that [the data stored in the database is well organized and remains accurate.]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(9) As an [Administrator], I could [change the Calibration Setting] so that [a more accurate prediction could be achieved from the modified calibration curve.]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(10) As an [Administrator], I could [add/delete other User’s account] so that [I could manage the organization.]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(11) As an [Administrator], I could [check and manage the log file] so that [any operations done to the database could be recorded and well managed.]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57C7B-BDE1-4D33-BAB2-D5C65C6ACE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30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(1) As a [User/Administrator], I could [log in using a unique ID and a matched password] so that [only users given permission could use this app.]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(2) As a [User/Administrator], I could [change my password] so that [I could have more safety protection for my account.]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(3) As an [Administrator], I could [change other User’s password (User only)] so that [I could manage the organization and help User in case they forget the password.]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(4) As a [User/Administrator], I could [add Blood Glucose Measurement Information with Timestamp and User ID (stored for data transparency, but not displayed)] so that [it could be compared against skin glucose measurements.]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(5) As a [User/Administrator], I could [add Event Information with Timestamp and User ID (stored for data transparency, but not displayed)] so that [it could be analyzed with concentration data and might be able to explain some unusual trends in the plot.]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(6) As a [User/Administrator], I could [correct the input data made by my ID within a certain time interval (5min) (and reflect such change in a change log)] so that [any errors could be corrected while the database is under protected.]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(7) As a [User/Administrator], I could [check the detailed description of event or concentration at certain time point] by [typing in a specific time or clicking on the time graph] so that [I could understand more details with higher accuracy.]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(8) As an [Administrator], I could [correct any input data made by any User ID with no time limit (and reflect such change in a change log)] so that [the data stored in the database is well organized and remains accurate.]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(9) As an [Administrator], I could [change the Calibration Setting] so that [a more accurate prediction could be achieved from the modified calibration curve.]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(10) As an [Administrator], I could [add/delete other User’s account] so that [I could manage the organization.]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(11) As an [Administrator], I could [check and manage the log file] so that [any operations done to the database could be recorded and well managed.]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57C7B-BDE1-4D33-BAB2-D5C65C6ACE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91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8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5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9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4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6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4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10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a baby grabbing a hand">
            <a:extLst>
              <a:ext uri="{FF2B5EF4-FFF2-40B4-BE49-F238E27FC236}">
                <a16:creationId xmlns:a16="http://schemas.microsoft.com/office/drawing/2014/main" id="{3CD09C87-8943-4ADB-847E-427CA6BE7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E21846-D565-4BA5-97D9-523160C6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524000"/>
            <a:ext cx="3216673" cy="3809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Baby Health Monitoring 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185E5A-01A1-4D40-AD55-7E4D0B8509D7}"/>
              </a:ext>
            </a:extLst>
          </p:cNvPr>
          <p:cNvSpPr txBox="1"/>
          <p:nvPr/>
        </p:nvSpPr>
        <p:spPr>
          <a:xfrm>
            <a:off x="9007930" y="6241143"/>
            <a:ext cx="3011715" cy="535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b="1">
                <a:solidFill>
                  <a:srgbClr val="FFFFFF"/>
                </a:solidFill>
              </a:rPr>
              <a:t>By Proyecto de </a:t>
            </a:r>
            <a:r>
              <a:rPr lang="en-US" b="1" err="1">
                <a:solidFill>
                  <a:srgbClr val="FFFFFF"/>
                </a:solidFill>
              </a:rPr>
              <a:t>Programacia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46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38A2-F0DC-4F4F-8C63-C20D38C2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51" y="442600"/>
            <a:ext cx="4827799" cy="641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Permission control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298D814D-E168-45E4-9AFB-60A218AD5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093" y="1086850"/>
            <a:ext cx="7217507" cy="5690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9823D8-4519-440A-957D-C05A0D4BE9F1}"/>
              </a:ext>
            </a:extLst>
          </p:cNvPr>
          <p:cNvSpPr txBox="1"/>
          <p:nvPr/>
        </p:nvSpPr>
        <p:spPr>
          <a:xfrm>
            <a:off x="3310" y="2570190"/>
            <a:ext cx="5245106" cy="27313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Aft>
                <a:spcPts val="600"/>
              </a:spcAft>
              <a:buSzPct val="85000"/>
              <a:buFont typeface="Arial"/>
              <a:buChar char="•"/>
            </a:pP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As a [Administrator], </a:t>
            </a:r>
            <a:endParaRPr lang="en-US"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  <a:buSzPct val="85000"/>
            </a:pP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              I could [change other User's password.] </a:t>
            </a:r>
            <a:endParaRPr lang="en-US"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As a [Administrator], </a:t>
            </a: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               I could [modify input with no limitation.]</a:t>
            </a:r>
            <a:endParaRPr lang="en-US">
              <a:solidFill>
                <a:schemeClr val="bg1"/>
              </a:solidFill>
              <a:latin typeface="Trade Gothic Next Light"/>
              <a:cs typeface="Times New Roman"/>
            </a:endParaRPr>
          </a:p>
          <a:p>
            <a:pPr marL="285750" indent="-285750">
              <a:spcAft>
                <a:spcPts val="600"/>
              </a:spcAft>
              <a:buFont typeface="Arial,Sans-Serif"/>
              <a:buChar char="•"/>
            </a:pPr>
            <a:r>
              <a:rPr lang="en-US" i="1">
                <a:solidFill>
                  <a:schemeClr val="bg1"/>
                </a:solidFill>
                <a:latin typeface="Times New Roman"/>
                <a:cs typeface="Times New Roman"/>
              </a:rPr>
              <a:t>As a [Administrator], 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en-US" i="1">
                <a:solidFill>
                  <a:schemeClr val="bg1"/>
                </a:solidFill>
                <a:latin typeface="Times New Roman"/>
                <a:cs typeface="Times New Roman"/>
              </a:rPr>
              <a:t>             I could [change calibration setting.]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,Sans-Serif"/>
              <a:buChar char="•"/>
            </a:pPr>
            <a:r>
              <a:rPr lang="en-US" i="1">
                <a:solidFill>
                  <a:schemeClr val="bg1"/>
                </a:solidFill>
                <a:latin typeface="Times New Roman"/>
                <a:cs typeface="Times New Roman"/>
              </a:rPr>
              <a:t>As a [Administrator], 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en-US" i="1">
                <a:solidFill>
                  <a:schemeClr val="bg1"/>
                </a:solidFill>
                <a:latin typeface="Times New Roman"/>
                <a:cs typeface="Times New Roman"/>
              </a:rPr>
              <a:t>            I could [manage log file.]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SzPct val="85000"/>
              <a:buFontTx/>
              <a:buAutoNum type="arabicParenBoth"/>
            </a:pPr>
            <a:endParaRPr lang="en-US" sz="1500">
              <a:solidFill>
                <a:schemeClr val="bg1"/>
              </a:solidFill>
              <a:latin typeface="Trade Gothic Next Ligh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451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6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7C698-B696-4D7E-B519-39360041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47481"/>
            <a:ext cx="4244341" cy="2532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THANK YOU</a:t>
            </a:r>
          </a:p>
        </p:txBody>
      </p:sp>
      <p:sp>
        <p:nvSpPr>
          <p:cNvPr id="28" name="Oval 30">
            <a:extLst>
              <a:ext uri="{FF2B5EF4-FFF2-40B4-BE49-F238E27FC236}">
                <a16:creationId xmlns:a16="http://schemas.microsoft.com/office/drawing/2014/main" id="{C9738BEF-1509-49AB-94B0-7D2B62188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9412" y="756110"/>
            <a:ext cx="5360305" cy="53603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Smiling Face with No Fill">
            <a:extLst>
              <a:ext uri="{FF2B5EF4-FFF2-40B4-BE49-F238E27FC236}">
                <a16:creationId xmlns:a16="http://schemas.microsoft.com/office/drawing/2014/main" id="{1B35D5C2-F30F-4F4D-A0BA-2B3FF0608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5831" y="1599601"/>
            <a:ext cx="3658798" cy="365879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50993" y="399708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FA2690-050A-4F5E-B8A2-EEEEEC8956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83E9AB-7263-4F21-A9CA-BA2BB93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356" y="1524000"/>
            <a:ext cx="3216673" cy="3809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IMMATURE Metabolism in premature babies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48B93-2454-4A18-8646-AA7D633EB1C1}"/>
              </a:ext>
            </a:extLst>
          </p:cNvPr>
          <p:cNvSpPr txBox="1"/>
          <p:nvPr/>
        </p:nvSpPr>
        <p:spPr>
          <a:xfrm>
            <a:off x="6359072" y="2231571"/>
            <a:ext cx="5334000" cy="2939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Serious Health Consequences 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Need Constant Monitoring</a:t>
            </a:r>
          </a:p>
          <a:p>
            <a:pPr marL="285750" indent="-285750">
              <a:lnSpc>
                <a:spcPct val="130000"/>
              </a:lnSpc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Painful Measurement</a:t>
            </a:r>
          </a:p>
          <a:p>
            <a:pPr>
              <a:lnSpc>
                <a:spcPct val="130000"/>
              </a:lnSpc>
              <a:buSzPct val="85000"/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buSzPct val="85000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E9AB-7263-4F21-A9CA-BA2BB938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81" y="1"/>
            <a:ext cx="5008696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OUR Product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48B93-2454-4A18-8646-AA7D633EB1C1}"/>
              </a:ext>
            </a:extLst>
          </p:cNvPr>
          <p:cNvSpPr txBox="1"/>
          <p:nvPr/>
        </p:nvSpPr>
        <p:spPr>
          <a:xfrm>
            <a:off x="145524" y="2256467"/>
            <a:ext cx="5483468" cy="23485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endParaRPr lang="en-US" sz="140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5000"/>
              <a:buFont typeface="Arial"/>
              <a:buChar char="•"/>
            </a:pPr>
            <a:r>
              <a:rPr lang="en-US" sz="1600" b="1"/>
              <a:t>Collect data from the sensor wirelessly and perform signal processing automatically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5000"/>
              <a:buFont typeface="Arial"/>
              <a:buChar char="•"/>
            </a:pPr>
            <a:r>
              <a:rPr lang="en-US" sz="1600" b="1"/>
              <a:t>Present data in various ways to reflect baby's health status 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5000"/>
              <a:buFont typeface="Arial"/>
              <a:buChar char="•"/>
            </a:pPr>
            <a:r>
              <a:rPr lang="en-US" sz="1600" b="1"/>
              <a:t>Create a systematic framework to manage data efficiently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5000"/>
            </a:pPr>
            <a:endParaRPr lang="en-US" sz="100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9C7E699A-F8B9-483E-AC04-256BE51B5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33" y="1701108"/>
            <a:ext cx="5645717" cy="345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38A2-F0DC-4F4F-8C63-C20D38C2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58" y="144529"/>
            <a:ext cx="4827799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SYSTEM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EB56E-73DF-4E3E-A4A1-9E2871C1BF40}"/>
              </a:ext>
            </a:extLst>
          </p:cNvPr>
          <p:cNvSpPr txBox="1"/>
          <p:nvPr/>
        </p:nvSpPr>
        <p:spPr>
          <a:xfrm>
            <a:off x="970463" y="2306420"/>
            <a:ext cx="3936029" cy="22429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200000"/>
              </a:lnSpc>
              <a:spcAft>
                <a:spcPts val="600"/>
              </a:spcAft>
              <a:buSzPct val="85000"/>
              <a:buFont typeface="Arial"/>
              <a:buChar char="•"/>
            </a:pPr>
            <a:r>
              <a:rPr lang="en-US" sz="1600" b="1">
                <a:solidFill>
                  <a:schemeClr val="bg1"/>
                </a:solidFill>
                <a:latin typeface="Trade Gothic Next"/>
                <a:cs typeface="Times New Roman"/>
              </a:rPr>
              <a:t>Data Collection</a:t>
            </a:r>
            <a:endParaRPr lang="en-US" b="1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spcAft>
                <a:spcPts val="600"/>
              </a:spcAft>
              <a:buSzPct val="85000"/>
              <a:buFont typeface="Arial"/>
              <a:buChar char="•"/>
            </a:pPr>
            <a:r>
              <a:rPr lang="en-US" sz="1600" b="1">
                <a:solidFill>
                  <a:schemeClr val="bg1"/>
                </a:solidFill>
                <a:latin typeface="Trade Gothic Next"/>
                <a:cs typeface="Times New Roman"/>
              </a:rPr>
              <a:t>Data Processing</a:t>
            </a:r>
          </a:p>
          <a:p>
            <a:pPr marL="285750" indent="-285750">
              <a:lnSpc>
                <a:spcPct val="200000"/>
              </a:lnSpc>
              <a:spcAft>
                <a:spcPts val="600"/>
              </a:spcAft>
              <a:buSzPct val="85000"/>
              <a:buFont typeface="Arial"/>
              <a:buChar char="•"/>
            </a:pPr>
            <a:r>
              <a:rPr lang="en-US" sz="1600" b="1">
                <a:solidFill>
                  <a:schemeClr val="bg1"/>
                </a:solidFill>
                <a:latin typeface="Trade Gothic Next"/>
                <a:cs typeface="Times New Roman"/>
              </a:rPr>
              <a:t>Data Plotting</a:t>
            </a:r>
          </a:p>
          <a:p>
            <a:pPr marL="285750" indent="-285750">
              <a:lnSpc>
                <a:spcPct val="200000"/>
              </a:lnSpc>
              <a:spcAft>
                <a:spcPts val="600"/>
              </a:spcAft>
              <a:buSzPct val="85000"/>
              <a:buFont typeface="Arial"/>
              <a:buChar char="•"/>
            </a:pPr>
            <a:r>
              <a:rPr lang="en-US" sz="1600" b="1">
                <a:solidFill>
                  <a:schemeClr val="bg1"/>
                </a:solidFill>
                <a:latin typeface="Trade Gothic Next"/>
                <a:cs typeface="Times New Roman"/>
              </a:rPr>
              <a:t>Permission Control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SzPct val="85000"/>
              <a:buAutoNum type="arabicParenBoth"/>
            </a:pPr>
            <a:endParaRPr lang="en-US" sz="1500">
              <a:solidFill>
                <a:schemeClr val="bg1"/>
              </a:solidFill>
            </a:endParaRPr>
          </a:p>
        </p:txBody>
      </p:sp>
      <p:pic>
        <p:nvPicPr>
          <p:cNvPr id="3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9983FE3-E182-460C-BDDD-ACED5AE5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664679"/>
            <a:ext cx="7090507" cy="56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C698-B696-4D7E-B519-39360041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335" y="5073022"/>
            <a:ext cx="9238434" cy="1099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Data 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9BADA-F790-44C6-B69D-E4E6D0619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6335" y="1124396"/>
            <a:ext cx="8964895" cy="35397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 fontAlgn="base">
              <a:lnSpc>
                <a:spcPct val="120000"/>
              </a:lnSpc>
              <a:buChar char="•"/>
            </a:pPr>
            <a:r>
              <a:rPr lang="en-US" i="1">
                <a:latin typeface="Times New Roman"/>
                <a:cs typeface="Times New Roman"/>
              </a:rPr>
              <a:t> </a:t>
            </a:r>
            <a:r>
              <a:rPr lang="en-US" b="0" i="1">
                <a:effectLst/>
                <a:latin typeface="Times New Roman"/>
                <a:cs typeface="Times New Roman"/>
              </a:rPr>
              <a:t>As a [User/Administrator], I want to collect [Baby Hospital Number] so that [these could be used as valuable research resources and related to baby demographics in the future.] </a:t>
            </a:r>
            <a:r>
              <a:rPr lang="en-US" b="0" i="0">
                <a:effectLst/>
                <a:latin typeface="Times New Roman"/>
                <a:cs typeface="Times New Roman"/>
              </a:rPr>
              <a:t> </a:t>
            </a:r>
            <a:endParaRPr lang="en-US">
              <a:latin typeface="Times New Roman"/>
              <a:cs typeface="Times New Roman"/>
            </a:endParaRPr>
          </a:p>
          <a:p>
            <a:pPr marL="285750" indent="-285750" algn="l" fontAlgn="base">
              <a:lnSpc>
                <a:spcPct val="120000"/>
              </a:lnSpc>
              <a:buChar char="•"/>
            </a:pPr>
            <a:r>
              <a:rPr lang="en-US" b="0" i="1">
                <a:effectLst/>
                <a:latin typeface="Times New Roman"/>
                <a:cs typeface="Times New Roman"/>
              </a:rPr>
              <a:t>As a [User/Administrator], I want to collect [Glucose Concentration Data] so that [it could be used for real-time monitoring of baby’s health status.] </a:t>
            </a:r>
            <a:r>
              <a:rPr lang="en-US" b="0" i="0">
                <a:effectLst/>
                <a:latin typeface="Times New Roman"/>
                <a:cs typeface="Times New Roman"/>
              </a:rPr>
              <a:t> </a:t>
            </a:r>
          </a:p>
          <a:p>
            <a:pPr marL="285750" indent="-285750" algn="l" fontAlgn="base">
              <a:lnSpc>
                <a:spcPct val="120000"/>
              </a:lnSpc>
              <a:buChar char="•"/>
            </a:pPr>
            <a:r>
              <a:rPr lang="en-US" b="0" i="1">
                <a:effectLst/>
                <a:latin typeface="Times New Roman"/>
                <a:cs typeface="Times New Roman"/>
              </a:rPr>
              <a:t>As a [User/Administrator], I want to collect [Skin Glucose Current Data] so that [it could also be used for real-time monitoring after calibration.] </a:t>
            </a:r>
            <a:r>
              <a:rPr lang="en-US" b="0" i="0">
                <a:effectLst/>
                <a:latin typeface="Times New Roman"/>
                <a:cs typeface="Times New Roman"/>
              </a:rPr>
              <a:t> </a:t>
            </a:r>
          </a:p>
          <a:p>
            <a:pPr marL="285750" indent="-285750" algn="l" fontAlgn="base">
              <a:lnSpc>
                <a:spcPct val="120000"/>
              </a:lnSpc>
              <a:buChar char="•"/>
            </a:pPr>
            <a:r>
              <a:rPr lang="en-US" i="1">
                <a:latin typeface="Times New Roman"/>
                <a:cs typeface="Times New Roman"/>
              </a:rPr>
              <a:t> </a:t>
            </a:r>
            <a:r>
              <a:rPr lang="en-US" b="0" i="1">
                <a:effectLst/>
                <a:latin typeface="Times New Roman"/>
                <a:cs typeface="Times New Roman"/>
              </a:rPr>
              <a:t>As a [User/Administrator], I want to collect [Calibration Parameters] so that [the concentration curve could be adjusted and plotted more accurately.] </a:t>
            </a:r>
            <a:r>
              <a:rPr lang="en-US" b="0" i="0">
                <a:effectLst/>
                <a:latin typeface="Times New Roman"/>
                <a:cs typeface="Times New Roman"/>
              </a:rPr>
              <a:t> </a:t>
            </a:r>
          </a:p>
          <a:p>
            <a:pPr marL="285750" indent="-285750" algn="l" fontAlgn="base">
              <a:lnSpc>
                <a:spcPct val="120000"/>
              </a:lnSpc>
              <a:buChar char="•"/>
            </a:pPr>
            <a:r>
              <a:rPr lang="en-US" b="0" i="1">
                <a:effectLst/>
                <a:latin typeface="Times New Roman"/>
                <a:cs typeface="Times New Roman"/>
              </a:rPr>
              <a:t>As a [User/Administrator], I want to collect [Lag Time] so that [graphs could be correctly plotted and presented accurately.]</a:t>
            </a:r>
            <a:r>
              <a:rPr lang="en-US" b="0" i="0">
                <a:effectLst/>
                <a:latin typeface="Times New Roman"/>
                <a:cs typeface="Times New Roman"/>
              </a:rPr>
              <a:t> </a:t>
            </a:r>
          </a:p>
          <a:p>
            <a:pPr algn="l">
              <a:lnSpc>
                <a:spcPct val="12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6005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38A2-F0DC-4F4F-8C63-C20D38C2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58" y="144529"/>
            <a:ext cx="4827799" cy="1034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EB56E-73DF-4E3E-A4A1-9E2871C1BF40}"/>
              </a:ext>
            </a:extLst>
          </p:cNvPr>
          <p:cNvSpPr txBox="1"/>
          <p:nvPr/>
        </p:nvSpPr>
        <p:spPr>
          <a:xfrm>
            <a:off x="3309" y="3429882"/>
            <a:ext cx="3936029" cy="14613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Aft>
                <a:spcPts val="600"/>
              </a:spcAft>
              <a:buSzPct val="85000"/>
              <a:buFont typeface="Arial"/>
              <a:buChar char="•"/>
            </a:pP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As a [User/Administrator],  </a:t>
            </a:r>
            <a:endParaRPr lang="en-US"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  <a:buSzPct val="85000"/>
            </a:pP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              I want to [calibrate the signal data.] </a:t>
            </a:r>
            <a:endParaRPr lang="en-US"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As a [User/Administrator],  </a:t>
            </a: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             I want to [perform post processing.] 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SzPct val="85000"/>
              <a:buAutoNum type="arabicParenBoth"/>
            </a:pPr>
            <a:endParaRPr lang="en-US" sz="1500">
              <a:solidFill>
                <a:schemeClr val="bg1"/>
              </a:solidFill>
            </a:endParaRPr>
          </a:p>
        </p:txBody>
      </p:sp>
      <p:pic>
        <p:nvPicPr>
          <p:cNvPr id="9" name="Picture 10" descr="Diagram&#10;&#10;Description automatically generated">
            <a:extLst>
              <a:ext uri="{FF2B5EF4-FFF2-40B4-BE49-F238E27FC236}">
                <a16:creationId xmlns:a16="http://schemas.microsoft.com/office/drawing/2014/main" id="{FA167512-C5EC-44B8-A268-122EE57A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76" y="1177166"/>
            <a:ext cx="7461736" cy="507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76A34F3-6D28-4B74-B5EB-66861108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706" y="1202802"/>
            <a:ext cx="7657121" cy="45305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7D38A2-F0DC-4F4F-8C63-C20D38C2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83" y="561497"/>
            <a:ext cx="4827799" cy="641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Plotting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A7B23-108B-4DC4-8F4F-D2EBC1EDED19}"/>
              </a:ext>
            </a:extLst>
          </p:cNvPr>
          <p:cNvSpPr txBox="1"/>
          <p:nvPr/>
        </p:nvSpPr>
        <p:spPr>
          <a:xfrm>
            <a:off x="224066" y="4480621"/>
            <a:ext cx="5256316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buFont typeface="Arial"/>
              <a:buChar char="•"/>
            </a:pP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As a [User/Administrator], </a:t>
            </a:r>
            <a:endParaRPr lang="en-US">
              <a:solidFill>
                <a:schemeClr val="bg1"/>
              </a:solidFill>
              <a:latin typeface="Trade Gothic Next Light"/>
              <a:cs typeface="Times New Roman"/>
            </a:endParaRPr>
          </a:p>
          <a:p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              I could [ check detailed value and description.]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i="1" u="none" strike="noStrike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As a [User/Administrator],</a:t>
            </a:r>
            <a:endParaRPr lang="en-US">
              <a:solidFill>
                <a:schemeClr val="bg1"/>
              </a:solidFill>
              <a:latin typeface="Trade Gothic Next Light"/>
              <a:cs typeface="Times New Roman"/>
            </a:endParaRPr>
          </a:p>
          <a:p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              </a:t>
            </a:r>
            <a:r>
              <a:rPr lang="en-US" sz="1600" i="1" u="none" strike="noStrike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I want to plot [Glucose Concentration </a:t>
            </a: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vs</a:t>
            </a:r>
            <a:r>
              <a:rPr lang="en-US" sz="1600" i="1" u="none" strike="noStrike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 Time</a:t>
            </a: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.] </a:t>
            </a:r>
            <a:endParaRPr lang="en-US">
              <a:solidFill>
                <a:schemeClr val="bg1"/>
              </a:solidFill>
            </a:endParaRPr>
          </a:p>
          <a:p>
            <a:pPr marL="285750" indent="-285750" fontAlgn="base">
              <a:buFont typeface="Arial"/>
              <a:buChar char="•"/>
            </a:pPr>
            <a:r>
              <a:rPr lang="en-US" sz="1600" b="0" i="1" u="none" strike="noStrike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As a [User/Administrator], </a:t>
            </a:r>
            <a:endParaRPr lang="en-US"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              </a:t>
            </a:r>
            <a:r>
              <a:rPr lang="en-US" sz="1600" b="0" i="1" u="none" strike="noStrike"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I want to plot [Skin Glucose Concentration </a:t>
            </a: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vs Time.]</a:t>
            </a:r>
            <a:endParaRPr lang="en-US"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 i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7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F76A34F3-6D28-4B74-B5EB-66861108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706" y="1202802"/>
            <a:ext cx="7657121" cy="45305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7D38A2-F0DC-4F4F-8C63-C20D38C2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83" y="561497"/>
            <a:ext cx="4827799" cy="641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Plotting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B2E91-2BD0-4299-AE7C-F504449C32E8}"/>
              </a:ext>
            </a:extLst>
          </p:cNvPr>
          <p:cNvSpPr txBox="1"/>
          <p:nvPr/>
        </p:nvSpPr>
        <p:spPr>
          <a:xfrm>
            <a:off x="-1954" y="5228945"/>
            <a:ext cx="1094200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buFont typeface="Arial"/>
              <a:buChar char="•"/>
            </a:pPr>
            <a:r>
              <a:rPr lang="en-US" sz="1600" b="0" i="1" u="none" strike="noStrike">
                <a:solidFill>
                  <a:schemeClr val="bg1"/>
                </a:solidFill>
                <a:effectLst/>
                <a:latin typeface="Times New Roman"/>
                <a:ea typeface="+mn-lt"/>
                <a:cs typeface="+mn-lt"/>
              </a:rPr>
              <a:t>As a [User/Administrator], </a:t>
            </a:r>
            <a:endParaRPr lang="en-US" sz="160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1600" i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             </a:t>
            </a:r>
            <a:r>
              <a:rPr lang="en-US" sz="1600" b="0" i="1" u="none" strike="noStrike">
                <a:solidFill>
                  <a:schemeClr val="bg1"/>
                </a:solidFill>
                <a:effectLst/>
                <a:latin typeface="Times New Roman"/>
                <a:ea typeface="+mn-lt"/>
                <a:cs typeface="+mn-lt"/>
              </a:rPr>
              <a:t>I want to</a:t>
            </a:r>
            <a:r>
              <a:rPr lang="en-US" sz="1600" i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1600" b="0" i="1" u="none" strike="noStrike">
                <a:solidFill>
                  <a:schemeClr val="bg1"/>
                </a:solidFill>
                <a:effectLst/>
                <a:latin typeface="Times New Roman"/>
                <a:ea typeface="+mn-lt"/>
                <a:cs typeface="+mn-lt"/>
              </a:rPr>
              <a:t>plot [</a:t>
            </a:r>
            <a:r>
              <a:rPr lang="en-US" sz="1600" i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Event vs </a:t>
            </a:r>
            <a:r>
              <a:rPr lang="en-US" sz="1600" b="0" i="1" u="none" strike="noStrike">
                <a:solidFill>
                  <a:schemeClr val="bg1"/>
                </a:solidFill>
                <a:effectLst/>
                <a:latin typeface="Times New Roman"/>
                <a:ea typeface="+mn-lt"/>
                <a:cs typeface="+mn-lt"/>
              </a:rPr>
              <a:t>Time</a:t>
            </a:r>
            <a:r>
              <a:rPr lang="en-US" sz="1600" i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(into Concentration Plot).] </a:t>
            </a:r>
            <a:endParaRPr lang="en-US" sz="1600" b="0" i="0">
              <a:solidFill>
                <a:schemeClr val="bg1"/>
              </a:solidFill>
              <a:effectLst/>
              <a:latin typeface="Times New Roman"/>
              <a:ea typeface="+mn-lt"/>
              <a:cs typeface="+mn-lt"/>
            </a:endParaRPr>
          </a:p>
          <a:p>
            <a:pPr marL="285750" indent="-285750" fontAlgn="base">
              <a:buFont typeface="Arial"/>
              <a:buChar char="•"/>
            </a:pPr>
            <a:r>
              <a:rPr lang="en-US" sz="1600" b="0" i="1" u="none" strike="noStrike">
                <a:solidFill>
                  <a:schemeClr val="bg1"/>
                </a:solidFill>
                <a:effectLst/>
                <a:latin typeface="Times New Roman"/>
                <a:ea typeface="+mn-lt"/>
                <a:cs typeface="+mn-lt"/>
              </a:rPr>
              <a:t>As a [User/Administrator], </a:t>
            </a:r>
            <a:endParaRPr lang="en-US" sz="1600" i="1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1600" i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             </a:t>
            </a:r>
            <a:r>
              <a:rPr lang="en-US" sz="1600" b="0" i="1" u="none" strike="noStrike">
                <a:solidFill>
                  <a:schemeClr val="bg1"/>
                </a:solidFill>
                <a:effectLst/>
                <a:latin typeface="Times New Roman"/>
                <a:ea typeface="+mn-lt"/>
                <a:cs typeface="+mn-lt"/>
              </a:rPr>
              <a:t>I want to</a:t>
            </a:r>
            <a:r>
              <a:rPr lang="en-US" sz="1600" i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1600" b="0" i="1" u="none" strike="noStrike">
                <a:solidFill>
                  <a:schemeClr val="bg1"/>
                </a:solidFill>
                <a:effectLst/>
                <a:latin typeface="Times New Roman"/>
                <a:ea typeface="+mn-lt"/>
                <a:cs typeface="+mn-lt"/>
              </a:rPr>
              <a:t>plot [Skin Glucose Concentration </a:t>
            </a:r>
            <a:r>
              <a:rPr lang="en-US" sz="1600" i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vs</a:t>
            </a:r>
            <a:r>
              <a:rPr lang="en-US" sz="1600" b="0" i="1" u="none" strike="noStrike">
                <a:solidFill>
                  <a:schemeClr val="bg1"/>
                </a:solidFill>
                <a:effectLst/>
                <a:latin typeface="Times New Roman"/>
                <a:ea typeface="+mn-lt"/>
                <a:cs typeface="+mn-lt"/>
              </a:rPr>
              <a:t> </a:t>
            </a:r>
            <a:r>
              <a:rPr lang="en-US" sz="1600" i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Glucose Concentration.] 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As a [User/Administrator], </a:t>
            </a:r>
          </a:p>
          <a:p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              I want to plot </a:t>
            </a:r>
            <a:r>
              <a:rPr lang="en-US" sz="1600" i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[Bland-Altman Plot for Glucose Concentration and Skin Glucose Concentration.]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1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38A2-F0DC-4F4F-8C63-C20D38C2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51" y="442600"/>
            <a:ext cx="4827799" cy="641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Permission control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298D814D-E168-45E4-9AFB-60A218AD5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093" y="1086850"/>
            <a:ext cx="7217507" cy="5690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9823D8-4519-440A-957D-C05A0D4BE9F1}"/>
              </a:ext>
            </a:extLst>
          </p:cNvPr>
          <p:cNvSpPr txBox="1"/>
          <p:nvPr/>
        </p:nvSpPr>
        <p:spPr>
          <a:xfrm>
            <a:off x="3310" y="2570190"/>
            <a:ext cx="5245106" cy="27313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Aft>
                <a:spcPts val="600"/>
              </a:spcAft>
              <a:buSzPct val="85000"/>
              <a:buFont typeface="Arial"/>
              <a:buChar char="•"/>
            </a:pP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As a [User/Administrator], </a:t>
            </a:r>
            <a:endParaRPr lang="en-US"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  <a:buSzPct val="85000"/>
            </a:pP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                I could [log in using a unique ID and password.] </a:t>
            </a:r>
            <a:endParaRPr lang="en-US" sz="1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As a [User/Administrator], </a:t>
            </a:r>
          </a:p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bg1"/>
                </a:solidFill>
                <a:latin typeface="Times New Roman"/>
                <a:cs typeface="Times New Roman"/>
              </a:rPr>
              <a:t>               I could [change my password.]</a:t>
            </a:r>
            <a:endParaRPr lang="en-US">
              <a:solidFill>
                <a:schemeClr val="bg1"/>
              </a:solidFill>
              <a:latin typeface="Trade Gothic Next Light"/>
              <a:cs typeface="Times New Roman"/>
            </a:endParaRPr>
          </a:p>
          <a:p>
            <a:pPr marL="285750" indent="-285750">
              <a:spcAft>
                <a:spcPts val="600"/>
              </a:spcAft>
              <a:buFont typeface="Arial,Sans-Serif"/>
              <a:buChar char="•"/>
            </a:pPr>
            <a:r>
              <a:rPr lang="en-US" i="1">
                <a:solidFill>
                  <a:schemeClr val="bg1"/>
                </a:solidFill>
                <a:latin typeface="Times New Roman"/>
                <a:cs typeface="Times New Roman"/>
              </a:rPr>
              <a:t>As a [User/Administrator], 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en-US" i="1">
                <a:solidFill>
                  <a:schemeClr val="bg1"/>
                </a:solidFill>
                <a:latin typeface="Times New Roman"/>
                <a:cs typeface="Times New Roman"/>
              </a:rPr>
              <a:t>             I could [add Glucose Concentration/Event.]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,Sans-Serif"/>
              <a:buChar char="•"/>
            </a:pPr>
            <a:r>
              <a:rPr lang="en-US" i="1">
                <a:solidFill>
                  <a:schemeClr val="bg1"/>
                </a:solidFill>
                <a:latin typeface="Times New Roman"/>
                <a:cs typeface="Times New Roman"/>
              </a:rPr>
              <a:t>As a [User/Administrator], 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en-US" i="1">
                <a:solidFill>
                  <a:schemeClr val="bg1"/>
                </a:solidFill>
                <a:latin typeface="Times New Roman"/>
                <a:cs typeface="Times New Roman"/>
              </a:rPr>
              <a:t>            I could [modify input with ID within 5min.]</a:t>
            </a:r>
            <a:endParaRPr 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SzPct val="85000"/>
              <a:buFontTx/>
              <a:buAutoNum type="arabicParenBoth"/>
            </a:pPr>
            <a:endParaRPr lang="en-US" sz="1500">
              <a:solidFill>
                <a:schemeClr val="bg1"/>
              </a:solidFill>
              <a:latin typeface="Trade Gothic Next Ligh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767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ortal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4"/>
      </a:lt2>
      <a:accent1>
        <a:srgbClr val="81AA9B"/>
      </a:accent1>
      <a:accent2>
        <a:srgbClr val="75A8AC"/>
      </a:accent2>
      <a:accent3>
        <a:srgbClr val="88A4BF"/>
      </a:accent3>
      <a:accent4>
        <a:srgbClr val="7F85BA"/>
      </a:accent4>
      <a:accent5>
        <a:srgbClr val="A596C6"/>
      </a:accent5>
      <a:accent6>
        <a:srgbClr val="AA7FBA"/>
      </a:accent6>
      <a:hlink>
        <a:srgbClr val="AE698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c89bf97-b86f-4f23-925b-3e0a372791b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BBF618B72D1648A4C3932A45F4C3C6" ma:contentTypeVersion="14" ma:contentTypeDescription="Create a new document." ma:contentTypeScope="" ma:versionID="41440e3391a29961865c6ea79c5007ef">
  <xsd:schema xmlns:xsd="http://www.w3.org/2001/XMLSchema" xmlns:xs="http://www.w3.org/2001/XMLSchema" xmlns:p="http://schemas.microsoft.com/office/2006/metadata/properties" xmlns:ns3="cc89bf97-b86f-4f23-925b-3e0a372791bc" xmlns:ns4="88f0ae81-9143-4f16-a117-cfc65ed43b61" targetNamespace="http://schemas.microsoft.com/office/2006/metadata/properties" ma:root="true" ma:fieldsID="76c143399b4743254ee53bab41f90d6d" ns3:_="" ns4:_="">
    <xsd:import namespace="cc89bf97-b86f-4f23-925b-3e0a372791bc"/>
    <xsd:import namespace="88f0ae81-9143-4f16-a117-cfc65ed43b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89bf97-b86f-4f23-925b-3e0a372791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f0ae81-9143-4f16-a117-cfc65ed43b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A13DC6-22A6-4EC8-B40A-AB6DDA0044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4E689B-2251-41DC-8C6A-FAAA97DEA25E}">
  <ds:schemaRefs>
    <ds:schemaRef ds:uri="88f0ae81-9143-4f16-a117-cfc65ed43b61"/>
    <ds:schemaRef ds:uri="http://www.w3.org/XML/1998/namespace"/>
    <ds:schemaRef ds:uri="http://purl.org/dc/dcmitype/"/>
    <ds:schemaRef ds:uri="cc89bf97-b86f-4f23-925b-3e0a372791bc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0CE7A5C-6182-457A-9BAF-89142CE997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89bf97-b86f-4f23-925b-3e0a372791bc"/>
    <ds:schemaRef ds:uri="88f0ae81-9143-4f16-a117-cfc65ed43b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1660</Words>
  <Application>Microsoft Office PowerPoint</Application>
  <PresentationFormat>Widescreen</PresentationFormat>
  <Paragraphs>105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Arial,Sans-Serif</vt:lpstr>
      <vt:lpstr>Calibri</vt:lpstr>
      <vt:lpstr>Segoe UI</vt:lpstr>
      <vt:lpstr>Times New Roman</vt:lpstr>
      <vt:lpstr>Trade Gothic Next</vt:lpstr>
      <vt:lpstr>Trade Gothic Next Cond</vt:lpstr>
      <vt:lpstr>Trade Gothic Next Light</vt:lpstr>
      <vt:lpstr>PortalVTI</vt:lpstr>
      <vt:lpstr>Baby Health Monitoring APP</vt:lpstr>
      <vt:lpstr>IMMATURE Metabolism in premature babies</vt:lpstr>
      <vt:lpstr>OUR Product</vt:lpstr>
      <vt:lpstr>SYSTEM OVERVIEW</vt:lpstr>
      <vt:lpstr>Data Collection</vt:lpstr>
      <vt:lpstr>Data Processing</vt:lpstr>
      <vt:lpstr>Data Plotting</vt:lpstr>
      <vt:lpstr>Data Plotting</vt:lpstr>
      <vt:lpstr>Permission control</vt:lpstr>
      <vt:lpstr>Permission control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Premature Baby Health Monitoring APP</dc:title>
  <dc:creator>Sim, Shamus</dc:creator>
  <cp:lastModifiedBy>Sim, Shamus</cp:lastModifiedBy>
  <cp:revision>2</cp:revision>
  <dcterms:created xsi:type="dcterms:W3CDTF">2021-12-11T13:35:38Z</dcterms:created>
  <dcterms:modified xsi:type="dcterms:W3CDTF">2023-04-28T10:39:39Z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0x0101001FBBF618B72D1648A4C3932A45F4C3C6</vt:lpwstr>
  </property>
</Properties>
</file>