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65" r:id="rId3"/>
    <p:sldId id="266" r:id="rId4"/>
    <p:sldId id="259" r:id="rId5"/>
    <p:sldId id="260" r:id="rId6"/>
    <p:sldId id="256" r:id="rId7"/>
    <p:sldId id="257" r:id="rId8"/>
    <p:sldId id="261" r:id="rId9"/>
    <p:sldId id="263" r:id="rId10"/>
    <p:sldId id="264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49" autoAdjust="0"/>
  </p:normalViewPr>
  <p:slideViewPr>
    <p:cSldViewPr>
      <p:cViewPr varScale="1">
        <p:scale>
          <a:sx n="129" d="100"/>
          <a:sy n="129" d="100"/>
        </p:scale>
        <p:origin x="-102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D0A93-9162-415E-AC6A-4AE425667DE1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2C48A-DE1A-49F6-8249-355F1A8F7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782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2C48A-DE1A-49F6-8249-355F1A8F797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000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330B-0DC0-4CD1-AD29-A7230E8C35FA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D51-1409-4FDC-96B0-A160ADD13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75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330B-0DC0-4CD1-AD29-A7230E8C35FA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D51-1409-4FDC-96B0-A160ADD13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93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330B-0DC0-4CD1-AD29-A7230E8C35FA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D51-1409-4FDC-96B0-A160ADD13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5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330B-0DC0-4CD1-AD29-A7230E8C35FA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D51-1409-4FDC-96B0-A160ADD13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59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330B-0DC0-4CD1-AD29-A7230E8C35FA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D51-1409-4FDC-96B0-A160ADD13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83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330B-0DC0-4CD1-AD29-A7230E8C35FA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D51-1409-4FDC-96B0-A160ADD13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51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330B-0DC0-4CD1-AD29-A7230E8C35FA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D51-1409-4FDC-96B0-A160ADD13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387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330B-0DC0-4CD1-AD29-A7230E8C35FA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D51-1409-4FDC-96B0-A160ADD13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21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330B-0DC0-4CD1-AD29-A7230E8C35FA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D51-1409-4FDC-96B0-A160ADD13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38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330B-0DC0-4CD1-AD29-A7230E8C35FA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D51-1409-4FDC-96B0-A160ADD13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2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330B-0DC0-4CD1-AD29-A7230E8C35FA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D51-1409-4FDC-96B0-A160ADD13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20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B330B-0DC0-4CD1-AD29-A7230E8C35FA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20D51-1409-4FDC-96B0-A160ADD13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71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.png"/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331640" y="1268760"/>
            <a:ext cx="158417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Planetarium </a:t>
            </a:r>
            <a:r>
              <a:rPr lang="de-DE" sz="1100" dirty="0" err="1" smtClean="0">
                <a:solidFill>
                  <a:schemeClr val="tx1"/>
                </a:solidFill>
              </a:rPr>
              <a:t>program</a:t>
            </a:r>
            <a:endParaRPr lang="de-DE" sz="1100" dirty="0" smtClean="0">
              <a:solidFill>
                <a:schemeClr val="tx1"/>
              </a:solidFill>
            </a:endParaRPr>
          </a:p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e.g. Guide 9.0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491880" y="1271584"/>
            <a:ext cx="158417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MoonPanoramaMaker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372200" y="1284432"/>
            <a:ext cx="158417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FireCapture</a:t>
            </a:r>
            <a:endParaRPr lang="de-DE" sz="1100" dirty="0" smtClean="0">
              <a:solidFill>
                <a:schemeClr val="tx1"/>
              </a:solidFill>
            </a:endParaRPr>
          </a:p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(</a:t>
            </a:r>
            <a:r>
              <a:rPr lang="de-DE" sz="1100" dirty="0" err="1" smtClean="0">
                <a:solidFill>
                  <a:schemeClr val="tx1"/>
                </a:solidFill>
              </a:rPr>
              <a:t>for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camera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control</a:t>
            </a:r>
            <a:r>
              <a:rPr lang="de-DE" sz="1100" dirty="0" smtClean="0">
                <a:solidFill>
                  <a:schemeClr val="tx1"/>
                </a:solidFill>
              </a:rPr>
              <a:t>)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123728" y="2782720"/>
            <a:ext cx="2304256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ASCOM hub</a:t>
            </a:r>
          </a:p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e.g. POTH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123728" y="3861048"/>
            <a:ext cx="2304256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Telescope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driver</a:t>
            </a:r>
            <a:r>
              <a:rPr lang="de-DE" sz="1100" dirty="0" smtClean="0">
                <a:solidFill>
                  <a:schemeClr val="tx1"/>
                </a:solidFill>
              </a:rPr>
              <a:t> (ASCOM)</a:t>
            </a:r>
          </a:p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e.g. </a:t>
            </a:r>
            <a:r>
              <a:rPr lang="de-DE" sz="1100" dirty="0" err="1" smtClean="0">
                <a:solidFill>
                  <a:schemeClr val="tx1"/>
                </a:solidFill>
              </a:rPr>
              <a:t>Celestron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NexRemote</a:t>
            </a:r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10" name="Gerade Verbindung 9"/>
          <p:cNvCxnSpPr/>
          <p:nvPr/>
        </p:nvCxnSpPr>
        <p:spPr>
          <a:xfrm>
            <a:off x="2411760" y="1860496"/>
            <a:ext cx="0" cy="9222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3995936" y="1844824"/>
            <a:ext cx="0" cy="9222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>
            <a:endCxn id="8" idx="0"/>
          </p:cNvCxnSpPr>
          <p:nvPr/>
        </p:nvCxnSpPr>
        <p:spPr>
          <a:xfrm>
            <a:off x="3269792" y="3358784"/>
            <a:ext cx="6064" cy="50226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5076056" y="1628800"/>
            <a:ext cx="129614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5442640" y="1368790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TCP/IP</a:t>
            </a:r>
            <a:endParaRPr lang="de-DE" sz="1100" dirty="0"/>
          </a:p>
        </p:txBody>
      </p:sp>
      <p:sp>
        <p:nvSpPr>
          <p:cNvPr id="18" name="Textfeld 17"/>
          <p:cNvSpPr txBox="1"/>
          <p:nvPr/>
        </p:nvSpPr>
        <p:spPr>
          <a:xfrm>
            <a:off x="3940370" y="2190803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COM</a:t>
            </a:r>
            <a:endParaRPr lang="de-DE" sz="1100" dirty="0"/>
          </a:p>
        </p:txBody>
      </p:sp>
      <p:sp>
        <p:nvSpPr>
          <p:cNvPr id="19" name="Textfeld 18"/>
          <p:cNvSpPr txBox="1"/>
          <p:nvPr/>
        </p:nvSpPr>
        <p:spPr>
          <a:xfrm>
            <a:off x="2339752" y="2175131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COM</a:t>
            </a:r>
            <a:endParaRPr lang="de-DE" sz="1100" dirty="0"/>
          </a:p>
        </p:txBody>
      </p:sp>
      <p:sp>
        <p:nvSpPr>
          <p:cNvPr id="20" name="Textfeld 19"/>
          <p:cNvSpPr txBox="1"/>
          <p:nvPr/>
        </p:nvSpPr>
        <p:spPr>
          <a:xfrm>
            <a:off x="3218136" y="3479111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COM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58520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764704"/>
            <a:ext cx="6985363" cy="5242180"/>
          </a:xfrm>
        </p:spPr>
      </p:pic>
      <p:sp>
        <p:nvSpPr>
          <p:cNvPr id="5" name="Multiplizieren 4"/>
          <p:cNvSpPr/>
          <p:nvPr/>
        </p:nvSpPr>
        <p:spPr>
          <a:xfrm>
            <a:off x="1960885" y="4580861"/>
            <a:ext cx="399281" cy="382781"/>
          </a:xfrm>
          <a:prstGeom prst="mathMultiply">
            <a:avLst>
              <a:gd name="adj1" fmla="val 0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Multiplizieren 5"/>
          <p:cNvSpPr/>
          <p:nvPr/>
        </p:nvSpPr>
        <p:spPr>
          <a:xfrm>
            <a:off x="6919689" y="2051323"/>
            <a:ext cx="399281" cy="382781"/>
          </a:xfrm>
          <a:prstGeom prst="mathMultiply">
            <a:avLst>
              <a:gd name="adj1" fmla="val 0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V="1">
            <a:off x="2252663" y="2276873"/>
            <a:ext cx="4767609" cy="2466577"/>
          </a:xfrm>
          <a:prstGeom prst="straightConnector1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/>
              <p:cNvSpPr/>
              <p:nvPr/>
            </p:nvSpPr>
            <p:spPr>
              <a:xfrm>
                <a:off x="4580813" y="2945020"/>
                <a:ext cx="4363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∆</m:t>
                      </m:r>
                    </m:oMath>
                  </m:oMathPara>
                </a14:m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htec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813" y="2945020"/>
                <a:ext cx="43633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981" y="3480168"/>
            <a:ext cx="2324425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0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755576" y="1280584"/>
            <a:ext cx="1584176" cy="5760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Planetarium </a:t>
            </a:r>
            <a:r>
              <a:rPr lang="de-DE" sz="1100" dirty="0" err="1" smtClean="0">
                <a:solidFill>
                  <a:schemeClr val="tx1"/>
                </a:solidFill>
              </a:rPr>
              <a:t>program</a:t>
            </a:r>
            <a:endParaRPr lang="de-DE" sz="1100" dirty="0" smtClean="0">
              <a:solidFill>
                <a:schemeClr val="tx1"/>
              </a:solidFill>
            </a:endParaRPr>
          </a:p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e.g. Guide 9.0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491880" y="1271584"/>
            <a:ext cx="158417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MoonPanoramaMaker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383959" y="1872504"/>
            <a:ext cx="1584176" cy="5760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FireCapture</a:t>
            </a:r>
            <a:endParaRPr lang="de-DE" sz="1100" dirty="0" smtClean="0">
              <a:solidFill>
                <a:schemeClr val="tx1"/>
              </a:solidFill>
            </a:endParaRPr>
          </a:p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camera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control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program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979712" y="2794544"/>
            <a:ext cx="1458737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ASCOM hub</a:t>
            </a:r>
          </a:p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e.g. POTH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337574" y="3998157"/>
            <a:ext cx="1892787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ASCOM </a:t>
            </a:r>
            <a:r>
              <a:rPr lang="de-DE" sz="1100" dirty="0" err="1">
                <a:solidFill>
                  <a:schemeClr val="tx1"/>
                </a:solidFill>
              </a:rPr>
              <a:t>t</a:t>
            </a:r>
            <a:r>
              <a:rPr lang="de-DE" sz="1100" dirty="0" err="1" smtClean="0">
                <a:solidFill>
                  <a:schemeClr val="tx1"/>
                </a:solidFill>
              </a:rPr>
              <a:t>elescope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driver</a:t>
            </a:r>
            <a:endParaRPr lang="de-DE" sz="1100" dirty="0" smtClean="0">
              <a:solidFill>
                <a:schemeClr val="tx1"/>
              </a:solidFill>
            </a:endParaRPr>
          </a:p>
        </p:txBody>
      </p:sp>
      <p:cxnSp>
        <p:nvCxnSpPr>
          <p:cNvPr id="10" name="Gerade Verbindung 9"/>
          <p:cNvCxnSpPr>
            <a:stCxn id="4" idx="2"/>
            <a:endCxn id="7" idx="0"/>
          </p:cNvCxnSpPr>
          <p:nvPr/>
        </p:nvCxnSpPr>
        <p:spPr>
          <a:xfrm>
            <a:off x="1547664" y="1856648"/>
            <a:ext cx="1161417" cy="9378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flipH="1">
            <a:off x="2696760" y="1863766"/>
            <a:ext cx="1587207" cy="9222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>
            <a:endCxn id="8" idx="0"/>
          </p:cNvCxnSpPr>
          <p:nvPr/>
        </p:nvCxnSpPr>
        <p:spPr>
          <a:xfrm>
            <a:off x="2696760" y="3376678"/>
            <a:ext cx="1587208" cy="6214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5076056" y="1584472"/>
            <a:ext cx="129614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5442640" y="1324462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TCP/IP</a:t>
            </a:r>
            <a:endParaRPr lang="de-DE" sz="1100" dirty="0"/>
          </a:p>
        </p:txBody>
      </p:sp>
      <p:sp>
        <p:nvSpPr>
          <p:cNvPr id="18" name="Textfeld 17"/>
          <p:cNvSpPr txBox="1"/>
          <p:nvPr/>
        </p:nvSpPr>
        <p:spPr>
          <a:xfrm>
            <a:off x="4282452" y="3293235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COM</a:t>
            </a:r>
            <a:endParaRPr lang="de-DE" sz="1100" dirty="0"/>
          </a:p>
        </p:txBody>
      </p:sp>
      <p:sp>
        <p:nvSpPr>
          <p:cNvPr id="19" name="Textfeld 18"/>
          <p:cNvSpPr txBox="1"/>
          <p:nvPr/>
        </p:nvSpPr>
        <p:spPr>
          <a:xfrm>
            <a:off x="1618813" y="2194791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COM</a:t>
            </a:r>
            <a:endParaRPr lang="de-DE" sz="1100" dirty="0"/>
          </a:p>
        </p:txBody>
      </p:sp>
      <p:sp>
        <p:nvSpPr>
          <p:cNvPr id="20" name="Textfeld 19"/>
          <p:cNvSpPr txBox="1"/>
          <p:nvPr/>
        </p:nvSpPr>
        <p:spPr>
          <a:xfrm>
            <a:off x="2965243" y="2194073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COM</a:t>
            </a:r>
            <a:endParaRPr lang="de-DE" sz="1100" dirty="0"/>
          </a:p>
        </p:txBody>
      </p:sp>
      <p:cxnSp>
        <p:nvCxnSpPr>
          <p:cNvPr id="21" name="Gerade Verbindung 20"/>
          <p:cNvCxnSpPr>
            <a:endCxn id="8" idx="0"/>
          </p:cNvCxnSpPr>
          <p:nvPr/>
        </p:nvCxnSpPr>
        <p:spPr>
          <a:xfrm>
            <a:off x="4282452" y="1856648"/>
            <a:ext cx="1516" cy="2141509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2833120" y="3556612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COM</a:t>
            </a:r>
            <a:endParaRPr lang="de-DE" sz="1100" dirty="0"/>
          </a:p>
        </p:txBody>
      </p:sp>
      <p:sp>
        <p:nvSpPr>
          <p:cNvPr id="25" name="Textfeld 24"/>
          <p:cNvSpPr txBox="1"/>
          <p:nvPr/>
        </p:nvSpPr>
        <p:spPr>
          <a:xfrm>
            <a:off x="4296836" y="2570546"/>
            <a:ext cx="15584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 smtClean="0"/>
              <a:t>Either</a:t>
            </a:r>
            <a:r>
              <a:rPr lang="de-DE" sz="1100" dirty="0" smtClean="0"/>
              <a:t> </a:t>
            </a:r>
            <a:r>
              <a:rPr lang="de-DE" sz="1100" dirty="0" err="1" smtClean="0"/>
              <a:t>direct</a:t>
            </a:r>
            <a:r>
              <a:rPr lang="de-DE" sz="1100" dirty="0" smtClean="0"/>
              <a:t> </a:t>
            </a:r>
            <a:r>
              <a:rPr lang="de-DE" sz="1100" dirty="0" err="1" smtClean="0"/>
              <a:t>connection</a:t>
            </a:r>
            <a:endParaRPr lang="de-DE" sz="1100" dirty="0" smtClean="0"/>
          </a:p>
          <a:p>
            <a:r>
              <a:rPr lang="de-DE" sz="1100" dirty="0" err="1"/>
              <a:t>o</a:t>
            </a:r>
            <a:r>
              <a:rPr lang="de-DE" sz="1100" dirty="0" err="1" smtClean="0"/>
              <a:t>r</a:t>
            </a:r>
            <a:r>
              <a:rPr lang="de-DE" sz="1100" dirty="0" smtClean="0"/>
              <a:t> </a:t>
            </a:r>
            <a:r>
              <a:rPr lang="de-DE" sz="1100" dirty="0" err="1" smtClean="0"/>
              <a:t>through</a:t>
            </a:r>
            <a:r>
              <a:rPr lang="de-DE" sz="1100" dirty="0" smtClean="0"/>
              <a:t> a hub</a:t>
            </a:r>
            <a:endParaRPr lang="de-DE" sz="1100" dirty="0"/>
          </a:p>
        </p:txBody>
      </p:sp>
      <p:sp>
        <p:nvSpPr>
          <p:cNvPr id="26" name="Textfeld 25"/>
          <p:cNvSpPr txBox="1"/>
          <p:nvPr/>
        </p:nvSpPr>
        <p:spPr>
          <a:xfrm>
            <a:off x="5350467" y="1586072"/>
            <a:ext cx="747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Port 9820</a:t>
            </a:r>
            <a:endParaRPr lang="de-DE" sz="1100" dirty="0"/>
          </a:p>
        </p:txBody>
      </p:sp>
      <p:sp>
        <p:nvSpPr>
          <p:cNvPr id="27" name="Rechteck 26"/>
          <p:cNvSpPr/>
          <p:nvPr/>
        </p:nvSpPr>
        <p:spPr>
          <a:xfrm>
            <a:off x="6383959" y="1296440"/>
            <a:ext cx="158417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MoonPanoramaMaker</a:t>
            </a:r>
            <a:endParaRPr lang="de-DE" sz="1100" dirty="0" smtClean="0">
              <a:solidFill>
                <a:schemeClr val="tx1"/>
              </a:solidFill>
            </a:endParaRPr>
          </a:p>
          <a:p>
            <a:pPr algn="ctr"/>
            <a:r>
              <a:rPr lang="de-DE" sz="1100" dirty="0" err="1">
                <a:solidFill>
                  <a:schemeClr val="tx1"/>
                </a:solidFill>
              </a:rPr>
              <a:t>p</a:t>
            </a:r>
            <a:r>
              <a:rPr lang="de-DE" sz="1100" dirty="0" err="1" smtClean="0">
                <a:solidFill>
                  <a:schemeClr val="tx1"/>
                </a:solidFill>
              </a:rPr>
              <a:t>lugin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for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FireCapture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672516" y="692696"/>
            <a:ext cx="1810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Windows 7 / 8 / 10</a:t>
            </a:r>
            <a:endParaRPr lang="de-DE" sz="1600" b="1" dirty="0"/>
          </a:p>
        </p:txBody>
      </p:sp>
      <p:sp>
        <p:nvSpPr>
          <p:cNvPr id="29" name="Rechteck 28"/>
          <p:cNvSpPr/>
          <p:nvPr/>
        </p:nvSpPr>
        <p:spPr>
          <a:xfrm>
            <a:off x="672516" y="692696"/>
            <a:ext cx="7499884" cy="40324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83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755576" y="1280584"/>
            <a:ext cx="1584176" cy="5760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Planetarium </a:t>
            </a:r>
            <a:r>
              <a:rPr lang="de-DE" sz="1100" dirty="0" err="1" smtClean="0">
                <a:solidFill>
                  <a:schemeClr val="tx1"/>
                </a:solidFill>
              </a:rPr>
              <a:t>program</a:t>
            </a:r>
            <a:endParaRPr lang="de-DE" sz="1100" dirty="0" smtClean="0">
              <a:solidFill>
                <a:schemeClr val="tx1"/>
              </a:solidFill>
            </a:endParaRPr>
          </a:p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e.g. </a:t>
            </a:r>
            <a:r>
              <a:rPr lang="de-DE" sz="1100" dirty="0" err="1" smtClean="0">
                <a:solidFill>
                  <a:schemeClr val="tx1"/>
                </a:solidFill>
              </a:rPr>
              <a:t>KStars</a:t>
            </a:r>
            <a:r>
              <a:rPr lang="de-DE" sz="1100" dirty="0" smtClean="0">
                <a:solidFill>
                  <a:schemeClr val="tx1"/>
                </a:solidFill>
              </a:rPr>
              <a:t> / </a:t>
            </a:r>
            <a:r>
              <a:rPr lang="de-DE" sz="1100" dirty="0" err="1" smtClean="0">
                <a:solidFill>
                  <a:schemeClr val="tx1"/>
                </a:solidFill>
              </a:rPr>
              <a:t>Ekos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491880" y="1271584"/>
            <a:ext cx="158417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MoonPanoramaMaker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383959" y="1872504"/>
            <a:ext cx="1584176" cy="5760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FireCapture</a:t>
            </a:r>
            <a:endParaRPr lang="de-DE" sz="1100" dirty="0" smtClean="0">
              <a:solidFill>
                <a:schemeClr val="tx1"/>
              </a:solidFill>
            </a:endParaRPr>
          </a:p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camera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control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program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979712" y="2794544"/>
            <a:ext cx="1458737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INDI Server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337574" y="3998157"/>
            <a:ext cx="1892787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INDI </a:t>
            </a:r>
            <a:r>
              <a:rPr lang="de-DE" sz="1100" dirty="0" err="1" smtClean="0">
                <a:solidFill>
                  <a:schemeClr val="tx1"/>
                </a:solidFill>
              </a:rPr>
              <a:t>telescope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driver</a:t>
            </a:r>
            <a:endParaRPr lang="de-DE" sz="1100" dirty="0" smtClean="0">
              <a:solidFill>
                <a:schemeClr val="tx1"/>
              </a:solidFill>
            </a:endParaRPr>
          </a:p>
        </p:txBody>
      </p:sp>
      <p:cxnSp>
        <p:nvCxnSpPr>
          <p:cNvPr id="10" name="Gerade Verbindung 9"/>
          <p:cNvCxnSpPr>
            <a:stCxn id="4" idx="2"/>
            <a:endCxn id="7" idx="0"/>
          </p:cNvCxnSpPr>
          <p:nvPr/>
        </p:nvCxnSpPr>
        <p:spPr>
          <a:xfrm>
            <a:off x="1547664" y="1856648"/>
            <a:ext cx="1161417" cy="9378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flipH="1">
            <a:off x="2696760" y="1863766"/>
            <a:ext cx="1587207" cy="9222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>
            <a:endCxn id="8" idx="0"/>
          </p:cNvCxnSpPr>
          <p:nvPr/>
        </p:nvCxnSpPr>
        <p:spPr>
          <a:xfrm>
            <a:off x="2696760" y="3376678"/>
            <a:ext cx="1587208" cy="6214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5076056" y="1584472"/>
            <a:ext cx="129614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5442640" y="1324462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TCP/IP</a:t>
            </a:r>
            <a:endParaRPr lang="de-DE" sz="1100" dirty="0"/>
          </a:p>
        </p:txBody>
      </p:sp>
      <p:sp>
        <p:nvSpPr>
          <p:cNvPr id="20" name="Textfeld 19"/>
          <p:cNvSpPr txBox="1"/>
          <p:nvPr/>
        </p:nvSpPr>
        <p:spPr>
          <a:xfrm>
            <a:off x="2381545" y="2160536"/>
            <a:ext cx="7473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TCP/IP</a:t>
            </a:r>
          </a:p>
          <a:p>
            <a:r>
              <a:rPr lang="de-DE" sz="1100" dirty="0" smtClean="0"/>
              <a:t>Port 7624</a:t>
            </a:r>
            <a:endParaRPr lang="de-DE" sz="1100" dirty="0"/>
          </a:p>
        </p:txBody>
      </p:sp>
      <p:sp>
        <p:nvSpPr>
          <p:cNvPr id="22" name="Textfeld 21"/>
          <p:cNvSpPr txBox="1"/>
          <p:nvPr/>
        </p:nvSpPr>
        <p:spPr>
          <a:xfrm>
            <a:off x="2755205" y="3556612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Unix </a:t>
            </a:r>
            <a:r>
              <a:rPr lang="de-DE" sz="1100" dirty="0" err="1" smtClean="0"/>
              <a:t>pipe</a:t>
            </a:r>
            <a:endParaRPr lang="de-DE" sz="1100" dirty="0"/>
          </a:p>
        </p:txBody>
      </p:sp>
      <p:sp>
        <p:nvSpPr>
          <p:cNvPr id="26" name="Textfeld 25"/>
          <p:cNvSpPr txBox="1"/>
          <p:nvPr/>
        </p:nvSpPr>
        <p:spPr>
          <a:xfrm>
            <a:off x="5350467" y="1586072"/>
            <a:ext cx="747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Port 9820</a:t>
            </a:r>
            <a:endParaRPr lang="de-DE" sz="1100" dirty="0"/>
          </a:p>
        </p:txBody>
      </p:sp>
      <p:sp>
        <p:nvSpPr>
          <p:cNvPr id="27" name="Rechteck 26"/>
          <p:cNvSpPr/>
          <p:nvPr/>
        </p:nvSpPr>
        <p:spPr>
          <a:xfrm>
            <a:off x="6383959" y="1296440"/>
            <a:ext cx="158417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MoonPanoramaMaker</a:t>
            </a:r>
            <a:endParaRPr lang="de-DE" sz="1100" dirty="0" smtClean="0">
              <a:solidFill>
                <a:schemeClr val="tx1"/>
              </a:solidFill>
            </a:endParaRPr>
          </a:p>
          <a:p>
            <a:pPr algn="ctr"/>
            <a:r>
              <a:rPr lang="de-DE" sz="1100" dirty="0" err="1">
                <a:solidFill>
                  <a:schemeClr val="tx1"/>
                </a:solidFill>
              </a:rPr>
              <a:t>p</a:t>
            </a:r>
            <a:r>
              <a:rPr lang="de-DE" sz="1100" dirty="0" err="1" smtClean="0">
                <a:solidFill>
                  <a:schemeClr val="tx1"/>
                </a:solidFill>
              </a:rPr>
              <a:t>lugin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for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FireCapture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672516" y="692696"/>
            <a:ext cx="636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Linux</a:t>
            </a:r>
            <a:endParaRPr lang="de-DE" sz="1600" b="1" dirty="0"/>
          </a:p>
        </p:txBody>
      </p:sp>
      <p:sp>
        <p:nvSpPr>
          <p:cNvPr id="29" name="Rechteck 28"/>
          <p:cNvSpPr/>
          <p:nvPr/>
        </p:nvSpPr>
        <p:spPr>
          <a:xfrm>
            <a:off x="672516" y="692696"/>
            <a:ext cx="7499884" cy="40324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23"/>
          <p:cNvCxnSpPr>
            <a:stCxn id="5" idx="2"/>
          </p:cNvCxnSpPr>
          <p:nvPr/>
        </p:nvCxnSpPr>
        <p:spPr>
          <a:xfrm>
            <a:off x="4283968" y="1847648"/>
            <a:ext cx="513345" cy="950816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4596597" y="2160535"/>
            <a:ext cx="9589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Start in</a:t>
            </a:r>
          </a:p>
          <a:p>
            <a:r>
              <a:rPr lang="de-DE" sz="1100" dirty="0" smtClean="0"/>
              <a:t>Web </a:t>
            </a:r>
            <a:r>
              <a:rPr lang="de-DE" sz="1100" dirty="0" err="1" smtClean="0"/>
              <a:t>browser</a:t>
            </a:r>
            <a:endParaRPr lang="de-DE" sz="1100" dirty="0"/>
          </a:p>
        </p:txBody>
      </p:sp>
      <p:cxnSp>
        <p:nvCxnSpPr>
          <p:cNvPr id="33" name="Gerade Verbindung 32"/>
          <p:cNvCxnSpPr>
            <a:stCxn id="57" idx="1"/>
          </p:cNvCxnSpPr>
          <p:nvPr/>
        </p:nvCxnSpPr>
        <p:spPr>
          <a:xfrm flipH="1">
            <a:off x="3438450" y="3093897"/>
            <a:ext cx="65832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/>
          <p:cNvSpPr/>
          <p:nvPr/>
        </p:nvSpPr>
        <p:spPr>
          <a:xfrm>
            <a:off x="4096777" y="2805865"/>
            <a:ext cx="1458737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INDI Web Manager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3393953" y="2668395"/>
            <a:ext cx="7473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TCP/IP</a:t>
            </a:r>
          </a:p>
          <a:p>
            <a:r>
              <a:rPr lang="de-DE" sz="1100" dirty="0" smtClean="0"/>
              <a:t>Port 7624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13874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gen 3"/>
          <p:cNvSpPr/>
          <p:nvPr/>
        </p:nvSpPr>
        <p:spPr>
          <a:xfrm rot="20167004">
            <a:off x="3976908" y="641083"/>
            <a:ext cx="2304256" cy="5373216"/>
          </a:xfrm>
          <a:prstGeom prst="arc">
            <a:avLst>
              <a:gd name="adj1" fmla="val 17448565"/>
              <a:gd name="adj2" fmla="val 3460695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Bogen 4"/>
          <p:cNvSpPr/>
          <p:nvPr/>
        </p:nvSpPr>
        <p:spPr>
          <a:xfrm rot="1405042" flipH="1">
            <a:off x="3555133" y="793298"/>
            <a:ext cx="2706975" cy="5373216"/>
          </a:xfrm>
          <a:prstGeom prst="arc">
            <a:avLst>
              <a:gd name="adj1" fmla="val 17438491"/>
              <a:gd name="adj2" fmla="val 3571244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Bogen 5"/>
          <p:cNvSpPr/>
          <p:nvPr/>
        </p:nvSpPr>
        <p:spPr>
          <a:xfrm rot="15606180" flipH="1">
            <a:off x="3669753" y="737305"/>
            <a:ext cx="2706975" cy="5373216"/>
          </a:xfrm>
          <a:prstGeom prst="arc">
            <a:avLst>
              <a:gd name="adj1" fmla="val 17737411"/>
              <a:gd name="adj2" fmla="val 3042589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Bogen 6"/>
          <p:cNvSpPr/>
          <p:nvPr/>
        </p:nvSpPr>
        <p:spPr>
          <a:xfrm>
            <a:off x="6156176" y="3861048"/>
            <a:ext cx="914400" cy="914400"/>
          </a:xfrm>
          <a:prstGeom prst="arc">
            <a:avLst>
              <a:gd name="adj1" fmla="val 9437130"/>
              <a:gd name="adj2" fmla="val 15531955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ogen 7"/>
          <p:cNvSpPr/>
          <p:nvPr/>
        </p:nvSpPr>
        <p:spPr>
          <a:xfrm>
            <a:off x="4524376" y="805756"/>
            <a:ext cx="914400" cy="914400"/>
          </a:xfrm>
          <a:prstGeom prst="arc">
            <a:avLst>
              <a:gd name="adj1" fmla="val 2130432"/>
              <a:gd name="adj2" fmla="val 8700759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498545" y="1732330"/>
                <a:ext cx="1049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545" y="1732330"/>
                <a:ext cx="104939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4632364" y="4797152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364" y="4797152"/>
                <a:ext cx="39087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6166861" y="4005064"/>
                <a:ext cx="4546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861" y="4005064"/>
                <a:ext cx="45467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156176" y="2564904"/>
                <a:ext cx="1196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90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°− 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564904"/>
                <a:ext cx="119609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12"/>
              <p:cNvSpPr/>
              <p:nvPr/>
            </p:nvSpPr>
            <p:spPr>
              <a:xfrm>
                <a:off x="2591526" y="2636912"/>
                <a:ext cx="11235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</a:rPr>
                        <m:t>90</m:t>
                      </m:r>
                      <m:r>
                        <a:rPr lang="de-DE" i="1">
                          <a:latin typeface="Cambria Math"/>
                          <a:ea typeface="Cambria Math"/>
                        </a:rPr>
                        <m:t>°− 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Rechteck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526" y="2636912"/>
                <a:ext cx="112357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/>
          <p:cNvSpPr txBox="1"/>
          <p:nvPr/>
        </p:nvSpPr>
        <p:spPr>
          <a:xfrm>
            <a:off x="4010428" y="795008"/>
            <a:ext cx="2198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Equatorial</a:t>
            </a:r>
            <a:r>
              <a:rPr lang="de-DE" dirty="0" smtClean="0"/>
              <a:t> North Pole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6668304" y="418973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Moon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2483768" y="459009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6083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 rot="17027173">
            <a:off x="4139952" y="1052736"/>
            <a:ext cx="1584176" cy="4248472"/>
            <a:chOff x="4139952" y="1052736"/>
            <a:chExt cx="1584176" cy="4248472"/>
          </a:xfrm>
        </p:grpSpPr>
        <p:cxnSp>
          <p:nvCxnSpPr>
            <p:cNvPr id="5" name="Gerade Verbindung 4"/>
            <p:cNvCxnSpPr/>
            <p:nvPr/>
          </p:nvCxnSpPr>
          <p:spPr>
            <a:xfrm>
              <a:off x="4283968" y="1052736"/>
              <a:ext cx="1440160" cy="396044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 Verbindung 5"/>
            <p:cNvCxnSpPr/>
            <p:nvPr/>
          </p:nvCxnSpPr>
          <p:spPr>
            <a:xfrm flipH="1">
              <a:off x="4139952" y="1052736"/>
              <a:ext cx="144016" cy="424847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H="1">
              <a:off x="4139952" y="5013176"/>
              <a:ext cx="1584176" cy="28803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feld 11"/>
          <p:cNvSpPr txBox="1"/>
          <p:nvPr/>
        </p:nvSpPr>
        <p:spPr>
          <a:xfrm>
            <a:off x="6909188" y="2660603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Earth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6810175" y="429309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Moon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2145884" y="30640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415048" y="3815896"/>
                <a:ext cx="482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048" y="3815896"/>
                <a:ext cx="482312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4675024" y="2660603"/>
                <a:ext cx="444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024" y="2660603"/>
                <a:ext cx="44467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6826517" y="3464192"/>
                <a:ext cx="531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517" y="3464192"/>
                <a:ext cx="53174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Bogen 18"/>
          <p:cNvSpPr/>
          <p:nvPr/>
        </p:nvSpPr>
        <p:spPr>
          <a:xfrm>
            <a:off x="3059832" y="2961908"/>
            <a:ext cx="914400" cy="914400"/>
          </a:xfrm>
          <a:prstGeom prst="arc">
            <a:avLst>
              <a:gd name="adj1" fmla="val 19605204"/>
              <a:gd name="adj2" fmla="val 1686653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3583356" y="3214273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356" y="3214273"/>
                <a:ext cx="3908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29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ond 3"/>
          <p:cNvSpPr/>
          <p:nvPr/>
        </p:nvSpPr>
        <p:spPr>
          <a:xfrm flipH="1">
            <a:off x="1925895" y="1052736"/>
            <a:ext cx="2268252" cy="4536504"/>
          </a:xfrm>
          <a:prstGeom prst="moon">
            <a:avLst/>
          </a:prstGeom>
          <a:solidFill>
            <a:srgbClr val="E8ED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 Verbindung 42"/>
          <p:cNvCxnSpPr/>
          <p:nvPr/>
        </p:nvCxnSpPr>
        <p:spPr>
          <a:xfrm>
            <a:off x="2069911" y="2636912"/>
            <a:ext cx="259228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uppieren 75"/>
          <p:cNvGrpSpPr/>
          <p:nvPr/>
        </p:nvGrpSpPr>
        <p:grpSpPr>
          <a:xfrm>
            <a:off x="1061799" y="620688"/>
            <a:ext cx="5400600" cy="432048"/>
            <a:chOff x="2915816" y="620688"/>
            <a:chExt cx="5400600" cy="432048"/>
          </a:xfrm>
        </p:grpSpPr>
        <p:grpSp>
          <p:nvGrpSpPr>
            <p:cNvPr id="75" name="Gruppieren 74"/>
            <p:cNvGrpSpPr/>
            <p:nvPr/>
          </p:nvGrpSpPr>
          <p:grpSpPr>
            <a:xfrm>
              <a:off x="2915816" y="620688"/>
              <a:ext cx="5400600" cy="432048"/>
              <a:chOff x="2915816" y="620688"/>
              <a:chExt cx="5400600" cy="432048"/>
            </a:xfrm>
          </p:grpSpPr>
          <p:cxnSp>
            <p:nvCxnSpPr>
              <p:cNvPr id="8" name="Gerade Verbindung 7"/>
              <p:cNvCxnSpPr/>
              <p:nvPr/>
            </p:nvCxnSpPr>
            <p:spPr>
              <a:xfrm>
                <a:off x="2987824" y="1052736"/>
                <a:ext cx="648072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8"/>
              <p:cNvCxnSpPr/>
              <p:nvPr/>
            </p:nvCxnSpPr>
            <p:spPr>
              <a:xfrm>
                <a:off x="2972284" y="620688"/>
                <a:ext cx="5344132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mit Pfeil 12"/>
              <p:cNvCxnSpPr/>
              <p:nvPr/>
            </p:nvCxnSpPr>
            <p:spPr>
              <a:xfrm>
                <a:off x="2915816" y="620688"/>
                <a:ext cx="0" cy="43204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2972284" y="652046"/>
                  <a:ext cx="482889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de-DE" baseline="-25000" dirty="0"/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284" y="652046"/>
                  <a:ext cx="482889" cy="36298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Gerade Verbindung 16"/>
          <p:cNvCxnSpPr/>
          <p:nvPr/>
        </p:nvCxnSpPr>
        <p:spPr>
          <a:xfrm>
            <a:off x="2069911" y="1916832"/>
            <a:ext cx="259228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/>
          <p:cNvGrpSpPr/>
          <p:nvPr/>
        </p:nvGrpSpPr>
        <p:grpSpPr>
          <a:xfrm rot="16200000">
            <a:off x="4120617" y="2610964"/>
            <a:ext cx="360040" cy="432048"/>
            <a:chOff x="2915816" y="620688"/>
            <a:chExt cx="720080" cy="432048"/>
          </a:xfrm>
        </p:grpSpPr>
        <p:cxnSp>
          <p:nvCxnSpPr>
            <p:cNvPr id="22" name="Gerade Verbindung 21"/>
            <p:cNvCxnSpPr/>
            <p:nvPr/>
          </p:nvCxnSpPr>
          <p:spPr>
            <a:xfrm>
              <a:off x="2987824" y="1052736"/>
              <a:ext cx="64807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2972284" y="620688"/>
              <a:ext cx="64807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/>
            <p:cNvCxnSpPr/>
            <p:nvPr/>
          </p:nvCxnSpPr>
          <p:spPr>
            <a:xfrm>
              <a:off x="2915816" y="620688"/>
              <a:ext cx="0" cy="43204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4108918" y="2645445"/>
                <a:ext cx="458011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/>
                        </a:rPr>
                        <m:t>𝑅</m:t>
                      </m:r>
                      <m:r>
                        <a:rPr lang="de-DE" i="1" baseline="-25000" dirty="0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de-DE" baseline="-25000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918" y="2645445"/>
                <a:ext cx="458011" cy="3629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uppieren 29"/>
          <p:cNvGrpSpPr/>
          <p:nvPr/>
        </p:nvGrpSpPr>
        <p:grpSpPr>
          <a:xfrm rot="16200000" flipH="1">
            <a:off x="2287191" y="1491418"/>
            <a:ext cx="370918" cy="432048"/>
            <a:chOff x="2915816" y="620688"/>
            <a:chExt cx="720080" cy="432048"/>
          </a:xfrm>
        </p:grpSpPr>
        <p:cxnSp>
          <p:nvCxnSpPr>
            <p:cNvPr id="31" name="Gerade Verbindung 30"/>
            <p:cNvCxnSpPr/>
            <p:nvPr/>
          </p:nvCxnSpPr>
          <p:spPr>
            <a:xfrm>
              <a:off x="2987824" y="1052736"/>
              <a:ext cx="64807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2972284" y="620688"/>
              <a:ext cx="64807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/>
            <p:nvPr/>
          </p:nvCxnSpPr>
          <p:spPr>
            <a:xfrm>
              <a:off x="2915816" y="620688"/>
              <a:ext cx="0" cy="43204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2205785" y="1555036"/>
                <a:ext cx="482889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de-DE" baseline="-250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785" y="1555036"/>
                <a:ext cx="482889" cy="36298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Gerade Verbindung 44"/>
          <p:cNvCxnSpPr/>
          <p:nvPr/>
        </p:nvCxnSpPr>
        <p:spPr>
          <a:xfrm>
            <a:off x="2244428" y="1916832"/>
            <a:ext cx="0" cy="72008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4516519" y="1916832"/>
            <a:ext cx="0" cy="72008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2256492" y="1923103"/>
            <a:ext cx="947356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5" name="Gruppieren 144"/>
          <p:cNvGrpSpPr/>
          <p:nvPr/>
        </p:nvGrpSpPr>
        <p:grpSpPr>
          <a:xfrm flipV="1">
            <a:off x="3553877" y="2682206"/>
            <a:ext cx="309875" cy="324037"/>
            <a:chOff x="3550044" y="1532524"/>
            <a:chExt cx="309875" cy="370917"/>
          </a:xfrm>
        </p:grpSpPr>
        <p:cxnSp>
          <p:nvCxnSpPr>
            <p:cNvPr id="54" name="Gerade Verbindung 53"/>
            <p:cNvCxnSpPr/>
            <p:nvPr/>
          </p:nvCxnSpPr>
          <p:spPr>
            <a:xfrm rot="16200000" flipH="1">
              <a:off x="3693006" y="1736528"/>
              <a:ext cx="33382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 rot="16200000" flipH="1">
              <a:off x="3383131" y="1728524"/>
              <a:ext cx="33382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/>
            <p:cNvCxnSpPr/>
            <p:nvPr/>
          </p:nvCxnSpPr>
          <p:spPr>
            <a:xfrm rot="16200000" flipH="1">
              <a:off x="3704982" y="1377586"/>
              <a:ext cx="0" cy="309875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uppieren 56"/>
          <p:cNvGrpSpPr/>
          <p:nvPr/>
        </p:nvGrpSpPr>
        <p:grpSpPr>
          <a:xfrm rot="10800000" flipH="1">
            <a:off x="1698993" y="1915959"/>
            <a:ext cx="370918" cy="720953"/>
            <a:chOff x="2915816" y="620688"/>
            <a:chExt cx="720080" cy="432048"/>
          </a:xfrm>
        </p:grpSpPr>
        <p:cxnSp>
          <p:nvCxnSpPr>
            <p:cNvPr id="58" name="Gerade Verbindung 57"/>
            <p:cNvCxnSpPr/>
            <p:nvPr/>
          </p:nvCxnSpPr>
          <p:spPr>
            <a:xfrm>
              <a:off x="2987824" y="1052736"/>
              <a:ext cx="64807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>
              <a:off x="2972284" y="620688"/>
              <a:ext cx="64807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/>
            <p:nvPr/>
          </p:nvCxnSpPr>
          <p:spPr>
            <a:xfrm>
              <a:off x="2915816" y="620688"/>
              <a:ext cx="0" cy="43204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uppieren 61"/>
          <p:cNvGrpSpPr/>
          <p:nvPr/>
        </p:nvGrpSpPr>
        <p:grpSpPr>
          <a:xfrm rot="5400000" flipH="1">
            <a:off x="2544711" y="2347107"/>
            <a:ext cx="370918" cy="947356"/>
            <a:chOff x="2915816" y="620688"/>
            <a:chExt cx="720080" cy="432048"/>
          </a:xfrm>
        </p:grpSpPr>
        <p:cxnSp>
          <p:nvCxnSpPr>
            <p:cNvPr id="63" name="Gerade Verbindung 62"/>
            <p:cNvCxnSpPr/>
            <p:nvPr/>
          </p:nvCxnSpPr>
          <p:spPr>
            <a:xfrm>
              <a:off x="2987824" y="1052736"/>
              <a:ext cx="64807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/>
          </p:nvCxnSpPr>
          <p:spPr>
            <a:xfrm>
              <a:off x="2972284" y="620688"/>
              <a:ext cx="64807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/>
            <p:cNvCxnSpPr/>
            <p:nvPr/>
          </p:nvCxnSpPr>
          <p:spPr>
            <a:xfrm>
              <a:off x="2915816" y="620688"/>
              <a:ext cx="0" cy="43204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/>
              <p:cNvSpPr txBox="1"/>
              <p:nvPr/>
            </p:nvSpPr>
            <p:spPr>
              <a:xfrm>
                <a:off x="1382876" y="2092206"/>
                <a:ext cx="412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6" name="Textfeld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876" y="2092206"/>
                <a:ext cx="41261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2544804" y="2682207"/>
                <a:ext cx="466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804" y="2682207"/>
                <a:ext cx="46621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uppieren 87"/>
          <p:cNvGrpSpPr/>
          <p:nvPr/>
        </p:nvGrpSpPr>
        <p:grpSpPr>
          <a:xfrm>
            <a:off x="1061799" y="5586919"/>
            <a:ext cx="5400600" cy="432048"/>
            <a:chOff x="2915816" y="1077067"/>
            <a:chExt cx="5400600" cy="432048"/>
          </a:xfrm>
        </p:grpSpPr>
        <p:grpSp>
          <p:nvGrpSpPr>
            <p:cNvPr id="87" name="Gruppieren 86"/>
            <p:cNvGrpSpPr/>
            <p:nvPr/>
          </p:nvGrpSpPr>
          <p:grpSpPr>
            <a:xfrm>
              <a:off x="2915816" y="1077067"/>
              <a:ext cx="5400600" cy="432048"/>
              <a:chOff x="2915816" y="1077067"/>
              <a:chExt cx="5400600" cy="432048"/>
            </a:xfrm>
          </p:grpSpPr>
          <p:cxnSp>
            <p:nvCxnSpPr>
              <p:cNvPr id="80" name="Gerade Verbindung 79"/>
              <p:cNvCxnSpPr/>
              <p:nvPr/>
            </p:nvCxnSpPr>
            <p:spPr>
              <a:xfrm>
                <a:off x="2987824" y="1509115"/>
                <a:ext cx="5328592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 Verbindung 80"/>
              <p:cNvCxnSpPr/>
              <p:nvPr/>
            </p:nvCxnSpPr>
            <p:spPr>
              <a:xfrm>
                <a:off x="2987824" y="1077067"/>
                <a:ext cx="663612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Gerade Verbindung mit Pfeil 81"/>
              <p:cNvCxnSpPr/>
              <p:nvPr/>
            </p:nvCxnSpPr>
            <p:spPr>
              <a:xfrm>
                <a:off x="2915816" y="1077067"/>
                <a:ext cx="0" cy="43204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feld 78"/>
                <p:cNvSpPr txBox="1"/>
                <p:nvPr/>
              </p:nvSpPr>
              <p:spPr>
                <a:xfrm>
                  <a:off x="2972284" y="1108425"/>
                  <a:ext cx="482889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de-DE" baseline="-25000" dirty="0"/>
                </a:p>
              </p:txBody>
            </p:sp>
          </mc:Choice>
          <mc:Fallback xmlns="">
            <p:sp>
              <p:nvSpPr>
                <p:cNvPr id="79" name="Textfeld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284" y="1108425"/>
                  <a:ext cx="482889" cy="36298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hteck 92"/>
              <p:cNvSpPr/>
              <p:nvPr/>
            </p:nvSpPr>
            <p:spPr>
              <a:xfrm>
                <a:off x="3465030" y="2600341"/>
                <a:ext cx="487569" cy="397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𝑜</m:t>
                          </m:r>
                        </m:sub>
                        <m:sup>
                          <m:r>
                            <a:rPr lang="de-DE" i="1">
                              <a:latin typeface="Cambria Math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3" name="Rechteck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030" y="2600341"/>
                <a:ext cx="487569" cy="3970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hteck 93"/>
              <p:cNvSpPr/>
              <p:nvPr/>
            </p:nvSpPr>
            <p:spPr>
              <a:xfrm>
                <a:off x="6930819" y="1854023"/>
                <a:ext cx="4934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𝑜</m:t>
                          </m:r>
                        </m:sub>
                        <m:sup>
                          <m:r>
                            <a:rPr lang="de-DE" b="0" i="1" smtClean="0">
                              <a:latin typeface="Cambria Math"/>
                            </a:rPr>
                            <m:t>𝑣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4" name="Rechteck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819" y="1854023"/>
                <a:ext cx="49346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chteck 103"/>
          <p:cNvSpPr/>
          <p:nvPr/>
        </p:nvSpPr>
        <p:spPr>
          <a:xfrm>
            <a:off x="5574059" y="622653"/>
            <a:ext cx="966474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 88"/>
          <p:cNvSpPr/>
          <p:nvPr/>
        </p:nvSpPr>
        <p:spPr>
          <a:xfrm>
            <a:off x="5220072" y="1052736"/>
            <a:ext cx="966474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/>
          <p:cNvSpPr/>
          <p:nvPr/>
        </p:nvSpPr>
        <p:spPr>
          <a:xfrm>
            <a:off x="5573886" y="1475054"/>
            <a:ext cx="966474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/>
          <p:cNvSpPr/>
          <p:nvPr/>
        </p:nvSpPr>
        <p:spPr>
          <a:xfrm>
            <a:off x="5220072" y="1902237"/>
            <a:ext cx="966474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/>
          <p:cNvSpPr/>
          <p:nvPr/>
        </p:nvSpPr>
        <p:spPr>
          <a:xfrm>
            <a:off x="5573886" y="2329420"/>
            <a:ext cx="966474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/>
          <p:cNvSpPr/>
          <p:nvPr/>
        </p:nvSpPr>
        <p:spPr>
          <a:xfrm>
            <a:off x="5220072" y="2756603"/>
            <a:ext cx="966474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/>
          <p:cNvSpPr/>
          <p:nvPr/>
        </p:nvSpPr>
        <p:spPr>
          <a:xfrm>
            <a:off x="5573886" y="3183786"/>
            <a:ext cx="966474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hteck 102"/>
          <p:cNvSpPr/>
          <p:nvPr/>
        </p:nvSpPr>
        <p:spPr>
          <a:xfrm>
            <a:off x="5220072" y="3610969"/>
            <a:ext cx="966474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/>
          <p:cNvSpPr/>
          <p:nvPr/>
        </p:nvSpPr>
        <p:spPr>
          <a:xfrm>
            <a:off x="5573886" y="4038152"/>
            <a:ext cx="966474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hteck 100"/>
          <p:cNvSpPr/>
          <p:nvPr/>
        </p:nvSpPr>
        <p:spPr>
          <a:xfrm>
            <a:off x="5220072" y="4465335"/>
            <a:ext cx="966474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/>
          <p:cNvSpPr/>
          <p:nvPr/>
        </p:nvSpPr>
        <p:spPr>
          <a:xfrm>
            <a:off x="5573886" y="4892518"/>
            <a:ext cx="966474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/>
          <p:cNvSpPr/>
          <p:nvPr/>
        </p:nvSpPr>
        <p:spPr>
          <a:xfrm>
            <a:off x="5224835" y="5318879"/>
            <a:ext cx="966474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9" name="Gerade Verbindung 138"/>
          <p:cNvCxnSpPr/>
          <p:nvPr/>
        </p:nvCxnSpPr>
        <p:spPr>
          <a:xfrm>
            <a:off x="6256418" y="1903286"/>
            <a:ext cx="663612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/>
          <p:cNvCxnSpPr/>
          <p:nvPr/>
        </p:nvCxnSpPr>
        <p:spPr>
          <a:xfrm>
            <a:off x="6948264" y="1902237"/>
            <a:ext cx="0" cy="272905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>
            <a:off x="6588224" y="2175142"/>
            <a:ext cx="331806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/>
          <p:cNvSpPr/>
          <p:nvPr/>
        </p:nvSpPr>
        <p:spPr>
          <a:xfrm>
            <a:off x="2905185" y="1921783"/>
            <a:ext cx="947356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Rechteck 146"/>
          <p:cNvSpPr/>
          <p:nvPr/>
        </p:nvSpPr>
        <p:spPr>
          <a:xfrm>
            <a:off x="3553877" y="1928102"/>
            <a:ext cx="947356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1061799" y="3320988"/>
            <a:ext cx="6822569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/>
          <p:nvPr/>
        </p:nvCxnSpPr>
        <p:spPr>
          <a:xfrm flipV="1">
            <a:off x="1902997" y="152636"/>
            <a:ext cx="0" cy="633670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521800" y="83520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800" y="83520"/>
                <a:ext cx="371384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/>
              <p:cNvSpPr txBox="1"/>
              <p:nvPr/>
            </p:nvSpPr>
            <p:spPr>
              <a:xfrm>
                <a:off x="7380312" y="2921981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2921981"/>
                <a:ext cx="371384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 Verbindung mit Pfeil 4"/>
          <p:cNvCxnSpPr/>
          <p:nvPr/>
        </p:nvCxnSpPr>
        <p:spPr>
          <a:xfrm>
            <a:off x="1046999" y="3320988"/>
            <a:ext cx="0" cy="2242469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/>
              <p:cNvSpPr txBox="1"/>
              <p:nvPr/>
            </p:nvSpPr>
            <p:spPr>
              <a:xfrm>
                <a:off x="1071199" y="4260730"/>
                <a:ext cx="504497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/>
                        </a:rPr>
                        <m:t>𝑅</m:t>
                      </m:r>
                      <m:r>
                        <a:rPr lang="de-DE" b="0" i="1" baseline="-25000" dirty="0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de-DE" baseline="-25000" dirty="0"/>
              </a:p>
            </p:txBody>
          </p:sp>
        </mc:Choice>
        <mc:Fallback xmlns=""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199" y="4260730"/>
                <a:ext cx="504497" cy="362984"/>
              </a:xfrm>
              <a:prstGeom prst="rect">
                <a:avLst/>
              </a:prstGeom>
              <a:blipFill rotWithShape="1">
                <a:blip r:embed="rId13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647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872376" y="4437112"/>
                <a:ext cx="411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376" y="4437112"/>
                <a:ext cx="41152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3025682" y="488751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682" y="4887519"/>
                <a:ext cx="37138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pieren 19"/>
          <p:cNvGrpSpPr/>
          <p:nvPr/>
        </p:nvGrpSpPr>
        <p:grpSpPr>
          <a:xfrm rot="12680548">
            <a:off x="1969448" y="1522544"/>
            <a:ext cx="3600400" cy="3960440"/>
            <a:chOff x="1969448" y="1522544"/>
            <a:chExt cx="3600400" cy="3960440"/>
          </a:xfrm>
        </p:grpSpPr>
        <p:sp>
          <p:nvSpPr>
            <p:cNvPr id="4" name="Mond 3"/>
            <p:cNvSpPr/>
            <p:nvPr/>
          </p:nvSpPr>
          <p:spPr>
            <a:xfrm flipH="1">
              <a:off x="3635896" y="2348880"/>
              <a:ext cx="1296144" cy="2592288"/>
            </a:xfrm>
            <a:prstGeom prst="moon">
              <a:avLst/>
            </a:prstGeom>
            <a:solidFill>
              <a:srgbClr val="E8ED1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" name="Gerade Verbindung mit Pfeil 14"/>
            <p:cNvCxnSpPr/>
            <p:nvPr/>
          </p:nvCxnSpPr>
          <p:spPr>
            <a:xfrm flipV="1">
              <a:off x="3614223" y="1522544"/>
              <a:ext cx="0" cy="396044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1969448" y="3628824"/>
              <a:ext cx="36004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184044" y="2492896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044" y="2492896"/>
                <a:ext cx="37138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 Verbindung mit Pfeil 21"/>
          <p:cNvCxnSpPr/>
          <p:nvPr/>
        </p:nvCxnSpPr>
        <p:spPr>
          <a:xfrm flipH="1">
            <a:off x="1473275" y="3472433"/>
            <a:ext cx="4104456" cy="0"/>
          </a:xfrm>
          <a:prstGeom prst="straightConnector1">
            <a:avLst/>
          </a:pr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1547664" y="3444974"/>
                <a:ext cx="515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𝑑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de-DE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444974"/>
                <a:ext cx="51546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Gerade Verbindung mit Pfeil 26"/>
          <p:cNvCxnSpPr/>
          <p:nvPr/>
        </p:nvCxnSpPr>
        <p:spPr>
          <a:xfrm flipH="1" flipV="1">
            <a:off x="3909535" y="1194371"/>
            <a:ext cx="88209" cy="4060100"/>
          </a:xfrm>
          <a:prstGeom prst="straightConnector1">
            <a:avLst/>
          </a:pr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3443065" y="1300308"/>
                <a:ext cx="503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𝑑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𝛿</m:t>
                      </m:r>
                    </m:oMath>
                  </m:oMathPara>
                </a14:m>
                <a:endParaRPr lang="de-DE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065" y="1300308"/>
                <a:ext cx="50308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Gebogener Pfeil 30"/>
          <p:cNvSpPr/>
          <p:nvPr/>
        </p:nvSpPr>
        <p:spPr>
          <a:xfrm rot="16729459" flipH="1">
            <a:off x="3425599" y="2949050"/>
            <a:ext cx="967873" cy="978408"/>
          </a:xfrm>
          <a:prstGeom prst="circularArrow">
            <a:avLst>
              <a:gd name="adj1" fmla="val 0"/>
              <a:gd name="adj2" fmla="val 625499"/>
              <a:gd name="adj3" fmla="val 20036453"/>
              <a:gd name="adj4" fmla="val 5783335"/>
              <a:gd name="adj5" fmla="val 384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4219428" y="2973600"/>
                <a:ext cx="4955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428" y="2973600"/>
                <a:ext cx="49552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632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836712"/>
            <a:ext cx="8172400" cy="5091670"/>
          </a:xfrm>
          <a:prstGeom prst="rect">
            <a:avLst/>
          </a:prstGeom>
        </p:spPr>
      </p:pic>
      <p:grpSp>
        <p:nvGrpSpPr>
          <p:cNvPr id="7" name="Gruppieren 6"/>
          <p:cNvGrpSpPr/>
          <p:nvPr/>
        </p:nvGrpSpPr>
        <p:grpSpPr>
          <a:xfrm>
            <a:off x="1696928" y="3919793"/>
            <a:ext cx="974818" cy="853372"/>
            <a:chOff x="1696928" y="3898193"/>
            <a:chExt cx="974818" cy="853372"/>
          </a:xfrm>
        </p:grpSpPr>
        <p:sp>
          <p:nvSpPr>
            <p:cNvPr id="5" name="Multiplizieren 4"/>
            <p:cNvSpPr/>
            <p:nvPr/>
          </p:nvSpPr>
          <p:spPr>
            <a:xfrm>
              <a:off x="1946945" y="3898193"/>
              <a:ext cx="432048" cy="468052"/>
            </a:xfrm>
            <a:prstGeom prst="mathMultiply">
              <a:avLst>
                <a:gd name="adj1" fmla="val 0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hteck 5"/>
                <p:cNvSpPr/>
                <p:nvPr/>
              </p:nvSpPr>
              <p:spPr>
                <a:xfrm>
                  <a:off x="1696928" y="4354661"/>
                  <a:ext cx="974818" cy="3969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hteck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6928" y="4354661"/>
                  <a:ext cx="974818" cy="39690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uppieren 7"/>
          <p:cNvGrpSpPr/>
          <p:nvPr/>
        </p:nvGrpSpPr>
        <p:grpSpPr>
          <a:xfrm>
            <a:off x="7113880" y="1131944"/>
            <a:ext cx="984437" cy="853372"/>
            <a:chOff x="1696928" y="3898193"/>
            <a:chExt cx="984437" cy="853372"/>
          </a:xfrm>
        </p:grpSpPr>
        <p:sp>
          <p:nvSpPr>
            <p:cNvPr id="9" name="Multiplizieren 8"/>
            <p:cNvSpPr/>
            <p:nvPr/>
          </p:nvSpPr>
          <p:spPr>
            <a:xfrm>
              <a:off x="1946945" y="3898193"/>
              <a:ext cx="432048" cy="468052"/>
            </a:xfrm>
            <a:prstGeom prst="mathMultiply">
              <a:avLst>
                <a:gd name="adj1" fmla="val 0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hteck 9"/>
                <p:cNvSpPr/>
                <p:nvPr/>
              </p:nvSpPr>
              <p:spPr>
                <a:xfrm>
                  <a:off x="1696928" y="4354661"/>
                  <a:ext cx="984437" cy="3969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hteck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6928" y="4354661"/>
                  <a:ext cx="984437" cy="39690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Gerade Verbindung mit Pfeil 11"/>
          <p:cNvCxnSpPr/>
          <p:nvPr/>
        </p:nvCxnSpPr>
        <p:spPr>
          <a:xfrm flipV="1">
            <a:off x="2267744" y="1365970"/>
            <a:ext cx="5184576" cy="2787849"/>
          </a:xfrm>
          <a:prstGeom prst="straightConnector1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/>
              <p:cNvSpPr/>
              <p:nvPr/>
            </p:nvSpPr>
            <p:spPr>
              <a:xfrm>
                <a:off x="4299540" y="3059668"/>
                <a:ext cx="508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de-DE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16" name="Rechtec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540" y="3059668"/>
                <a:ext cx="50840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/>
          <p:cNvCxnSpPr/>
          <p:nvPr/>
        </p:nvCxnSpPr>
        <p:spPr>
          <a:xfrm flipV="1">
            <a:off x="467544" y="5264278"/>
            <a:ext cx="8172400" cy="36930"/>
          </a:xfrm>
          <a:prstGeom prst="straightConnector1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18"/>
              <p:cNvSpPr/>
              <p:nvPr/>
            </p:nvSpPr>
            <p:spPr>
              <a:xfrm>
                <a:off x="4360422" y="5301208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Rechteck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422" y="5301208"/>
                <a:ext cx="38664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190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64956"/>
            <a:ext cx="7750492" cy="5816372"/>
          </a:xfrm>
          <a:prstGeom prst="rect">
            <a:avLst/>
          </a:prstGeom>
        </p:spPr>
      </p:pic>
      <p:grpSp>
        <p:nvGrpSpPr>
          <p:cNvPr id="25" name="Gruppieren 24"/>
          <p:cNvGrpSpPr/>
          <p:nvPr/>
        </p:nvGrpSpPr>
        <p:grpSpPr>
          <a:xfrm>
            <a:off x="1478105" y="4776419"/>
            <a:ext cx="900887" cy="628172"/>
            <a:chOff x="1478105" y="4776419"/>
            <a:chExt cx="900887" cy="628172"/>
          </a:xfrm>
        </p:grpSpPr>
        <p:sp>
          <p:nvSpPr>
            <p:cNvPr id="5" name="Multiplizieren 4"/>
            <p:cNvSpPr/>
            <p:nvPr/>
          </p:nvSpPr>
          <p:spPr>
            <a:xfrm>
              <a:off x="1686958" y="4776419"/>
              <a:ext cx="399281" cy="382781"/>
            </a:xfrm>
            <a:prstGeom prst="mathMultiply">
              <a:avLst>
                <a:gd name="adj1" fmla="val 0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hteck 5"/>
                <p:cNvSpPr/>
                <p:nvPr/>
              </p:nvSpPr>
              <p:spPr>
                <a:xfrm>
                  <a:off x="1478105" y="5035259"/>
                  <a:ext cx="90088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hteck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8105" y="5035259"/>
                  <a:ext cx="90088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51" r="-2027" b="-1147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uppieren 21"/>
          <p:cNvGrpSpPr/>
          <p:nvPr/>
        </p:nvGrpSpPr>
        <p:grpSpPr>
          <a:xfrm>
            <a:off x="6948264" y="1916832"/>
            <a:ext cx="984437" cy="673215"/>
            <a:chOff x="6948264" y="1916832"/>
            <a:chExt cx="984437" cy="673215"/>
          </a:xfrm>
        </p:grpSpPr>
        <p:sp>
          <p:nvSpPr>
            <p:cNvPr id="9" name="Multiplizieren 8"/>
            <p:cNvSpPr/>
            <p:nvPr/>
          </p:nvSpPr>
          <p:spPr>
            <a:xfrm>
              <a:off x="7198281" y="1916832"/>
              <a:ext cx="432048" cy="456468"/>
            </a:xfrm>
            <a:prstGeom prst="mathMultiply">
              <a:avLst>
                <a:gd name="adj1" fmla="val 0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hteck 9"/>
                <p:cNvSpPr/>
                <p:nvPr/>
              </p:nvSpPr>
              <p:spPr>
                <a:xfrm>
                  <a:off x="6948264" y="2193143"/>
                  <a:ext cx="984437" cy="3969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hteck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264" y="2193143"/>
                  <a:ext cx="984437" cy="39690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Gerade Verbindung mit Pfeil 11"/>
          <p:cNvCxnSpPr/>
          <p:nvPr/>
        </p:nvCxnSpPr>
        <p:spPr>
          <a:xfrm flipV="1">
            <a:off x="2086239" y="2145066"/>
            <a:ext cx="5222065" cy="2724096"/>
          </a:xfrm>
          <a:prstGeom prst="straightConnector1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/>
              <p:cNvSpPr/>
              <p:nvPr/>
            </p:nvSpPr>
            <p:spPr>
              <a:xfrm>
                <a:off x="4492862" y="3530605"/>
                <a:ext cx="508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de-DE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16" name="Rechtec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862" y="3530605"/>
                <a:ext cx="50840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/>
          <p:cNvCxnSpPr/>
          <p:nvPr/>
        </p:nvCxnSpPr>
        <p:spPr>
          <a:xfrm flipV="1">
            <a:off x="755576" y="5805264"/>
            <a:ext cx="7750492" cy="36930"/>
          </a:xfrm>
          <a:prstGeom prst="straightConnector1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18"/>
              <p:cNvSpPr/>
              <p:nvPr/>
            </p:nvSpPr>
            <p:spPr>
              <a:xfrm>
                <a:off x="4299540" y="5852163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Rechteck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540" y="5852163"/>
                <a:ext cx="38664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64812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Bildschirmpräsentation (4:3)</PresentationFormat>
  <Paragraphs>94</Paragraphs>
  <Slides>10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DLR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Hempel, Rolf</dc:creator>
  <cp:lastModifiedBy>Hempel, Rolf</cp:lastModifiedBy>
  <cp:revision>31</cp:revision>
  <dcterms:created xsi:type="dcterms:W3CDTF">2015-11-10T08:18:18Z</dcterms:created>
  <dcterms:modified xsi:type="dcterms:W3CDTF">2018-03-27T15:06:20Z</dcterms:modified>
</cp:coreProperties>
</file>