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77" r:id="rId9"/>
    <p:sldId id="260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80" r:id="rId21"/>
    <p:sldId id="270" r:id="rId22"/>
    <p:sldId id="278" r:id="rId23"/>
    <p:sldId id="271" r:id="rId24"/>
    <p:sldId id="281" r:id="rId25"/>
    <p:sldId id="272" r:id="rId26"/>
    <p:sldId id="273" r:id="rId27"/>
    <p:sldId id="274" r:id="rId28"/>
    <p:sldId id="275" r:id="rId29"/>
  </p:sldIdLst>
  <p:sldSz cx="12192000" cy="6858000"/>
  <p:notesSz cx="6858000" cy="185737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8" d="100"/>
          <a:sy n="78" d="100"/>
        </p:scale>
        <p:origin x="43" y="82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6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695326"/>
            <a:ext cx="6134101" cy="2387600"/>
          </a:xfrm>
          <a:noFill/>
        </p:spPr>
        <p:txBody>
          <a:bodyPr/>
          <a:lstStyle/>
          <a:p>
            <a:r>
              <a:rPr lang="en-US" dirty="0" smtClean="0"/>
              <a:t>Data report </a:t>
            </a:r>
            <a:br>
              <a:rPr lang="en-US" dirty="0" smtClean="0"/>
            </a:br>
            <a:r>
              <a:rPr lang="en-US" dirty="0" smtClean="0"/>
              <a:t>on Coding 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" y="1754331"/>
            <a:ext cx="5886071" cy="353164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6" y="2004016"/>
            <a:ext cx="4803788" cy="288227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214" y="1879173"/>
            <a:ext cx="5469930" cy="3281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78513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 txBox="1">
            <a:spLocks/>
          </p:cNvSpPr>
          <p:nvPr/>
        </p:nvSpPr>
        <p:spPr>
          <a:xfrm>
            <a:off x="772886" y="1606713"/>
            <a:ext cx="5323114" cy="4495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0" indent="0">
              <a:buFont typeface="Arial"/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PostgreSQL is the dominant and most desired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database.It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ranks #1 both in current usage and future interest — showing its continued momentum as the preferred open-source RDBMS</a:t>
            </a: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Modern, developer-friendly databases like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are gaining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traction.While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not in the current top 10,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appears in the top 10 wanted list — signaling rising popularity in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Jamstack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ecosystems</a:t>
            </a: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Traditional enterprise databases like Oracle and Microsoft SQL Server are declining in </a:t>
            </a:r>
            <a:r>
              <a:rPr lang="en-US" sz="3300" dirty="0" err="1">
                <a:latin typeface="Arial" panose="020B0604020202020204" pitchFamily="34" charset="0"/>
                <a:cs typeface="Arial" panose="020B0604020202020204" pitchFamily="34" charset="0"/>
              </a:rPr>
              <a:t>appeal.While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 still widely used (e.g., Oracle #9 in usage), they rank lower or are absent in developer preference for future use.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92364"/>
            <a:ext cx="5181600" cy="39966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PostgreSQL should be a strategic default for new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projects.Its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strong community support and wide adoption ensure both talent availability and ecosystem stability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teams should explore integrating newer tools like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Supabase.These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tools align with modern developer workflows (e.g.,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real-time apps) and may help attract talent looking to work with cutting-edge stacks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relying heavily on legacy systems (like Oracle) should plan for modernization or risk future hiring and maintenance challenges, as developer interest continues to decline.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&lt;Please present your dashboard in the following slides.&gt;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4865"/>
            <a:ext cx="10058400" cy="5668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15" y="1446245"/>
            <a:ext cx="8453036" cy="47959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8" y="1558212"/>
            <a:ext cx="7154221" cy="40868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31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DISCUSSION - </a:t>
            </a:r>
            <a:r>
              <a:rPr lang="en-US" sz="2400" dirty="0"/>
              <a:t>Programming Language Trends – Usage vs. Satisfaction</a:t>
            </a:r>
            <a:endParaRPr lang="en-US" sz="2400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698090" y="1860102"/>
            <a:ext cx="111694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Used Languages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JavaScript, HTML/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Python, SQL, and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the usage charts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languages also lead in admiration, showing alignment between use and developer preference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Satisfaction Outliers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Groovy, Solidity, Zephyr, and Dart show highest average satisfaction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lower adoption, these niche languages may offer high developer enjoyment in specific contexts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Satisfaction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 like Julia, Fortran, and R score lowest on satisfaction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indicate limited use cases, outdated tooling, or learning curve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Stars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Python combine high usage, high admiration, and good satisfaction — </a:t>
            </a:r>
            <a:b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modern development stacks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02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31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DISCUSSION - </a:t>
            </a:r>
            <a:r>
              <a:rPr lang="en-US" sz="2400" dirty="0"/>
              <a:t>Strategic </a:t>
            </a:r>
            <a:r>
              <a:rPr lang="en-US" sz="2400" dirty="0" smtClean="0"/>
              <a:t>Insights Recommendations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me know if you’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38199" y="1995949"/>
            <a:ext cx="96605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Growth Languages: Python, </a:t>
            </a:r>
            <a:r>
              <a:rPr lang="en-US" altLang="en-US" dirty="0" err="1">
                <a:solidFill>
                  <a:srgbClr val="262626"/>
                </a:solidFill>
                <a:latin typeface="Arial" panose="020B0604020202020204" pitchFamily="34" charset="0"/>
              </a:rPr>
              <a:t>TypeScript</a:t>
            </a: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, Rust, Go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Python leads in future interest despite being only 3rd in current use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Rust and Go show rising appeal — attractive for developers, good fit for new </a:t>
            </a:r>
            <a:r>
              <a:rPr lang="en-US" altLang="en-US" dirty="0" smtClean="0">
                <a:solidFill>
                  <a:srgbClr val="262626"/>
                </a:solidFill>
                <a:latin typeface="Arial" panose="020B0604020202020204" pitchFamily="34" charset="0"/>
              </a:rPr>
              <a:t>projects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262626"/>
                </a:solidFill>
                <a:latin typeface="Arial" panose="020B0604020202020204" pitchFamily="34" charset="0"/>
              </a:rPr>
              <a:t>Declining </a:t>
            </a: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Developer Interest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Java and C: still widely used, but missing from top “wanted” languages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Indicates potential long-term resourcing and maintenance challenges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262626"/>
                </a:solidFill>
                <a:latin typeface="Arial" panose="020B0604020202020204" pitchFamily="34" charset="0"/>
              </a:rPr>
              <a:t>Strategic </a:t>
            </a: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Recommendations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Invest in Python &amp; </a:t>
            </a:r>
            <a:r>
              <a:rPr lang="en-US" altLang="en-US" dirty="0" err="1">
                <a:solidFill>
                  <a:srgbClr val="262626"/>
                </a:solidFill>
                <a:latin typeface="Arial" panose="020B0604020202020204" pitchFamily="34" charset="0"/>
              </a:rPr>
              <a:t>TypeScript</a:t>
            </a: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: combine broad adoption with strong developer interest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Adopt Rust or Go for greenfield projects: attract talent and future-proof systems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Reassess reliance on legacy tech (Java, C): plan transitions or upskilling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262626"/>
                </a:solidFill>
                <a:latin typeface="Arial" panose="020B0604020202020204" pitchFamily="34" charset="0"/>
              </a:rPr>
              <a:t>AI </a:t>
            </a: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Tools Influence Usage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Widespread use of AI tools (e.g., for writing, debugging, documentation) </a:t>
            </a:r>
            <a:endParaRPr lang="en-US" altLang="en-US" dirty="0" smtClean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262626"/>
                </a:solidFill>
                <a:latin typeface="Arial" panose="020B0604020202020204" pitchFamily="34" charset="0"/>
              </a:rPr>
              <a:t>may </a:t>
            </a:r>
            <a:r>
              <a:rPr lang="en-US" altLang="en-US" dirty="0">
                <a:solidFill>
                  <a:srgbClr val="262626"/>
                </a:solidFill>
                <a:latin typeface="Arial" panose="020B0604020202020204" pitchFamily="34" charset="0"/>
              </a:rPr>
              <a:t>increase adoption of languages with better tool support like Python and JavaScript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15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DISCUSSION - </a:t>
            </a:r>
            <a:r>
              <a:rPr lang="en-US" sz="2400" dirty="0"/>
              <a:t>Key Insights – Top Databases Among Developers</a:t>
            </a:r>
            <a:endParaRPr lang="en-US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56967" y="1926663"/>
            <a:ext cx="1007806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Leads in Popularity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used and most wanted database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Valued for reliability, advanced features, and open-source support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Preferred in modern, cloud-native, and analytics applications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Relational Databases Remain Core Technologies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 Widely used in web dev (e.g., LAMP stack)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SQLite: Popular for mobile and embedded systems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&amp; Oracle: Still entrenched in enterprise environments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NoSQL Options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 Flexible,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-based, great for web apps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Specialized in high-speed caching and real-time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DISCUSSION - </a:t>
            </a:r>
            <a:r>
              <a:rPr lang="en-US" sz="2400" dirty="0"/>
              <a:t>Key Insights – Top Databases Among Developers</a:t>
            </a:r>
            <a:endParaRPr lang="en-US" sz="2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358657"/>
            <a:ext cx="1094722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in Cloud-Native &amp; Scalable Solutions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Elasticsearch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Favored for search, logging, observability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Gaining traction via AWS ecosystem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Losing Developer Interest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in usage, absent in "most wanted"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as outdated, expensive, or overly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Momentum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shift toward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community-driven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cloud-friendly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PostgreSQL, MongoDB,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 from Docker/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K8s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Recommendation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with technologies that combine strong developer interest and modern deployment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55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15875"/>
            <a:ext cx="10515600" cy="1325563"/>
          </a:xfrm>
        </p:spPr>
        <p:txBody>
          <a:bodyPr/>
          <a:lstStyle/>
          <a:p>
            <a:r>
              <a:rPr lang="en-US" dirty="0"/>
              <a:t>OVERALL FINDINGS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07026" y="1106915"/>
            <a:ext cx="10515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respondents aged 25–34, followed by 35–44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countries: USA, Germany, India, UK, Ukraine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common roles: Full-stack and Back-end developers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Education: Majority hold Bachelor’s or Master’s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Used Tools &amp; Technologies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JavaScript, HTML/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Python top the usage charts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is the most wanted database, surpassing MySQL and MongoDB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frameworks in demand: React, Node.js, Next.js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 is Widespread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heavily use AI tools for writing code, searching, and debugging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29,000 use AI tools for coding tasks alone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Compensation Patterns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salaries cluster around $100,000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compensation sums in Fintech, Internet/Telecom, and Banking industries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 Preferences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leads for professional use, followed by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Ubuntu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WSL adoption is strong, showing cross-platform development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</a:t>
            </a:r>
            <a:r>
              <a:rPr lang="en-US" dirty="0" smtClean="0"/>
              <a:t>IMPLICATIONS </a:t>
            </a:r>
            <a:r>
              <a:rPr lang="en-US" sz="2000" dirty="0" smtClean="0"/>
              <a:t>for developers and organizations</a:t>
            </a:r>
            <a:endParaRPr lang="en-US" sz="20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404427"/>
            <a:ext cx="985289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In-Demand Skills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long-term career and project viability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 popular frameworks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stay competitive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with Industry Trends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Fintech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Services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the highest earning potential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industry context when planning career moves or tech offerings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Embrace AI Coding Tools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widespread adoption, AI tools are reshaping developer workflows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Upskilling in AI-assisted development is now essential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Rethink Legacy Systems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declining interest despite heavy usage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should plan transitions to modern, desirable stacks (e.g., Rust, Go)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Developer Diversity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cohorts of students and junior developers entering the field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 for mentoring, inclusive hiring, and early-career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me know if you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46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91380" y="1447825"/>
            <a:ext cx="1026241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stacks win developer mindshare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PostgreSQL, Python,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React lead both in current use and future interest — ideal technologies for long-term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 satisfaction matters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 like Groovy, Dart, and Go score high in satisfaction, suggesting emerging opportunities beyond traditional stacks.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tools are mainstream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is now a core part of the developer workflow — especially for writing, debugging, and searching, reshaping productivity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and compensation alignment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Fintech, Internet Services, and Banking offer top compensation — key for talent retention and career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diverse, global talent pool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Young, highly educated developers from the US, Germany, and India dominate — companies should tailor outreach, tools, and culture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imperative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Embrace modern, open-source, and AI-enhanced tools to attract talent, future-proof systems, and align with evolving developer expectations.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02" y="48755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3" y="1256070"/>
            <a:ext cx="10332473" cy="528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691492" y="1522793"/>
            <a:ext cx="10525371" cy="7484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/>
              <a:t>In Module 1 you have collected the job postings data using web scraping in a file named “</a:t>
            </a:r>
            <a:r>
              <a:rPr lang="en-IN" sz="1600" dirty="0"/>
              <a:t>popular-languages.csv</a:t>
            </a:r>
            <a:r>
              <a:rPr lang="en-US" sz="1600" dirty="0"/>
              <a:t>”. Present that data using a bar chart here. Order the bar chart in the descending order of salary.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07" y="2175387"/>
            <a:ext cx="8514724" cy="425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Rechteck 4"/>
          <p:cNvSpPr/>
          <p:nvPr/>
        </p:nvSpPr>
        <p:spPr>
          <a:xfrm>
            <a:off x="733925" y="1539279"/>
            <a:ext cx="1089763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Talent Landscape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developer community is young (25–34), highly educated, and concentrated in regions like the US, Germany, and India. Full-stack and back-end roles dominate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Python, JavaScript, SQL,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the most widely used and admired programming languages.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PostgreSQL leads as the most desired database, highlighting a shift toward open-source and cloud-ready tools.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React and Node.js remain the most sought-after web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Integration is Widespread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 29,000 developers use AI tools for coding, debugging, and documentation — signaling a transformation in how software is built and maintained.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Compensation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&amp; Industry Outlook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Salaries concentrate around $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100K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with Fintech, Internet Services, and Banking generating the highest compensation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Strategic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Takeaway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stay competitive, organizations must: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Invest in in-demand technologies (e.g., Python, PostgreSQL, React)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Adopt AI-assisted workflows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Modernize legacy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Engage global talent with flexible, future-facing tech stacks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197977"/>
            <a:ext cx="10527244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INTRODUCTION - </a:t>
            </a:r>
            <a:r>
              <a:rPr lang="en-US" dirty="0" smtClean="0"/>
              <a:t>Project </a:t>
            </a:r>
            <a:r>
              <a:rPr lang="en-US" dirty="0"/>
              <a:t>Overview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923068" y="2045110"/>
            <a:ext cx="10245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Goal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Extract, clean, analyze, and visualize data to uncover insights from the Stack Overflow Developer Survey and job-related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Focus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Areas: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Real-world data collection using APIs and web scraping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cleaning and wrangling for analysis readiness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 to identify patterns and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storytelling through charts, dashboards, and final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Tools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&amp; Technologies: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(pandas, requests,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Cognos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Analytics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dashboarding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PowerPoint for presenting final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197977"/>
            <a:ext cx="10527244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INTRODUCTION -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923068" y="1617152"/>
            <a:ext cx="10245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Data Acquisition: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Understand and apply HTTP requests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Retrieve structured data via GitHub APIs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Perform web scraping to gather HTML-based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Data Processing &amp; Exploration: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Clean and normalize datasets (remove duplicates, handle missing values)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Analyze distributions, detect outliers, and explore feature relationships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Communication &amp; Visualization: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Create clear, insightful charts and dashboards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Present findings effectively using best practices in data storytelling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5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367728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METHODOLOGY - Data </a:t>
            </a:r>
            <a:r>
              <a:rPr lang="en-US" sz="2800" dirty="0" smtClean="0"/>
              <a:t>Collection and </a:t>
            </a:r>
            <a:r>
              <a:rPr lang="en-US" sz="2800" dirty="0"/>
              <a:t>Preparation</a:t>
            </a:r>
            <a:endParaRPr lang="en-US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782053" y="1887794"/>
            <a:ext cx="10367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Collected Data via APIs &amp; Web Scraping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Analyzed HTTP requests to interact with the GitHub REST API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Retrieved and paginated job postings using the GitHub Jobs API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Performed web scraping: downloaded pages, extracted links, images, and HTML table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Cleaned &amp; Structured Data (Data Wrangling)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Identified and removed duplicate entries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Handled missing values using imputation strategies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262626"/>
                </a:solidFill>
                <a:latin typeface="Arial" panose="020B0604020202020204" pitchFamily="34" charset="0"/>
              </a:rPr>
              <a:t>Normalized key numerical columns for accurate comparisons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Used Python (pandas, requests, </a:t>
            </a:r>
            <a:r>
              <a:rPr lang="en-US" altLang="en-US" sz="2400" b="1" dirty="0" err="1">
                <a:solidFill>
                  <a:srgbClr val="262626"/>
                </a:solidFill>
                <a:latin typeface="Arial" panose="020B0604020202020204" pitchFamily="34" charset="0"/>
              </a:rPr>
              <a:t>BeautifulSoup</a:t>
            </a:r>
            <a:r>
              <a:rPr lang="en-US" altLang="en-US" sz="2400" b="1" dirty="0">
                <a:solidFill>
                  <a:srgbClr val="262626"/>
                </a:solidFill>
                <a:latin typeface="Arial" panose="020B0604020202020204" pitchFamily="34" charset="0"/>
              </a:rPr>
              <a:t>) for all data processing steps</a:t>
            </a:r>
            <a:endParaRPr lang="en-US" altLang="en-US" sz="2400" dirty="0">
              <a:solidFill>
                <a:srgbClr val="262626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08245"/>
            <a:ext cx="10426721" cy="1325563"/>
          </a:xfrm>
        </p:spPr>
        <p:txBody>
          <a:bodyPr anchor="ctr">
            <a:normAutofit/>
          </a:bodyPr>
          <a:lstStyle/>
          <a:p>
            <a:r>
              <a:rPr lang="en-US" sz="2800" dirty="0"/>
              <a:t>METHODOLOGY - Analysis, Visualization &amp; Reporting</a:t>
            </a:r>
            <a:endParaRPr lang="en-US" sz="28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848226" y="1947496"/>
            <a:ext cx="104955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262626"/>
                </a:solidFill>
                <a:latin typeface="Arial" panose="020B0604020202020204" pitchFamily="34" charset="0"/>
              </a:rPr>
              <a:t>Conducted Exploratory Data Analysis (EDA)</a:t>
            </a:r>
            <a:endParaRPr lang="en-US" alt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Analyzed distributions, correlations, and outliers using plots and statistics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Created summary visualizations: histograms, box plots, scatter plots, </a:t>
            </a:r>
            <a:r>
              <a:rPr lang="en-US" altLang="en-US" sz="2000" dirty="0" err="1">
                <a:solidFill>
                  <a:srgbClr val="262626"/>
                </a:solidFill>
                <a:latin typeface="Arial" panose="020B0604020202020204" pitchFamily="34" charset="0"/>
              </a:rPr>
              <a:t>heatmaps</a:t>
            </a:r>
            <a:endParaRPr lang="en-US" alt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262626"/>
                </a:solidFill>
                <a:latin typeface="Arial" panose="020B0604020202020204" pitchFamily="34" charset="0"/>
              </a:rPr>
              <a:t>Visualized Trends and Relationships</a:t>
            </a:r>
            <a:endParaRPr lang="en-US" alt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Compared categories with pie, bar, stacked, and line charts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Analyzed technology preferences, job satisfaction, and compensation patterns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262626"/>
                </a:solidFill>
                <a:latin typeface="Arial" panose="020B0604020202020204" pitchFamily="34" charset="0"/>
              </a:rPr>
              <a:t>Built Dashboards and Presented Findings</a:t>
            </a:r>
            <a:endParaRPr lang="en-US" altLang="en-US" sz="2000" dirty="0">
              <a:solidFill>
                <a:srgbClr val="262626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Created dashboards with IBM </a:t>
            </a:r>
            <a:r>
              <a:rPr lang="en-US" altLang="en-US" sz="2000" dirty="0" err="1">
                <a:solidFill>
                  <a:srgbClr val="262626"/>
                </a:solidFill>
                <a:latin typeface="Arial" panose="020B0604020202020204" pitchFamily="34" charset="0"/>
              </a:rPr>
              <a:t>Cognos</a:t>
            </a: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 / Looker Studio (current &amp; future tech usage, demographics)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rgbClr val="262626"/>
                </a:solidFill>
                <a:latin typeface="Arial" panose="020B0604020202020204" pitchFamily="34" charset="0"/>
              </a:rPr>
              <a:t>Summarized insights in a structured PowerPoint presentation using data storytelling best practices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82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&lt;Bar chart of top 10 programming languages for the current year goes here.&gt;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&lt; Bar chart of top 10 programming languages for the next year goes here.&gt;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155" y="2327564"/>
            <a:ext cx="6197788" cy="371867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2" y="2506661"/>
            <a:ext cx="5619375" cy="33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2359"/>
            <a:ext cx="5181600" cy="39966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Python is the most desired language, overtaking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JavaScript.While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JavaScript is the most used, Python leads in interest for future use, indicating a strong shift in developer preference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Rust and Go are rising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stars.Despite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not appearing in the current top 10 used languages, Rust and Go rank 6th and 7th in the “want to work with” list — showing emerging developer enthusiasm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Traditional languages like Java and C are losing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appeal.Java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C are used frequently (7th and 10th), but neither appears in the top 10 most wanted list, suggesting waning interest among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92364"/>
            <a:ext cx="5181600" cy="39966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Organizations should invest more in Python and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TypeScript.These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languages are both popular now and in future demand — ensuring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healthy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talent pipeline and long-term viability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Tech stacks should consider adopting Rust or Go for new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projects.Since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many developers want to work with these languages, offering projects in them could attract top talent and modernize systems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Legacy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systems in Java or C may face future staffing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challenges.As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fewer developers express interest in these languages, maintaining systems built on them could become increasingly difficult and costly.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f80a141d-92ca-4d3d-9308-f7e7b1d44ce8"/>
    <ds:schemaRef ds:uri="http://schemas.microsoft.com/office/2006/documentManagement/types"/>
    <ds:schemaRef ds:uri="155be751-a274-42e8-93fb-f39d3b9bccc8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0</TotalTime>
  <Words>1990</Words>
  <Application>Microsoft Office PowerPoint</Application>
  <PresentationFormat>Breitbild</PresentationFormat>
  <Paragraphs>205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Calibri</vt:lpstr>
      <vt:lpstr>Helv</vt:lpstr>
      <vt:lpstr>IBM Plex Mono</vt:lpstr>
      <vt:lpstr>IBM Plex Mono Text</vt:lpstr>
      <vt:lpstr>IBM Plex Sans</vt:lpstr>
      <vt:lpstr>IBM Plex Sans SemiBold</vt:lpstr>
      <vt:lpstr>SLIDE_TEMPLATE_skill_network</vt:lpstr>
      <vt:lpstr>Data report  on Coding survey</vt:lpstr>
      <vt:lpstr>PowerPoint-Präsentation</vt:lpstr>
      <vt:lpstr>EXECUTIVE SUMMARY</vt:lpstr>
      <vt:lpstr>INTRODUCTION - Project Overview</vt:lpstr>
      <vt:lpstr>INTRODUCTION - Objectives</vt:lpstr>
      <vt:lpstr>METHODOLOGY - Data Collection and Preparation</vt:lpstr>
      <vt:lpstr>METHODOLOGY - Analysis, Visualization &amp; Reporting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 - Programming Language Trends – Usage vs. Satisfaction</vt:lpstr>
      <vt:lpstr>DISCUSSION - Strategic Insights Recommendations</vt:lpstr>
      <vt:lpstr>DISCUSSION - Key Insights – Top Databases Among Developers</vt:lpstr>
      <vt:lpstr>DISCUSSION - Key Insights – Top Databases Among Developers</vt:lpstr>
      <vt:lpstr>OVERALL FINDINGS </vt:lpstr>
      <vt:lpstr>OVERALL IMPLICATIONS for developers and organizations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Tori Sleeper</dc:creator>
  <cp:lastModifiedBy>rolf chung</cp:lastModifiedBy>
  <cp:revision>31</cp:revision>
  <dcterms:created xsi:type="dcterms:W3CDTF">2024-10-30T05:40:03Z</dcterms:created>
  <dcterms:modified xsi:type="dcterms:W3CDTF">2025-07-09T13:08:36Z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