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00" r:id="rId3"/>
    <p:sldId id="357" r:id="rId4"/>
    <p:sldId id="358" r:id="rId5"/>
    <p:sldId id="402" r:id="rId6"/>
    <p:sldId id="403" r:id="rId7"/>
    <p:sldId id="436" r:id="rId8"/>
    <p:sldId id="361" r:id="rId9"/>
    <p:sldId id="426" r:id="rId10"/>
    <p:sldId id="427" r:id="rId11"/>
    <p:sldId id="401" r:id="rId12"/>
    <p:sldId id="390" r:id="rId13"/>
    <p:sldId id="404" r:id="rId14"/>
    <p:sldId id="405" r:id="rId15"/>
    <p:sldId id="406" r:id="rId16"/>
    <p:sldId id="407" r:id="rId17"/>
    <p:sldId id="408" r:id="rId18"/>
    <p:sldId id="409" r:id="rId19"/>
    <p:sldId id="410" r:id="rId20"/>
    <p:sldId id="411" r:id="rId21"/>
    <p:sldId id="412" r:id="rId22"/>
    <p:sldId id="428" r:id="rId23"/>
    <p:sldId id="429" r:id="rId24"/>
    <p:sldId id="413" r:id="rId25"/>
    <p:sldId id="414" r:id="rId26"/>
    <p:sldId id="430" r:id="rId27"/>
    <p:sldId id="431" r:id="rId28"/>
    <p:sldId id="432" r:id="rId29"/>
    <p:sldId id="416" r:id="rId30"/>
    <p:sldId id="437" r:id="rId31"/>
    <p:sldId id="433" r:id="rId32"/>
    <p:sldId id="434" r:id="rId33"/>
    <p:sldId id="398" r:id="rId34"/>
    <p:sldId id="392" r:id="rId35"/>
  </p:sldIdLst>
  <p:sldSz cx="7556500" cy="5334000"/>
  <p:notesSz cx="7556500" cy="533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70800-6CE4-43AF-815F-67C9B662CDAD}">
          <p14:sldIdLst>
            <p14:sldId id="256"/>
            <p14:sldId id="400"/>
            <p14:sldId id="357"/>
            <p14:sldId id="358"/>
            <p14:sldId id="402"/>
            <p14:sldId id="403"/>
            <p14:sldId id="436"/>
            <p14:sldId id="361"/>
            <p14:sldId id="426"/>
            <p14:sldId id="427"/>
            <p14:sldId id="401"/>
            <p14:sldId id="390"/>
            <p14:sldId id="404"/>
            <p14:sldId id="405"/>
            <p14:sldId id="406"/>
            <p14:sldId id="407"/>
            <p14:sldId id="408"/>
            <p14:sldId id="409"/>
            <p14:sldId id="410"/>
            <p14:sldId id="411"/>
            <p14:sldId id="412"/>
            <p14:sldId id="428"/>
            <p14:sldId id="429"/>
            <p14:sldId id="413"/>
            <p14:sldId id="414"/>
            <p14:sldId id="430"/>
            <p14:sldId id="431"/>
            <p14:sldId id="432"/>
            <p14:sldId id="416"/>
            <p14:sldId id="437"/>
            <p14:sldId id="433"/>
            <p14:sldId id="434"/>
            <p14:sldId id="398"/>
            <p14:sldId id="39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li Srivastava" initials="R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a:srgbClr val="D2FCD2"/>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9" autoAdjust="0"/>
    <p:restoredTop sz="90512" autoAdjust="0"/>
  </p:normalViewPr>
  <p:slideViewPr>
    <p:cSldViewPr>
      <p:cViewPr varScale="1">
        <p:scale>
          <a:sx n="94" d="100"/>
          <a:sy n="94" d="100"/>
        </p:scale>
        <p:origin x="1158" y="72"/>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266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266700"/>
          </a:xfrm>
          <a:prstGeom prst="rect">
            <a:avLst/>
          </a:prstGeom>
        </p:spPr>
        <p:txBody>
          <a:bodyPr vert="horz" lIns="91440" tIns="45720" rIns="91440" bIns="45720" rtlCol="0"/>
          <a:lstStyle>
            <a:lvl1pPr algn="r">
              <a:defRPr sz="1200"/>
            </a:lvl1pPr>
          </a:lstStyle>
          <a:p>
            <a:fld id="{18138CAC-4E51-47ED-A7FF-1FC21968A87D}" type="datetimeFigureOut">
              <a:rPr lang="en-US" smtClean="0"/>
              <a:pPr/>
              <a:t>4/23/2019</a:t>
            </a:fld>
            <a:endParaRPr lang="en-US"/>
          </a:p>
        </p:txBody>
      </p:sp>
      <p:sp>
        <p:nvSpPr>
          <p:cNvPr id="4" name="Slide Image Placeholder 3"/>
          <p:cNvSpPr>
            <a:spLocks noGrp="1" noRot="1" noChangeAspect="1"/>
          </p:cNvSpPr>
          <p:nvPr>
            <p:ph type="sldImg" idx="2"/>
          </p:nvPr>
        </p:nvSpPr>
        <p:spPr>
          <a:xfrm>
            <a:off x="2503488" y="666750"/>
            <a:ext cx="2549525" cy="1800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2566988"/>
            <a:ext cx="6045200" cy="21002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067300"/>
            <a:ext cx="3275013" cy="2667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5067300"/>
            <a:ext cx="3275013" cy="266700"/>
          </a:xfrm>
          <a:prstGeom prst="rect">
            <a:avLst/>
          </a:prstGeom>
        </p:spPr>
        <p:txBody>
          <a:bodyPr vert="horz" lIns="91440" tIns="45720" rIns="91440" bIns="45720" rtlCol="0" anchor="b"/>
          <a:lstStyle>
            <a:lvl1pPr algn="r">
              <a:defRPr sz="1200"/>
            </a:lvl1pPr>
          </a:lstStyle>
          <a:p>
            <a:fld id="{FE95C826-8AF9-4BB0-B2A5-2FF050BD1DD4}" type="slidenum">
              <a:rPr lang="en-US" smtClean="0"/>
              <a:pPr/>
              <a:t>‹#›</a:t>
            </a:fld>
            <a:endParaRPr lang="en-US"/>
          </a:p>
        </p:txBody>
      </p:sp>
    </p:spTree>
    <p:extLst>
      <p:ext uri="{BB962C8B-B14F-4D97-AF65-F5344CB8AC3E}">
        <p14:creationId xmlns:p14="http://schemas.microsoft.com/office/powerpoint/2010/main" val="286901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presentation will look into New York’s Bus Break Downs and delays.</a:t>
            </a:r>
          </a:p>
        </p:txBody>
      </p:sp>
      <p:sp>
        <p:nvSpPr>
          <p:cNvPr id="4" name="Slide Number Placeholder 3"/>
          <p:cNvSpPr>
            <a:spLocks noGrp="1"/>
          </p:cNvSpPr>
          <p:nvPr>
            <p:ph type="sldNum" sz="quarter" idx="10"/>
          </p:nvPr>
        </p:nvSpPr>
        <p:spPr/>
        <p:txBody>
          <a:bodyPr/>
          <a:lstStyle/>
          <a:p>
            <a:fld id="{FE95C826-8AF9-4BB0-B2A5-2FF050BD1DD4}" type="slidenum">
              <a:rPr lang="en-US" smtClean="0"/>
              <a:pPr/>
              <a:t>1</a:t>
            </a:fld>
            <a:endParaRPr lang="en-US"/>
          </a:p>
        </p:txBody>
      </p:sp>
    </p:spTree>
    <p:extLst>
      <p:ext uri="{BB962C8B-B14F-4D97-AF65-F5344CB8AC3E}">
        <p14:creationId xmlns:p14="http://schemas.microsoft.com/office/powerpoint/2010/main" val="240283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start off with the overview of this project, discuss about purpose of this study, talk about the methodologies used, and the insights of what we have learned from this study.</a:t>
            </a:r>
          </a:p>
        </p:txBody>
      </p:sp>
      <p:sp>
        <p:nvSpPr>
          <p:cNvPr id="4" name="Slide Number Placeholder 3"/>
          <p:cNvSpPr>
            <a:spLocks noGrp="1"/>
          </p:cNvSpPr>
          <p:nvPr>
            <p:ph type="sldNum" sz="quarter" idx="10"/>
          </p:nvPr>
        </p:nvSpPr>
        <p:spPr/>
        <p:txBody>
          <a:bodyPr/>
          <a:lstStyle/>
          <a:p>
            <a:fld id="{FE95C826-8AF9-4BB0-B2A5-2FF050BD1DD4}" type="slidenum">
              <a:rPr lang="en-US" smtClean="0"/>
              <a:pPr/>
              <a:t>3</a:t>
            </a:fld>
            <a:endParaRPr lang="en-US"/>
          </a:p>
        </p:txBody>
      </p:sp>
    </p:spTree>
    <p:extLst>
      <p:ext uri="{BB962C8B-B14F-4D97-AF65-F5344CB8AC3E}">
        <p14:creationId xmlns:p14="http://schemas.microsoft.com/office/powerpoint/2010/main" val="268271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what had happened to bus breakdown these days, we would like to study and understand the reasons behind those breakdowns and delays. By make full use of the data we obtained, we want to find the delay trends throughout the years as well as determine the factors in minimizing problem of delay. In the data set, we have 235759 records of 21 attributes. Unfortunately, we need to drop 2 records as result of incomplete information. In the process of cleaning up this huge data set, we utilized R programming language to ensure result to be as accurate as possible.</a:t>
            </a:r>
          </a:p>
        </p:txBody>
      </p:sp>
      <p:sp>
        <p:nvSpPr>
          <p:cNvPr id="4" name="Slide Number Placeholder 3"/>
          <p:cNvSpPr>
            <a:spLocks noGrp="1"/>
          </p:cNvSpPr>
          <p:nvPr>
            <p:ph type="sldNum" sz="quarter" idx="10"/>
          </p:nvPr>
        </p:nvSpPr>
        <p:spPr/>
        <p:txBody>
          <a:bodyPr/>
          <a:lstStyle/>
          <a:p>
            <a:fld id="{FE95C826-8AF9-4BB0-B2A5-2FF050BD1DD4}" type="slidenum">
              <a:rPr lang="en-US" smtClean="0"/>
              <a:pPr/>
              <a:t>4</a:t>
            </a:fld>
            <a:endParaRPr lang="en-US"/>
          </a:p>
        </p:txBody>
      </p:sp>
    </p:spTree>
    <p:extLst>
      <p:ext uri="{BB962C8B-B14F-4D97-AF65-F5344CB8AC3E}">
        <p14:creationId xmlns:p14="http://schemas.microsoft.com/office/powerpoint/2010/main" val="2481197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sole purpose on conducting this study is to analyze the factors for instance, reasons and districts that caused these delays. We will also look into the time trend which consists of annual data and suggest factors that can help minimize the delays. In this study, we are interested to know if school and parents are notified of the delays. And if the delays will be transmitted to Office of Student Transportation as an alert. We would also like to predict if the delay will be higher or lower contingence of the choice we made.</a:t>
            </a:r>
          </a:p>
        </p:txBody>
      </p:sp>
      <p:sp>
        <p:nvSpPr>
          <p:cNvPr id="4" name="Slide Number Placeholder 3"/>
          <p:cNvSpPr>
            <a:spLocks noGrp="1"/>
          </p:cNvSpPr>
          <p:nvPr>
            <p:ph type="sldNum" sz="quarter" idx="10"/>
          </p:nvPr>
        </p:nvSpPr>
        <p:spPr/>
        <p:txBody>
          <a:bodyPr/>
          <a:lstStyle/>
          <a:p>
            <a:fld id="{FE95C826-8AF9-4BB0-B2A5-2FF050BD1DD4}" type="slidenum">
              <a:rPr lang="en-US" smtClean="0"/>
              <a:pPr/>
              <a:t>5</a:t>
            </a:fld>
            <a:endParaRPr lang="en-US"/>
          </a:p>
        </p:txBody>
      </p:sp>
    </p:spTree>
    <p:extLst>
      <p:ext uri="{BB962C8B-B14F-4D97-AF65-F5344CB8AC3E}">
        <p14:creationId xmlns:p14="http://schemas.microsoft.com/office/powerpoint/2010/main" val="108900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took advantage of descriptive statistic in better present our findings. As this study includes multiple coefficients, we used Correlation Matrix to determine the variables that has strong relationship with the variable we used to measure delays. Hypothesis is applied to ensure the statistical significant of our results. Regression is adopted to predict the delay time based on run type.</a:t>
            </a:r>
          </a:p>
        </p:txBody>
      </p:sp>
      <p:sp>
        <p:nvSpPr>
          <p:cNvPr id="4" name="Slide Number Placeholder 3"/>
          <p:cNvSpPr>
            <a:spLocks noGrp="1"/>
          </p:cNvSpPr>
          <p:nvPr>
            <p:ph type="sldNum" sz="quarter" idx="10"/>
          </p:nvPr>
        </p:nvSpPr>
        <p:spPr/>
        <p:txBody>
          <a:bodyPr/>
          <a:lstStyle/>
          <a:p>
            <a:fld id="{FE95C826-8AF9-4BB0-B2A5-2FF050BD1DD4}" type="slidenum">
              <a:rPr lang="en-US" smtClean="0"/>
              <a:pPr/>
              <a:t>6</a:t>
            </a:fld>
            <a:endParaRPr lang="en-US"/>
          </a:p>
        </p:txBody>
      </p:sp>
    </p:spTree>
    <p:extLst>
      <p:ext uri="{BB962C8B-B14F-4D97-AF65-F5344CB8AC3E}">
        <p14:creationId xmlns:p14="http://schemas.microsoft.com/office/powerpoint/2010/main" val="232684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5C826-8AF9-4BB0-B2A5-2FF050BD1DD4}" type="slidenum">
              <a:rPr lang="en-US" smtClean="0"/>
              <a:pPr/>
              <a:t>10</a:t>
            </a:fld>
            <a:endParaRPr lang="en-US"/>
          </a:p>
        </p:txBody>
      </p:sp>
    </p:spTree>
    <p:extLst>
      <p:ext uri="{BB962C8B-B14F-4D97-AF65-F5344CB8AC3E}">
        <p14:creationId xmlns:p14="http://schemas.microsoft.com/office/powerpoint/2010/main" val="1798772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5C826-8AF9-4BB0-B2A5-2FF050BD1DD4}" type="slidenum">
              <a:rPr lang="en-US" smtClean="0"/>
              <a:pPr/>
              <a:t>25</a:t>
            </a:fld>
            <a:endParaRPr lang="en-US"/>
          </a:p>
        </p:txBody>
      </p:sp>
    </p:spTree>
    <p:extLst>
      <p:ext uri="{BB962C8B-B14F-4D97-AF65-F5344CB8AC3E}">
        <p14:creationId xmlns:p14="http://schemas.microsoft.com/office/powerpoint/2010/main" val="306007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5C826-8AF9-4BB0-B2A5-2FF050BD1DD4}" type="slidenum">
              <a:rPr lang="en-US" smtClean="0"/>
              <a:pPr/>
              <a:t>31</a:t>
            </a:fld>
            <a:endParaRPr lang="en-US"/>
          </a:p>
        </p:txBody>
      </p:sp>
    </p:spTree>
    <p:extLst>
      <p:ext uri="{BB962C8B-B14F-4D97-AF65-F5344CB8AC3E}">
        <p14:creationId xmlns:p14="http://schemas.microsoft.com/office/powerpoint/2010/main" val="249857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4708" y="107576"/>
            <a:ext cx="7507918" cy="355899"/>
          </a:xfrm>
          <a:prstGeom prst="rect">
            <a:avLst/>
          </a:prstGeom>
        </p:spPr>
        <p:txBody>
          <a:bodyPr lIns="0" tIns="0" rIns="0" bIns="0"/>
          <a:lstStyle>
            <a:lvl1pPr>
              <a:defRPr sz="2300" b="1" i="0">
                <a:solidFill>
                  <a:schemeClr val="tx1"/>
                </a:solidFill>
                <a:latin typeface="Calibri"/>
                <a:cs typeface="Calibri"/>
              </a:defRPr>
            </a:lvl1pPr>
          </a:lstStyle>
          <a:p>
            <a:endParaRPr dirty="0"/>
          </a:p>
        </p:txBody>
      </p:sp>
      <p:sp>
        <p:nvSpPr>
          <p:cNvPr id="3" name="Holder 3"/>
          <p:cNvSpPr>
            <a:spLocks noGrp="1"/>
          </p:cNvSpPr>
          <p:nvPr>
            <p:ph type="body" idx="1"/>
          </p:nvPr>
        </p:nvSpPr>
        <p:spPr/>
        <p:txBody>
          <a:bodyPr lIns="0" tIns="0" rIns="0" bIns="0"/>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
        <p:nvSpPr>
          <p:cNvPr id="7" name="Holder 2">
            <a:extLst>
              <a:ext uri="{FF2B5EF4-FFF2-40B4-BE49-F238E27FC236}">
                <a16:creationId xmlns:a16="http://schemas.microsoft.com/office/drawing/2014/main" id="{6036DB5F-F8DD-43A5-AEA8-39BBAB4EF92F}"/>
              </a:ext>
            </a:extLst>
          </p:cNvPr>
          <p:cNvSpPr txBox="1">
            <a:spLocks/>
          </p:cNvSpPr>
          <p:nvPr userDrawn="1"/>
        </p:nvSpPr>
        <p:spPr>
          <a:xfrm>
            <a:off x="152400" y="259080"/>
            <a:ext cx="7501791" cy="355899"/>
          </a:xfrm>
          <a:prstGeom prst="rect">
            <a:avLst/>
          </a:prstGeom>
        </p:spPr>
        <p:txBody>
          <a:bodyPr lIns="0" tIns="0" rIns="0" bIns="0"/>
          <a:lstStyle>
            <a:lvl1pPr>
              <a:defRPr sz="2300" b="1" i="0">
                <a:solidFill>
                  <a:schemeClr val="tx1"/>
                </a:solidFill>
                <a:latin typeface="Calibri"/>
                <a:ea typeface="+mj-ea"/>
                <a:cs typeface="Calibri"/>
              </a:defRPr>
            </a:lvl1pPr>
          </a:lstStyle>
          <a:p>
            <a:endParaRPr lang="en-US" kern="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1059" y="116582"/>
            <a:ext cx="7440731" cy="353943"/>
          </a:xfrm>
          <a:prstGeom prst="rect">
            <a:avLst/>
          </a:prstGeom>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sz="half" idx="2"/>
          </p:nvPr>
        </p:nvSpPr>
        <p:spPr>
          <a:xfrm>
            <a:off x="378142" y="1226820"/>
            <a:ext cx="3289839" cy="35204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1226820"/>
            <a:ext cx="3289839" cy="35204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1059" y="116582"/>
            <a:ext cx="7440731" cy="353943"/>
          </a:xfrm>
          <a:prstGeom prst="rect">
            <a:avLst/>
          </a:prstGeom>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4/23/2019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73672"/>
            <a:ext cx="7561580" cy="59690"/>
          </a:xfrm>
          <a:custGeom>
            <a:avLst/>
            <a:gdLst/>
            <a:ahLst/>
            <a:cxnLst/>
            <a:rect l="l" t="t" r="r" b="b"/>
            <a:pathLst>
              <a:path w="7561580" h="59690">
                <a:moveTo>
                  <a:pt x="0" y="59209"/>
                </a:moveTo>
                <a:lnTo>
                  <a:pt x="7561325" y="59209"/>
                </a:lnTo>
                <a:lnTo>
                  <a:pt x="7561325" y="0"/>
                </a:lnTo>
                <a:lnTo>
                  <a:pt x="0" y="0"/>
                </a:lnTo>
                <a:lnTo>
                  <a:pt x="0" y="59209"/>
                </a:lnTo>
                <a:close/>
              </a:path>
            </a:pathLst>
          </a:custGeom>
          <a:solidFill>
            <a:srgbClr val="FFC000"/>
          </a:solidFill>
        </p:spPr>
        <p:txBody>
          <a:bodyPr wrap="square" lIns="0" tIns="0" rIns="0" bIns="0" rtlCol="0"/>
          <a:lstStyle/>
          <a:p>
            <a:endParaRPr/>
          </a:p>
        </p:txBody>
      </p:sp>
      <p:sp>
        <p:nvSpPr>
          <p:cNvPr id="3" name="Holder 3"/>
          <p:cNvSpPr>
            <a:spLocks noGrp="1"/>
          </p:cNvSpPr>
          <p:nvPr>
            <p:ph type="body" idx="1"/>
          </p:nvPr>
        </p:nvSpPr>
        <p:spPr>
          <a:xfrm>
            <a:off x="201874" y="866009"/>
            <a:ext cx="7068820" cy="2404110"/>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dirty="0"/>
          </a:p>
        </p:txBody>
      </p:sp>
      <p:sp>
        <p:nvSpPr>
          <p:cNvPr id="4" name="Holder 4"/>
          <p:cNvSpPr>
            <a:spLocks noGrp="1"/>
          </p:cNvSpPr>
          <p:nvPr>
            <p:ph type="ftr" sz="quarter" idx="5"/>
          </p:nvPr>
        </p:nvSpPr>
        <p:spPr>
          <a:xfrm>
            <a:off x="2571369" y="4960620"/>
            <a:ext cx="2420112" cy="2667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4960620"/>
            <a:ext cx="1739455" cy="2667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4/23/2019</a:t>
            </a:fld>
            <a:endParaRPr lang="en-US"/>
          </a:p>
        </p:txBody>
      </p:sp>
      <p:sp>
        <p:nvSpPr>
          <p:cNvPr id="6" name="Holder 6"/>
          <p:cNvSpPr>
            <a:spLocks noGrp="1"/>
          </p:cNvSpPr>
          <p:nvPr>
            <p:ph type="sldNum" sz="quarter" idx="7"/>
          </p:nvPr>
        </p:nvSpPr>
        <p:spPr>
          <a:xfrm>
            <a:off x="5445252" y="4960620"/>
            <a:ext cx="1739455" cy="2667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www.statmethods.net/graphs" TargetMode="External"/><Relationship Id="rId2" Type="http://schemas.openxmlformats.org/officeDocument/2006/relationships/hyperlink" Target="https://core.ac.uk/download/pdf/15035023.pdf" TargetMode="External"/><Relationship Id="rId1" Type="http://schemas.openxmlformats.org/officeDocument/2006/relationships/slideLayout" Target="../slideLayouts/slideLayout4.xml"/><Relationship Id="rId5" Type="http://schemas.openxmlformats.org/officeDocument/2006/relationships/hyperlink" Target="https://data.cityofnewyork.us/resource/fbkk-fqs7.json" TargetMode="External"/><Relationship Id="rId4" Type="http://schemas.openxmlformats.org/officeDocument/2006/relationships/hyperlink" Target="https://stat.utexas.edu/videos/r/statistical-inferenc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024" y="1371600"/>
            <a:ext cx="6607305" cy="523220"/>
          </a:xfrm>
          <a:prstGeom prst="rect">
            <a:avLst/>
          </a:prstGeom>
        </p:spPr>
        <p:txBody>
          <a:bodyPr vert="horz" wrap="square" lIns="0" tIns="0" rIns="0" bIns="0" rtlCol="0">
            <a:spAutoFit/>
          </a:bodyPr>
          <a:lstStyle/>
          <a:p>
            <a:pPr marL="919480">
              <a:lnSpc>
                <a:spcPct val="100000"/>
              </a:lnSpc>
            </a:pPr>
            <a:r>
              <a:rPr lang="en-IN" sz="3400" spc="-5" dirty="0">
                <a:latin typeface="Calibri"/>
                <a:cs typeface="Calibri"/>
              </a:rPr>
              <a:t>Project – R</a:t>
            </a:r>
            <a:endParaRPr sz="3400" spc="-5" dirty="0">
              <a:latin typeface="Calibri"/>
              <a:cs typeface="Calibri"/>
            </a:endParaRPr>
          </a:p>
        </p:txBody>
      </p:sp>
      <p:sp>
        <p:nvSpPr>
          <p:cNvPr id="3" name="object 3"/>
          <p:cNvSpPr/>
          <p:nvPr/>
        </p:nvSpPr>
        <p:spPr>
          <a:xfrm>
            <a:off x="879220" y="2062908"/>
            <a:ext cx="5796915" cy="1270"/>
          </a:xfrm>
          <a:custGeom>
            <a:avLst/>
            <a:gdLst/>
            <a:ahLst/>
            <a:cxnLst/>
            <a:rect l="l" t="t" r="r" b="b"/>
            <a:pathLst>
              <a:path w="5796915" h="1269">
                <a:moveTo>
                  <a:pt x="0" y="0"/>
                </a:moveTo>
                <a:lnTo>
                  <a:pt x="5796905" y="1142"/>
                </a:lnTo>
              </a:path>
            </a:pathLst>
          </a:custGeom>
          <a:ln w="76199">
            <a:solidFill>
              <a:srgbClr val="FFC000"/>
            </a:solidFill>
          </a:ln>
        </p:spPr>
        <p:txBody>
          <a:bodyPr wrap="square" lIns="0" tIns="0" rIns="0" bIns="0" rtlCol="0"/>
          <a:lstStyle/>
          <a:p>
            <a:endParaRPr/>
          </a:p>
        </p:txBody>
      </p:sp>
      <p:sp>
        <p:nvSpPr>
          <p:cNvPr id="6" name="TextBox 5">
            <a:extLst>
              <a:ext uri="{FF2B5EF4-FFF2-40B4-BE49-F238E27FC236}">
                <a16:creationId xmlns:a16="http://schemas.microsoft.com/office/drawing/2014/main" id="{EFF10FF4-1CD7-4C6F-8320-B13C4EF876B9}"/>
              </a:ext>
            </a:extLst>
          </p:cNvPr>
          <p:cNvSpPr txBox="1"/>
          <p:nvPr/>
        </p:nvSpPr>
        <p:spPr>
          <a:xfrm>
            <a:off x="879220" y="2057400"/>
            <a:ext cx="6382134" cy="615553"/>
          </a:xfrm>
          <a:prstGeom prst="rect">
            <a:avLst/>
          </a:prstGeom>
          <a:noFill/>
        </p:spPr>
        <p:txBody>
          <a:bodyPr wrap="square" rtlCol="0">
            <a:spAutoFit/>
          </a:bodyPr>
          <a:lstStyle/>
          <a:p>
            <a:r>
              <a:rPr lang="en-IN" sz="3400" spc="-5" dirty="0">
                <a:latin typeface="Calibri"/>
                <a:cs typeface="Calibri"/>
              </a:rPr>
              <a:t>NY Bus Break Downs and Delays</a:t>
            </a:r>
          </a:p>
        </p:txBody>
      </p:sp>
      <p:sp>
        <p:nvSpPr>
          <p:cNvPr id="7" name="TextBox 6">
            <a:extLst>
              <a:ext uri="{FF2B5EF4-FFF2-40B4-BE49-F238E27FC236}">
                <a16:creationId xmlns:a16="http://schemas.microsoft.com/office/drawing/2014/main" id="{AD3EFCE9-2241-4DC7-8630-679F9581DFAC}"/>
              </a:ext>
            </a:extLst>
          </p:cNvPr>
          <p:cNvSpPr txBox="1"/>
          <p:nvPr/>
        </p:nvSpPr>
        <p:spPr>
          <a:xfrm>
            <a:off x="4768850" y="2971800"/>
            <a:ext cx="3009900" cy="923330"/>
          </a:xfrm>
          <a:prstGeom prst="rect">
            <a:avLst/>
          </a:prstGeom>
          <a:noFill/>
        </p:spPr>
        <p:txBody>
          <a:bodyPr wrap="square" rtlCol="0">
            <a:spAutoFit/>
          </a:bodyPr>
          <a:lstStyle/>
          <a:p>
            <a:r>
              <a:rPr lang="en-IN" b="1" dirty="0"/>
              <a:t>By:</a:t>
            </a:r>
          </a:p>
          <a:p>
            <a:r>
              <a:rPr lang="en-US" b="1" dirty="0" err="1"/>
              <a:t>Roli</a:t>
            </a:r>
            <a:r>
              <a:rPr lang="en-US" b="1" dirty="0"/>
              <a:t> Srivastava</a:t>
            </a:r>
          </a:p>
          <a:p>
            <a:r>
              <a:rPr lang="en-IN" b="1" i="1" dirty="0">
                <a:solidFill>
                  <a:srgbClr val="FF0000"/>
                </a:solidFill>
              </a:rPr>
              <a:t>Aug 8, 2018</a:t>
            </a:r>
          </a:p>
        </p:txBody>
      </p:sp>
    </p:spTree>
  </p:cSld>
  <p:clrMapOvr>
    <a:masterClrMapping/>
  </p:clrMapOvr>
  <mc:AlternateContent xmlns:mc="http://schemas.openxmlformats.org/markup-compatibility/2006" xmlns:p14="http://schemas.microsoft.com/office/powerpoint/2010/main">
    <mc:Choice Requires="p14">
      <p:transition spd="slow" p14:dur="2000" advTm="25898"/>
    </mc:Choice>
    <mc:Fallback xmlns="">
      <p:transition spd="slow" advTm="258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3C8036C-3F5C-47E1-914D-2D8020A5E75B}"/>
              </a:ext>
            </a:extLst>
          </p:cNvPr>
          <p:cNvGraphicFramePr>
            <a:graphicFrameLocks noGrp="1"/>
          </p:cNvGraphicFramePr>
          <p:nvPr>
            <p:extLst/>
          </p:nvPr>
        </p:nvGraphicFramePr>
        <p:xfrm>
          <a:off x="730250" y="517931"/>
          <a:ext cx="6205097" cy="4298138"/>
        </p:xfrm>
        <a:graphic>
          <a:graphicData uri="http://schemas.openxmlformats.org/drawingml/2006/table">
            <a:tbl>
              <a:tblPr firstRow="1" firstCol="1" bandRow="1">
                <a:tableStyleId>{69012ECD-51FC-41F1-AA8D-1B2483CD663E}</a:tableStyleId>
              </a:tblPr>
              <a:tblGrid>
                <a:gridCol w="2268345">
                  <a:extLst>
                    <a:ext uri="{9D8B030D-6E8A-4147-A177-3AD203B41FA5}">
                      <a16:colId xmlns:a16="http://schemas.microsoft.com/office/drawing/2014/main" val="3755954253"/>
                    </a:ext>
                  </a:extLst>
                </a:gridCol>
                <a:gridCol w="3936752">
                  <a:extLst>
                    <a:ext uri="{9D8B030D-6E8A-4147-A177-3AD203B41FA5}">
                      <a16:colId xmlns:a16="http://schemas.microsoft.com/office/drawing/2014/main" val="3599130735"/>
                    </a:ext>
                  </a:extLst>
                </a:gridCol>
              </a:tblGrid>
              <a:tr h="308306">
                <a:tc>
                  <a:txBody>
                    <a:bodyPr/>
                    <a:lstStyle/>
                    <a:p>
                      <a:pPr marL="0" marR="0">
                        <a:lnSpc>
                          <a:spcPct val="107000"/>
                        </a:lnSpc>
                        <a:spcBef>
                          <a:spcPts val="0"/>
                        </a:spcBef>
                        <a:spcAft>
                          <a:spcPts val="0"/>
                        </a:spcAft>
                      </a:pPr>
                      <a:r>
                        <a:rPr lang="en-US" sz="1100" dirty="0">
                          <a:effectLst/>
                        </a:rPr>
                        <a:t>Field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1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3388480621"/>
                  </a:ext>
                </a:extLst>
              </a:tr>
              <a:tr h="309040">
                <a:tc>
                  <a:txBody>
                    <a:bodyPr/>
                    <a:lstStyle/>
                    <a:p>
                      <a:pPr marL="0" marR="0">
                        <a:lnSpc>
                          <a:spcPct val="107000"/>
                        </a:lnSpc>
                        <a:spcBef>
                          <a:spcPts val="0"/>
                        </a:spcBef>
                        <a:spcAft>
                          <a:spcPts val="0"/>
                        </a:spcAft>
                      </a:pPr>
                      <a:r>
                        <a:rPr lang="en-US" sz="1000" b="1">
                          <a:effectLst/>
                        </a:rPr>
                        <a:t>Boro</a:t>
                      </a:r>
                    </a:p>
                    <a:p>
                      <a:pPr marL="0" marR="0">
                        <a:lnSpc>
                          <a:spcPct val="107000"/>
                        </a:lnSpc>
                        <a:spcBef>
                          <a:spcPts val="0"/>
                        </a:spcBef>
                        <a:spcAft>
                          <a:spcPts val="0"/>
                        </a:spcAft>
                      </a:pPr>
                      <a:r>
                        <a:rPr lang="en-US" sz="1000" b="1">
                          <a:effectLst/>
                        </a:rPr>
                        <a:t>String</a:t>
                      </a:r>
                      <a:endParaRPr lang="en-US" sz="1000" b="1">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dirty="0">
                          <a:effectLst/>
                        </a:rPr>
                        <a:t>Borough, county or state in which the delay occurred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3505433618"/>
                  </a:ext>
                </a:extLst>
              </a:tr>
              <a:tr h="309040">
                <a:tc>
                  <a:txBody>
                    <a:bodyPr/>
                    <a:lstStyle/>
                    <a:p>
                      <a:pPr marL="0" marR="0">
                        <a:lnSpc>
                          <a:spcPct val="107000"/>
                        </a:lnSpc>
                        <a:spcBef>
                          <a:spcPts val="0"/>
                        </a:spcBef>
                        <a:spcAft>
                          <a:spcPts val="0"/>
                        </a:spcAft>
                      </a:pPr>
                      <a:r>
                        <a:rPr lang="en-US" sz="1000" b="1" dirty="0" err="1">
                          <a:effectLst/>
                        </a:rPr>
                        <a:t>Company_Name</a:t>
                      </a:r>
                      <a:endParaRPr lang="en-US" sz="1000" b="1" dirty="0">
                        <a:effectLst/>
                      </a:endParaRPr>
                    </a:p>
                    <a:p>
                      <a:pPr marL="0" marR="0">
                        <a:lnSpc>
                          <a:spcPct val="107000"/>
                        </a:lnSpc>
                        <a:spcBef>
                          <a:spcPts val="0"/>
                        </a:spcBef>
                        <a:spcAft>
                          <a:spcPts val="0"/>
                        </a:spcAft>
                      </a:pPr>
                      <a:r>
                        <a:rPr lang="en-US" sz="1000" b="1" dirty="0">
                          <a:effectLst/>
                        </a:rPr>
                        <a:t>String</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a:effectLst/>
                        </a:rPr>
                        <a:t>Bus vendor name of the reporting bus vendor.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1765237003"/>
                  </a:ext>
                </a:extLst>
              </a:tr>
              <a:tr h="309040">
                <a:tc>
                  <a:txBody>
                    <a:bodyPr/>
                    <a:lstStyle/>
                    <a:p>
                      <a:pPr marL="0" marR="0">
                        <a:lnSpc>
                          <a:spcPct val="107000"/>
                        </a:lnSpc>
                        <a:spcBef>
                          <a:spcPts val="0"/>
                        </a:spcBef>
                        <a:spcAft>
                          <a:spcPts val="0"/>
                        </a:spcAft>
                      </a:pPr>
                      <a:r>
                        <a:rPr lang="en-US" sz="1000" b="1" dirty="0" err="1">
                          <a:effectLst/>
                        </a:rPr>
                        <a:t>How_Long_Delayed</a:t>
                      </a:r>
                      <a:endParaRPr lang="en-US" sz="1000" b="1" dirty="0">
                        <a:effectLst/>
                      </a:endParaRPr>
                    </a:p>
                    <a:p>
                      <a:pPr marL="0" marR="0">
                        <a:lnSpc>
                          <a:spcPct val="107000"/>
                        </a:lnSpc>
                        <a:spcBef>
                          <a:spcPts val="0"/>
                        </a:spcBef>
                        <a:spcAft>
                          <a:spcPts val="0"/>
                        </a:spcAft>
                      </a:pPr>
                      <a:r>
                        <a:rPr lang="en-US" sz="1000" b="1" dirty="0">
                          <a:effectLst/>
                        </a:rPr>
                        <a:t>String</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a:effectLst/>
                        </a:rPr>
                        <a:t>Length of delay.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4213772868"/>
                  </a:ext>
                </a:extLst>
              </a:tr>
              <a:tr h="309040">
                <a:tc>
                  <a:txBody>
                    <a:bodyPr/>
                    <a:lstStyle/>
                    <a:p>
                      <a:pPr marL="0" marR="0">
                        <a:lnSpc>
                          <a:spcPct val="107000"/>
                        </a:lnSpc>
                        <a:spcBef>
                          <a:spcPts val="0"/>
                        </a:spcBef>
                        <a:spcAft>
                          <a:spcPts val="0"/>
                        </a:spcAft>
                      </a:pPr>
                      <a:r>
                        <a:rPr lang="en-US" sz="1000" b="1">
                          <a:effectLst/>
                        </a:rPr>
                        <a:t>Number_Of_Students_On_The_Bus</a:t>
                      </a:r>
                    </a:p>
                    <a:p>
                      <a:pPr marL="0" marR="0">
                        <a:lnSpc>
                          <a:spcPct val="107000"/>
                        </a:lnSpc>
                        <a:spcBef>
                          <a:spcPts val="0"/>
                        </a:spcBef>
                        <a:spcAft>
                          <a:spcPts val="0"/>
                        </a:spcAft>
                      </a:pPr>
                      <a:r>
                        <a:rPr lang="en-US" sz="1000" b="1">
                          <a:effectLst/>
                        </a:rPr>
                        <a:t>Number</a:t>
                      </a:r>
                      <a:endParaRPr lang="en-US" sz="1000" b="1">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a:effectLst/>
                        </a:rPr>
                        <a:t>Number of students on the bus at the time of the incident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294584350"/>
                  </a:ext>
                </a:extLst>
              </a:tr>
              <a:tr h="309040">
                <a:tc>
                  <a:txBody>
                    <a:bodyPr/>
                    <a:lstStyle/>
                    <a:p>
                      <a:pPr marL="0" marR="0">
                        <a:lnSpc>
                          <a:spcPct val="107000"/>
                        </a:lnSpc>
                        <a:spcBef>
                          <a:spcPts val="0"/>
                        </a:spcBef>
                        <a:spcAft>
                          <a:spcPts val="0"/>
                        </a:spcAft>
                      </a:pPr>
                      <a:r>
                        <a:rPr lang="en-US" sz="1000" b="1">
                          <a:effectLst/>
                        </a:rPr>
                        <a:t>Has_Contractor_Notified_Schools</a:t>
                      </a:r>
                    </a:p>
                    <a:p>
                      <a:pPr marL="0" marR="0">
                        <a:lnSpc>
                          <a:spcPct val="107000"/>
                        </a:lnSpc>
                        <a:spcBef>
                          <a:spcPts val="0"/>
                        </a:spcBef>
                        <a:spcAft>
                          <a:spcPts val="0"/>
                        </a:spcAft>
                      </a:pPr>
                      <a:r>
                        <a:rPr lang="en-US" sz="1000" b="1">
                          <a:effectLst/>
                        </a:rPr>
                        <a:t>NString</a:t>
                      </a:r>
                      <a:endParaRPr lang="en-US" sz="1000" b="1">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dirty="0">
                          <a:effectLst/>
                        </a:rPr>
                        <a:t>Indicator status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2568866530"/>
                  </a:ext>
                </a:extLst>
              </a:tr>
              <a:tr h="309040">
                <a:tc>
                  <a:txBody>
                    <a:bodyPr/>
                    <a:lstStyle/>
                    <a:p>
                      <a:pPr marL="0" marR="0">
                        <a:lnSpc>
                          <a:spcPct val="107000"/>
                        </a:lnSpc>
                        <a:spcBef>
                          <a:spcPts val="0"/>
                        </a:spcBef>
                        <a:spcAft>
                          <a:spcPts val="0"/>
                        </a:spcAft>
                      </a:pPr>
                      <a:r>
                        <a:rPr lang="en-US" sz="1000" b="1">
                          <a:effectLst/>
                        </a:rPr>
                        <a:t>Has_Contractor_Notified_Parents</a:t>
                      </a:r>
                    </a:p>
                    <a:p>
                      <a:pPr marL="0" marR="0">
                        <a:lnSpc>
                          <a:spcPct val="107000"/>
                        </a:lnSpc>
                        <a:spcBef>
                          <a:spcPts val="0"/>
                        </a:spcBef>
                        <a:spcAft>
                          <a:spcPts val="0"/>
                        </a:spcAft>
                      </a:pPr>
                      <a:r>
                        <a:rPr lang="en-US" sz="1000" b="1">
                          <a:effectLst/>
                        </a:rPr>
                        <a:t>String</a:t>
                      </a:r>
                      <a:endParaRPr lang="en-US" sz="1000" b="1">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a:effectLst/>
                        </a:rPr>
                        <a:t>Indicator status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3393143717"/>
                  </a:ext>
                </a:extLst>
              </a:tr>
              <a:tr h="309040">
                <a:tc>
                  <a:txBody>
                    <a:bodyPr/>
                    <a:lstStyle/>
                    <a:p>
                      <a:pPr marL="0" marR="0">
                        <a:lnSpc>
                          <a:spcPct val="107000"/>
                        </a:lnSpc>
                        <a:spcBef>
                          <a:spcPts val="0"/>
                        </a:spcBef>
                        <a:spcAft>
                          <a:spcPts val="0"/>
                        </a:spcAft>
                      </a:pPr>
                      <a:r>
                        <a:rPr lang="en-US" sz="1000" b="1">
                          <a:effectLst/>
                        </a:rPr>
                        <a:t>Have_You_Alerted_OPT</a:t>
                      </a:r>
                    </a:p>
                    <a:p>
                      <a:pPr marL="0" marR="0">
                        <a:lnSpc>
                          <a:spcPct val="107000"/>
                        </a:lnSpc>
                        <a:spcBef>
                          <a:spcPts val="0"/>
                        </a:spcBef>
                        <a:spcAft>
                          <a:spcPts val="0"/>
                        </a:spcAft>
                      </a:pPr>
                      <a:r>
                        <a:rPr lang="en-US" sz="1000" b="1">
                          <a:effectLst/>
                        </a:rPr>
                        <a:t>String</a:t>
                      </a:r>
                      <a:endParaRPr lang="en-US" sz="1000" b="1">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a:effectLst/>
                        </a:rPr>
                        <a:t>Indicator status.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1982903902"/>
                  </a:ext>
                </a:extLst>
              </a:tr>
              <a:tr h="269755">
                <a:tc>
                  <a:txBody>
                    <a:bodyPr/>
                    <a:lstStyle/>
                    <a:p>
                      <a:pPr marL="0" marR="0">
                        <a:lnSpc>
                          <a:spcPct val="107000"/>
                        </a:lnSpc>
                        <a:spcBef>
                          <a:spcPts val="0"/>
                        </a:spcBef>
                        <a:spcAft>
                          <a:spcPts val="0"/>
                        </a:spcAft>
                      </a:pPr>
                      <a:r>
                        <a:rPr lang="en-US" sz="1000" b="1" dirty="0" err="1">
                          <a:effectLst/>
                        </a:rPr>
                        <a:t>Informed_On</a:t>
                      </a:r>
                      <a:endParaRPr lang="en-US" sz="1000" b="1" dirty="0">
                        <a:effectLst/>
                      </a:endParaRPr>
                    </a:p>
                    <a:p>
                      <a:pPr marL="0" marR="0">
                        <a:lnSpc>
                          <a:spcPct val="107000"/>
                        </a:lnSpc>
                        <a:spcBef>
                          <a:spcPts val="0"/>
                        </a:spcBef>
                        <a:spcAft>
                          <a:spcPts val="0"/>
                        </a:spcAft>
                      </a:pPr>
                      <a:r>
                        <a:rPr lang="en-US" sz="1000" b="1" dirty="0">
                          <a:effectLst/>
                        </a:rPr>
                        <a:t>datetime</a:t>
                      </a:r>
                    </a:p>
                    <a:p>
                      <a:pPr marL="0" marR="0">
                        <a:lnSpc>
                          <a:spcPct val="107000"/>
                        </a:lnSpc>
                        <a:spcBef>
                          <a:spcPts val="0"/>
                        </a:spcBef>
                        <a:spcAft>
                          <a:spcPts val="0"/>
                        </a:spcAft>
                      </a:pPr>
                      <a:r>
                        <a:rPr lang="en-US" sz="1000" b="1" dirty="0">
                          <a:effectLst/>
                        </a:rPr>
                        <a:t> </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dirty="0">
                          <a:effectLst/>
                        </a:rPr>
                        <a:t>Date on which the school, parents or OPT was notified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4231956473"/>
                  </a:ext>
                </a:extLst>
              </a:tr>
              <a:tr h="309040">
                <a:tc>
                  <a:txBody>
                    <a:bodyPr/>
                    <a:lstStyle/>
                    <a:p>
                      <a:pPr marL="0" marR="0">
                        <a:lnSpc>
                          <a:spcPct val="107000"/>
                        </a:lnSpc>
                        <a:spcBef>
                          <a:spcPts val="0"/>
                        </a:spcBef>
                        <a:spcAft>
                          <a:spcPts val="0"/>
                        </a:spcAft>
                      </a:pPr>
                      <a:r>
                        <a:rPr lang="en-US" sz="1000" b="1">
                          <a:effectLst/>
                        </a:rPr>
                        <a:t>Incident_Number</a:t>
                      </a:r>
                    </a:p>
                    <a:p>
                      <a:pPr marL="0" marR="0">
                        <a:lnSpc>
                          <a:spcPct val="107000"/>
                        </a:lnSpc>
                        <a:spcBef>
                          <a:spcPts val="0"/>
                        </a:spcBef>
                        <a:spcAft>
                          <a:spcPts val="0"/>
                        </a:spcAft>
                      </a:pPr>
                      <a:r>
                        <a:rPr lang="en-US" sz="1000" b="1">
                          <a:effectLst/>
                        </a:rPr>
                        <a:t>String</a:t>
                      </a:r>
                      <a:endParaRPr lang="en-US" sz="1000" b="1">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dirty="0">
                          <a:effectLst/>
                        </a:rPr>
                        <a:t>Incident number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3232065173"/>
                  </a:ext>
                </a:extLst>
              </a:tr>
              <a:tr h="309040">
                <a:tc>
                  <a:txBody>
                    <a:bodyPr/>
                    <a:lstStyle/>
                    <a:p>
                      <a:pPr marL="0" marR="0">
                        <a:lnSpc>
                          <a:spcPct val="107000"/>
                        </a:lnSpc>
                        <a:spcBef>
                          <a:spcPts val="0"/>
                        </a:spcBef>
                        <a:spcAft>
                          <a:spcPts val="0"/>
                        </a:spcAft>
                      </a:pPr>
                      <a:r>
                        <a:rPr lang="en-US" sz="1000" b="1" dirty="0" err="1">
                          <a:effectLst/>
                        </a:rPr>
                        <a:t>Last_Updated_On</a:t>
                      </a:r>
                      <a:endParaRPr lang="en-US" sz="1000" b="1" dirty="0">
                        <a:effectLst/>
                      </a:endParaRPr>
                    </a:p>
                    <a:p>
                      <a:pPr marL="0" marR="0">
                        <a:lnSpc>
                          <a:spcPct val="107000"/>
                        </a:lnSpc>
                        <a:spcBef>
                          <a:spcPts val="0"/>
                        </a:spcBef>
                        <a:spcAft>
                          <a:spcPts val="0"/>
                        </a:spcAft>
                      </a:pPr>
                      <a:r>
                        <a:rPr lang="en-US" sz="1000" b="1" dirty="0">
                          <a:effectLst/>
                        </a:rPr>
                        <a:t>datetime</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a:effectLst/>
                        </a:rPr>
                        <a:t>Time/date the record was last updated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3013021660"/>
                  </a:ext>
                </a:extLst>
              </a:tr>
              <a:tr h="309040">
                <a:tc>
                  <a:txBody>
                    <a:bodyPr/>
                    <a:lstStyle/>
                    <a:p>
                      <a:pPr marL="0" marR="0">
                        <a:lnSpc>
                          <a:spcPct val="107000"/>
                        </a:lnSpc>
                        <a:spcBef>
                          <a:spcPts val="0"/>
                        </a:spcBef>
                        <a:spcAft>
                          <a:spcPts val="0"/>
                        </a:spcAft>
                      </a:pPr>
                      <a:r>
                        <a:rPr lang="en-US" sz="1000" b="1">
                          <a:effectLst/>
                        </a:rPr>
                        <a:t>Breakdown_or_Running_Late</a:t>
                      </a:r>
                    </a:p>
                    <a:p>
                      <a:pPr marL="0" marR="0">
                        <a:lnSpc>
                          <a:spcPct val="107000"/>
                        </a:lnSpc>
                        <a:spcBef>
                          <a:spcPts val="0"/>
                        </a:spcBef>
                        <a:spcAft>
                          <a:spcPts val="0"/>
                        </a:spcAft>
                      </a:pPr>
                      <a:r>
                        <a:rPr lang="en-US" sz="1000" b="1">
                          <a:effectLst/>
                        </a:rPr>
                        <a:t>String</a:t>
                      </a:r>
                      <a:endParaRPr lang="en-US" sz="1000" b="1">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a:effectLst/>
                        </a:rPr>
                        <a:t>Indicator status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3062068641"/>
                  </a:ext>
                </a:extLst>
              </a:tr>
              <a:tr h="0">
                <a:tc>
                  <a:txBody>
                    <a:bodyPr/>
                    <a:lstStyle/>
                    <a:p>
                      <a:pPr marL="0" marR="0">
                        <a:lnSpc>
                          <a:spcPct val="107000"/>
                        </a:lnSpc>
                        <a:spcBef>
                          <a:spcPts val="0"/>
                        </a:spcBef>
                        <a:spcAft>
                          <a:spcPts val="0"/>
                        </a:spcAft>
                      </a:pPr>
                      <a:r>
                        <a:rPr lang="en-US" sz="1000" b="1" dirty="0" err="1">
                          <a:effectLst/>
                        </a:rPr>
                        <a:t>School_Age_or_PreK</a:t>
                      </a:r>
                      <a:endParaRPr lang="en-US" sz="1000" b="1" dirty="0">
                        <a:effectLst/>
                      </a:endParaRPr>
                    </a:p>
                    <a:p>
                      <a:pPr marL="0" marR="0">
                        <a:lnSpc>
                          <a:spcPct val="107000"/>
                        </a:lnSpc>
                        <a:spcBef>
                          <a:spcPts val="0"/>
                        </a:spcBef>
                        <a:spcAft>
                          <a:spcPts val="0"/>
                        </a:spcAft>
                      </a:pPr>
                      <a:r>
                        <a:rPr lang="en-US" sz="1000" b="1" dirty="0">
                          <a:effectLst/>
                        </a:rPr>
                        <a:t>String</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tc>
                  <a:txBody>
                    <a:bodyPr/>
                    <a:lstStyle/>
                    <a:p>
                      <a:pPr marL="0" marR="0">
                        <a:lnSpc>
                          <a:spcPct val="107000"/>
                        </a:lnSpc>
                        <a:spcBef>
                          <a:spcPts val="0"/>
                        </a:spcBef>
                        <a:spcAft>
                          <a:spcPts val="0"/>
                        </a:spcAft>
                      </a:pPr>
                      <a:r>
                        <a:rPr lang="en-US" sz="1000" dirty="0">
                          <a:effectLst/>
                        </a:rPr>
                        <a:t>Indicator of whether the route serves the school-age or Pre-K/EI population.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4840" marR="34840" marT="0" marB="0"/>
                </a:tc>
                <a:extLst>
                  <a:ext uri="{0D108BD9-81ED-4DB2-BD59-A6C34878D82A}">
                    <a16:rowId xmlns:a16="http://schemas.microsoft.com/office/drawing/2014/main" val="3010779963"/>
                  </a:ext>
                </a:extLst>
              </a:tr>
            </a:tbl>
          </a:graphicData>
        </a:graphic>
      </p:graphicFrame>
    </p:spTree>
    <p:extLst>
      <p:ext uri="{BB962C8B-B14F-4D97-AF65-F5344CB8AC3E}">
        <p14:creationId xmlns:p14="http://schemas.microsoft.com/office/powerpoint/2010/main" val="120615508"/>
      </p:ext>
    </p:extLst>
  </p:cSld>
  <p:clrMapOvr>
    <a:masterClrMapping/>
  </p:clrMapOvr>
  <mc:AlternateContent xmlns:mc="http://schemas.openxmlformats.org/markup-compatibility/2006" xmlns:p14="http://schemas.microsoft.com/office/powerpoint/2010/main">
    <mc:Choice Requires="p14">
      <p:transition spd="slow" p14:dur="2000" advTm="127531"/>
    </mc:Choice>
    <mc:Fallback xmlns="">
      <p:transition spd="slow" advTm="12753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703" y="0"/>
            <a:ext cx="6762108" cy="5334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EC307-F069-4B32-B7D2-138646DC7BF1}"/>
              </a:ext>
            </a:extLst>
          </p:cNvPr>
          <p:cNvSpPr>
            <a:spLocks noGrp="1"/>
          </p:cNvSpPr>
          <p:nvPr>
            <p:ph type="title"/>
          </p:nvPr>
        </p:nvSpPr>
        <p:spPr>
          <a:xfrm>
            <a:off x="1887493" y="1589515"/>
            <a:ext cx="3783949" cy="1579710"/>
          </a:xfrm>
        </p:spPr>
        <p:txBody>
          <a:bodyPr vert="horz" lIns="91440" tIns="45720" rIns="91440" bIns="45720" rtlCol="0" anchor="b">
            <a:normAutofit/>
          </a:bodyPr>
          <a:lstStyle/>
          <a:p>
            <a:pPr algn="ctr" rtl="0">
              <a:lnSpc>
                <a:spcPct val="90000"/>
              </a:lnSpc>
              <a:spcBef>
                <a:spcPct val="0"/>
              </a:spcBef>
            </a:pPr>
            <a:r>
              <a:rPr lang="en-US" sz="6000" kern="1200" dirty="0">
                <a:solidFill>
                  <a:srgbClr val="FFFFFF"/>
                </a:solidFill>
                <a:latin typeface="+mj-lt"/>
                <a:ea typeface="+mj-ea"/>
                <a:cs typeface="+mj-cs"/>
              </a:rPr>
              <a:t>Insights</a:t>
            </a:r>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7556500" cy="5334000"/>
          </a:xfrm>
          <a:prstGeom prst="rect">
            <a:avLst/>
          </a:prstGeom>
        </p:spPr>
      </p:pic>
    </p:spTree>
    <p:extLst>
      <p:ext uri="{BB962C8B-B14F-4D97-AF65-F5344CB8AC3E}">
        <p14:creationId xmlns:p14="http://schemas.microsoft.com/office/powerpoint/2010/main" val="3220192771"/>
      </p:ext>
    </p:extLst>
  </p:cSld>
  <p:clrMapOvr>
    <a:masterClrMapping/>
  </p:clrMapOvr>
  <mc:AlternateContent xmlns:mc="http://schemas.openxmlformats.org/markup-compatibility/2006" xmlns:p14="http://schemas.microsoft.com/office/powerpoint/2010/main">
    <mc:Choice Requires="p14">
      <p:transition spd="slow" p14:dur="2000" advTm="3186"/>
    </mc:Choice>
    <mc:Fallback xmlns="">
      <p:transition spd="slow" advTm="318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Top Corners Rounded 13">
            <a:extLst>
              <a:ext uri="{FF2B5EF4-FFF2-40B4-BE49-F238E27FC236}">
                <a16:creationId xmlns:a16="http://schemas.microsoft.com/office/drawing/2014/main" id="{76E6212F-EB21-4328-8386-832840CB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6073" y="1159494"/>
            <a:ext cx="4607157" cy="3015011"/>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F5C9D32-D45B-44E4-B3CD-348CAC7B9E78}"/>
              </a:ext>
            </a:extLst>
          </p:cNvPr>
          <p:cNvSpPr txBox="1"/>
          <p:nvPr/>
        </p:nvSpPr>
        <p:spPr>
          <a:xfrm>
            <a:off x="205966" y="872949"/>
            <a:ext cx="2461329" cy="25273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spc="-5">
                <a:solidFill>
                  <a:schemeClr val="bg1"/>
                </a:solidFill>
                <a:latin typeface="+mj-lt"/>
                <a:ea typeface="+mj-ea"/>
                <a:cs typeface="+mj-cs"/>
              </a:rPr>
              <a:t>Descriptive</a:t>
            </a:r>
          </a:p>
        </p:txBody>
      </p:sp>
      <p:sp>
        <p:nvSpPr>
          <p:cNvPr id="16" name="Rectangle: Top Corners Rounded 15">
            <a:extLst>
              <a:ext uri="{FF2B5EF4-FFF2-40B4-BE49-F238E27FC236}">
                <a16:creationId xmlns:a16="http://schemas.microsoft.com/office/drawing/2014/main" id="{9E74304E-CF2D-41E1-92CF-7FC508311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472" y="1192805"/>
            <a:ext cx="4362864" cy="2948385"/>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717401F-8127-4697-8085-3D6C69B5D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4814" y="3546301"/>
            <a:ext cx="990090"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BD41C66-41B0-44CE-9FA2-3D758111120E}"/>
              </a:ext>
            </a:extLst>
          </p:cNvPr>
          <p:cNvSpPr txBox="1"/>
          <p:nvPr/>
        </p:nvSpPr>
        <p:spPr>
          <a:xfrm>
            <a:off x="0" y="685800"/>
            <a:ext cx="6781800" cy="723275"/>
          </a:xfrm>
          <a:prstGeom prst="rect">
            <a:avLst/>
          </a:prstGeom>
          <a:noFill/>
        </p:spPr>
        <p:txBody>
          <a:bodyPr wrap="square" rtlCol="0">
            <a:spAutoFit/>
          </a:bodyPr>
          <a:lstStyle/>
          <a:p>
            <a:pPr lvl="1" indent="-285750">
              <a:spcAft>
                <a:spcPts val="600"/>
              </a:spcAft>
              <a:buFont typeface="Arial" panose="020B0604020202020204" pitchFamily="34" charset="0"/>
              <a:buChar char="•"/>
            </a:pPr>
            <a:endParaRPr lang="en-IN" b="1" spc="-5">
              <a:latin typeface="Calibri" panose="020F0502020204030204" pitchFamily="34" charset="0"/>
              <a:cs typeface="Calibri" panose="020F0502020204030204" pitchFamily="34" charset="0"/>
            </a:endParaRPr>
          </a:p>
          <a:p>
            <a:pPr lvl="1" indent="-285750">
              <a:spcAft>
                <a:spcPts val="600"/>
              </a:spcAft>
              <a:buFont typeface="Arial" panose="020B0604020202020204" pitchFamily="34" charset="0"/>
              <a:buChar char="•"/>
            </a:pPr>
            <a:endParaRPr lang="en-IN" b="1" spc="-5">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52E75CDA-DD70-4FD7-A80E-03BF21CC14A9}"/>
              </a:ext>
            </a:extLst>
          </p:cNvPr>
          <p:cNvGraphicFramePr>
            <a:graphicFrameLocks noGrp="1"/>
          </p:cNvGraphicFramePr>
          <p:nvPr>
            <p:extLst>
              <p:ext uri="{D42A27DB-BD31-4B8C-83A1-F6EECF244321}">
                <p14:modId xmlns:p14="http://schemas.microsoft.com/office/powerpoint/2010/main" val="220775723"/>
              </p:ext>
            </p:extLst>
          </p:nvPr>
        </p:nvGraphicFramePr>
        <p:xfrm>
          <a:off x="3419518" y="872949"/>
          <a:ext cx="3812168" cy="4232450"/>
        </p:xfrm>
        <a:graphic>
          <a:graphicData uri="http://schemas.openxmlformats.org/drawingml/2006/table">
            <a:tbl>
              <a:tblPr firstRow="1" firstCol="1" lastRow="1" lastCol="1">
                <a:tableStyleId>{5C22544A-7EE6-4342-B048-85BDC9FD1C3A}</a:tableStyleId>
              </a:tblPr>
              <a:tblGrid>
                <a:gridCol w="2573450">
                  <a:extLst>
                    <a:ext uri="{9D8B030D-6E8A-4147-A177-3AD203B41FA5}">
                      <a16:colId xmlns:a16="http://schemas.microsoft.com/office/drawing/2014/main" val="2617289057"/>
                    </a:ext>
                  </a:extLst>
                </a:gridCol>
                <a:gridCol w="1238718">
                  <a:extLst>
                    <a:ext uri="{9D8B030D-6E8A-4147-A177-3AD203B41FA5}">
                      <a16:colId xmlns:a16="http://schemas.microsoft.com/office/drawing/2014/main" val="3837272699"/>
                    </a:ext>
                  </a:extLst>
                </a:gridCol>
              </a:tblGrid>
              <a:tr h="424308">
                <a:tc>
                  <a:txBody>
                    <a:bodyPr/>
                    <a:lstStyle/>
                    <a:p>
                      <a:pPr marL="0" marR="0">
                        <a:lnSpc>
                          <a:spcPct val="150000"/>
                        </a:lnSpc>
                        <a:spcBef>
                          <a:spcPts val="0"/>
                        </a:spcBef>
                        <a:spcAft>
                          <a:spcPts val="800"/>
                        </a:spcAft>
                      </a:pPr>
                      <a:r>
                        <a:rPr lang="en-US" sz="1900">
                          <a:effectLst/>
                        </a:rPr>
                        <a:t>summary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nchor="b"/>
                </a:tc>
                <a:tc>
                  <a:txBody>
                    <a:bodyPr/>
                    <a:lstStyle/>
                    <a:p>
                      <a:pPr marL="0" marR="0">
                        <a:lnSpc>
                          <a:spcPct val="150000"/>
                        </a:lnSpc>
                        <a:spcBef>
                          <a:spcPts val="0"/>
                        </a:spcBef>
                        <a:spcAft>
                          <a:spcPts val="800"/>
                        </a:spcAft>
                      </a:pPr>
                      <a:r>
                        <a:rPr lang="en-US" sz="1900">
                          <a:effectLst/>
                        </a:rPr>
                        <a:t>values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nchor="b"/>
                </a:tc>
                <a:extLst>
                  <a:ext uri="{0D108BD9-81ED-4DB2-BD59-A6C34878D82A}">
                    <a16:rowId xmlns:a16="http://schemas.microsoft.com/office/drawing/2014/main" val="441246891"/>
                  </a:ext>
                </a:extLst>
              </a:tr>
              <a:tr h="424308">
                <a:tc>
                  <a:txBody>
                    <a:bodyPr/>
                    <a:lstStyle/>
                    <a:p>
                      <a:pPr marL="0" marR="0">
                        <a:lnSpc>
                          <a:spcPct val="150000"/>
                        </a:lnSpc>
                        <a:spcBef>
                          <a:spcPts val="0"/>
                        </a:spcBef>
                        <a:spcAft>
                          <a:spcPts val="800"/>
                        </a:spcAft>
                      </a:pPr>
                      <a:r>
                        <a:rPr lang="en-US" sz="1900">
                          <a:effectLst/>
                        </a:rPr>
                        <a:t>alpha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tc>
                  <a:txBody>
                    <a:bodyPr/>
                    <a:lstStyle/>
                    <a:p>
                      <a:pPr marL="0" marR="0">
                        <a:lnSpc>
                          <a:spcPct val="150000"/>
                        </a:lnSpc>
                        <a:spcBef>
                          <a:spcPts val="0"/>
                        </a:spcBef>
                        <a:spcAft>
                          <a:spcPts val="800"/>
                        </a:spcAft>
                      </a:pPr>
                      <a:r>
                        <a:rPr lang="en-US" sz="1900">
                          <a:effectLst/>
                        </a:rPr>
                        <a:t>0.05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extLst>
                  <a:ext uri="{0D108BD9-81ED-4DB2-BD59-A6C34878D82A}">
                    <a16:rowId xmlns:a16="http://schemas.microsoft.com/office/drawing/2014/main" val="4089770009"/>
                  </a:ext>
                </a:extLst>
              </a:tr>
              <a:tr h="424308">
                <a:tc>
                  <a:txBody>
                    <a:bodyPr/>
                    <a:lstStyle/>
                    <a:p>
                      <a:pPr marL="0" marR="0">
                        <a:lnSpc>
                          <a:spcPct val="150000"/>
                        </a:lnSpc>
                        <a:spcBef>
                          <a:spcPts val="0"/>
                        </a:spcBef>
                        <a:spcAft>
                          <a:spcPts val="800"/>
                        </a:spcAft>
                      </a:pPr>
                      <a:r>
                        <a:rPr lang="en-US" sz="1900">
                          <a:effectLst/>
                        </a:rPr>
                        <a:t>Standard deviation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tc>
                  <a:txBody>
                    <a:bodyPr/>
                    <a:lstStyle/>
                    <a:p>
                      <a:pPr marL="0" marR="0">
                        <a:lnSpc>
                          <a:spcPct val="150000"/>
                        </a:lnSpc>
                        <a:spcBef>
                          <a:spcPts val="0"/>
                        </a:spcBef>
                        <a:spcAft>
                          <a:spcPts val="800"/>
                        </a:spcAft>
                      </a:pPr>
                      <a:r>
                        <a:rPr lang="en-US" sz="1900">
                          <a:effectLst/>
                        </a:rPr>
                        <a:t>17.58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extLst>
                  <a:ext uri="{0D108BD9-81ED-4DB2-BD59-A6C34878D82A}">
                    <a16:rowId xmlns:a16="http://schemas.microsoft.com/office/drawing/2014/main" val="1496890550"/>
                  </a:ext>
                </a:extLst>
              </a:tr>
              <a:tr h="424308">
                <a:tc>
                  <a:txBody>
                    <a:bodyPr/>
                    <a:lstStyle/>
                    <a:p>
                      <a:pPr marL="0" marR="0">
                        <a:lnSpc>
                          <a:spcPct val="150000"/>
                        </a:lnSpc>
                        <a:spcBef>
                          <a:spcPts val="0"/>
                        </a:spcBef>
                        <a:spcAft>
                          <a:spcPts val="800"/>
                        </a:spcAft>
                      </a:pPr>
                      <a:r>
                        <a:rPr lang="en-US" sz="1900">
                          <a:effectLst/>
                        </a:rPr>
                        <a:t>Sample size 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tc>
                  <a:txBody>
                    <a:bodyPr/>
                    <a:lstStyle/>
                    <a:p>
                      <a:pPr marL="0" marR="0">
                        <a:lnSpc>
                          <a:spcPct val="150000"/>
                        </a:lnSpc>
                        <a:spcBef>
                          <a:spcPts val="0"/>
                        </a:spcBef>
                        <a:spcAft>
                          <a:spcPts val="800"/>
                        </a:spcAft>
                      </a:pPr>
                      <a:r>
                        <a:rPr lang="en-US" sz="1900">
                          <a:effectLst/>
                        </a:rPr>
                        <a:t>235759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extLst>
                  <a:ext uri="{0D108BD9-81ED-4DB2-BD59-A6C34878D82A}">
                    <a16:rowId xmlns:a16="http://schemas.microsoft.com/office/drawing/2014/main" val="1234371663"/>
                  </a:ext>
                </a:extLst>
              </a:tr>
              <a:tr h="837986">
                <a:tc>
                  <a:txBody>
                    <a:bodyPr/>
                    <a:lstStyle/>
                    <a:p>
                      <a:pPr marL="0" marR="0">
                        <a:lnSpc>
                          <a:spcPct val="150000"/>
                        </a:lnSpc>
                        <a:spcBef>
                          <a:spcPts val="0"/>
                        </a:spcBef>
                        <a:spcAft>
                          <a:spcPts val="800"/>
                        </a:spcAft>
                      </a:pPr>
                      <a:r>
                        <a:rPr lang="en-US" sz="1900">
                          <a:effectLst/>
                        </a:rPr>
                        <a:t>sample average/mean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tc>
                  <a:txBody>
                    <a:bodyPr/>
                    <a:lstStyle/>
                    <a:p>
                      <a:pPr marL="0" marR="0">
                        <a:lnSpc>
                          <a:spcPct val="150000"/>
                        </a:lnSpc>
                        <a:spcBef>
                          <a:spcPts val="0"/>
                        </a:spcBef>
                        <a:spcAft>
                          <a:spcPts val="800"/>
                        </a:spcAft>
                      </a:pPr>
                      <a:r>
                        <a:rPr lang="en-US" sz="1900">
                          <a:effectLst/>
                        </a:rPr>
                        <a:t>20.69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extLst>
                  <a:ext uri="{0D108BD9-81ED-4DB2-BD59-A6C34878D82A}">
                    <a16:rowId xmlns:a16="http://schemas.microsoft.com/office/drawing/2014/main" val="3118684046"/>
                  </a:ext>
                </a:extLst>
              </a:tr>
              <a:tr h="424308">
                <a:tc>
                  <a:txBody>
                    <a:bodyPr/>
                    <a:lstStyle/>
                    <a:p>
                      <a:pPr marL="0" marR="0">
                        <a:lnSpc>
                          <a:spcPct val="150000"/>
                        </a:lnSpc>
                        <a:spcBef>
                          <a:spcPts val="0"/>
                        </a:spcBef>
                        <a:spcAft>
                          <a:spcPts val="800"/>
                        </a:spcAft>
                      </a:pPr>
                      <a:r>
                        <a:rPr lang="en-US" sz="1900">
                          <a:effectLst/>
                        </a:rPr>
                        <a:t>Confidence Interval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tc>
                  <a:txBody>
                    <a:bodyPr/>
                    <a:lstStyle/>
                    <a:p>
                      <a:pPr marL="0" marR="0">
                        <a:lnSpc>
                          <a:spcPct val="150000"/>
                        </a:lnSpc>
                        <a:spcBef>
                          <a:spcPts val="0"/>
                        </a:spcBef>
                        <a:spcAft>
                          <a:spcPts val="800"/>
                        </a:spcAft>
                      </a:pPr>
                      <a:r>
                        <a:rPr lang="en-US" sz="1900">
                          <a:effectLst/>
                        </a:rPr>
                        <a:t>95%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extLst>
                  <a:ext uri="{0D108BD9-81ED-4DB2-BD59-A6C34878D82A}">
                    <a16:rowId xmlns:a16="http://schemas.microsoft.com/office/drawing/2014/main" val="2389526318"/>
                  </a:ext>
                </a:extLst>
              </a:tr>
              <a:tr h="424308">
                <a:tc>
                  <a:txBody>
                    <a:bodyPr/>
                    <a:lstStyle/>
                    <a:p>
                      <a:pPr marL="0" marR="0">
                        <a:lnSpc>
                          <a:spcPct val="150000"/>
                        </a:lnSpc>
                        <a:spcBef>
                          <a:spcPts val="0"/>
                        </a:spcBef>
                        <a:spcAft>
                          <a:spcPts val="800"/>
                        </a:spcAft>
                      </a:pPr>
                      <a:r>
                        <a:rPr lang="en-US" sz="1900">
                          <a:effectLst/>
                        </a:rPr>
                        <a:t>Error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tc>
                  <a:txBody>
                    <a:bodyPr/>
                    <a:lstStyle/>
                    <a:p>
                      <a:pPr marL="0" marR="0">
                        <a:lnSpc>
                          <a:spcPct val="150000"/>
                        </a:lnSpc>
                        <a:spcBef>
                          <a:spcPts val="0"/>
                        </a:spcBef>
                        <a:spcAft>
                          <a:spcPts val="800"/>
                        </a:spcAft>
                      </a:pPr>
                      <a:r>
                        <a:rPr lang="en-US" sz="1900">
                          <a:effectLst/>
                        </a:rPr>
                        <a:t>0.07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extLst>
                  <a:ext uri="{0D108BD9-81ED-4DB2-BD59-A6C34878D82A}">
                    <a16:rowId xmlns:a16="http://schemas.microsoft.com/office/drawing/2014/main" val="1370556033"/>
                  </a:ext>
                </a:extLst>
              </a:tr>
              <a:tr h="424308">
                <a:tc>
                  <a:txBody>
                    <a:bodyPr/>
                    <a:lstStyle/>
                    <a:p>
                      <a:pPr marL="0" marR="0">
                        <a:lnSpc>
                          <a:spcPct val="150000"/>
                        </a:lnSpc>
                        <a:spcBef>
                          <a:spcPts val="0"/>
                        </a:spcBef>
                        <a:spcAft>
                          <a:spcPts val="800"/>
                        </a:spcAft>
                      </a:pPr>
                      <a:r>
                        <a:rPr lang="en-US" sz="1900">
                          <a:effectLst/>
                        </a:rPr>
                        <a:t>Lower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tc>
                  <a:txBody>
                    <a:bodyPr/>
                    <a:lstStyle/>
                    <a:p>
                      <a:pPr marL="0" marR="0">
                        <a:lnSpc>
                          <a:spcPct val="150000"/>
                        </a:lnSpc>
                        <a:spcBef>
                          <a:spcPts val="0"/>
                        </a:spcBef>
                        <a:spcAft>
                          <a:spcPts val="800"/>
                        </a:spcAft>
                      </a:pPr>
                      <a:r>
                        <a:rPr lang="en-US" sz="1900">
                          <a:effectLst/>
                        </a:rPr>
                        <a:t>20.62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extLst>
                  <a:ext uri="{0D108BD9-81ED-4DB2-BD59-A6C34878D82A}">
                    <a16:rowId xmlns:a16="http://schemas.microsoft.com/office/drawing/2014/main" val="3320337461"/>
                  </a:ext>
                </a:extLst>
              </a:tr>
              <a:tr h="424308">
                <a:tc>
                  <a:txBody>
                    <a:bodyPr/>
                    <a:lstStyle/>
                    <a:p>
                      <a:pPr marL="0" marR="0">
                        <a:lnSpc>
                          <a:spcPct val="150000"/>
                        </a:lnSpc>
                        <a:spcBef>
                          <a:spcPts val="0"/>
                        </a:spcBef>
                        <a:spcAft>
                          <a:spcPts val="800"/>
                        </a:spcAft>
                      </a:pPr>
                      <a:r>
                        <a:rPr lang="en-US" sz="1900">
                          <a:effectLst/>
                        </a:rPr>
                        <a:t>Upper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tc>
                  <a:txBody>
                    <a:bodyPr/>
                    <a:lstStyle/>
                    <a:p>
                      <a:pPr marL="0" marR="0">
                        <a:lnSpc>
                          <a:spcPct val="150000"/>
                        </a:lnSpc>
                        <a:spcBef>
                          <a:spcPts val="0"/>
                        </a:spcBef>
                        <a:spcAft>
                          <a:spcPts val="800"/>
                        </a:spcAft>
                      </a:pPr>
                      <a:r>
                        <a:rPr lang="en-US" sz="1900" dirty="0">
                          <a:effectLst/>
                        </a:rPr>
                        <a:t>20.76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09591" marR="109591" marT="0" marB="0"/>
                </a:tc>
                <a:extLst>
                  <a:ext uri="{0D108BD9-81ED-4DB2-BD59-A6C34878D82A}">
                    <a16:rowId xmlns:a16="http://schemas.microsoft.com/office/drawing/2014/main" val="1607433165"/>
                  </a:ext>
                </a:extLst>
              </a:tr>
            </a:tbl>
          </a:graphicData>
        </a:graphic>
      </p:graphicFrame>
    </p:spTree>
    <p:extLst>
      <p:ext uri="{BB962C8B-B14F-4D97-AF65-F5344CB8AC3E}">
        <p14:creationId xmlns:p14="http://schemas.microsoft.com/office/powerpoint/2010/main" val="1958069542"/>
      </p:ext>
    </p:extLst>
  </p:cSld>
  <p:clrMapOvr>
    <a:masterClrMapping/>
  </p:clrMapOvr>
  <mc:AlternateContent xmlns:mc="http://schemas.openxmlformats.org/markup-compatibility/2006" xmlns:p14="http://schemas.microsoft.com/office/powerpoint/2010/main">
    <mc:Choice Requires="p14">
      <p:transition spd="slow" p14:dur="2000" advTm="48179"/>
    </mc:Choice>
    <mc:Fallback xmlns="">
      <p:transition spd="slow" advTm="4817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E65A-D1BC-4D84-BBAF-E0C28F4DABEF}"/>
              </a:ext>
            </a:extLst>
          </p:cNvPr>
          <p:cNvSpPr>
            <a:spLocks noGrp="1"/>
          </p:cNvSpPr>
          <p:nvPr>
            <p:ph type="title"/>
          </p:nvPr>
        </p:nvSpPr>
        <p:spPr>
          <a:xfrm>
            <a:off x="1" y="116582"/>
            <a:ext cx="7501790" cy="353943"/>
          </a:xfrm>
        </p:spPr>
        <p:txBody>
          <a:bodyPr/>
          <a:lstStyle/>
          <a:p>
            <a:br>
              <a:rPr lang="en-US" dirty="0"/>
            </a:br>
            <a:endParaRPr lang="en-US" dirty="0"/>
          </a:p>
        </p:txBody>
      </p:sp>
      <p:sp>
        <p:nvSpPr>
          <p:cNvPr id="3" name="Rectangle 2">
            <a:extLst>
              <a:ext uri="{FF2B5EF4-FFF2-40B4-BE49-F238E27FC236}">
                <a16:creationId xmlns:a16="http://schemas.microsoft.com/office/drawing/2014/main" id="{0C94524A-2FD2-40C2-B980-2F7A19CEF9F7}"/>
              </a:ext>
            </a:extLst>
          </p:cNvPr>
          <p:cNvSpPr/>
          <p:nvPr/>
        </p:nvSpPr>
        <p:spPr>
          <a:xfrm>
            <a:off x="273050" y="762000"/>
            <a:ext cx="6934200" cy="1200329"/>
          </a:xfrm>
          <a:prstGeom prst="rect">
            <a:avLst/>
          </a:prstGeom>
        </p:spPr>
        <p:txBody>
          <a:bodyPr wrap="square">
            <a:spAutoFit/>
          </a:bodyPr>
          <a:lstStyle/>
          <a:p>
            <a:r>
              <a:rPr lang="en-US" dirty="0"/>
              <a:t>The main reasons for the delay were found to be Heavy Traffic, Mechanical problem, bus won’t start, flat tire and weather conditions. These are the top 5 main reasons for the delay.</a:t>
            </a:r>
          </a:p>
          <a:p>
            <a:endParaRPr lang="en-US" dirty="0"/>
          </a:p>
        </p:txBody>
      </p:sp>
      <p:pic>
        <p:nvPicPr>
          <p:cNvPr id="5" name="Picture">
            <a:extLst>
              <a:ext uri="{FF2B5EF4-FFF2-40B4-BE49-F238E27FC236}">
                <a16:creationId xmlns:a16="http://schemas.microsoft.com/office/drawing/2014/main" id="{C9632A94-23C2-4689-BA3F-7CB49C69CF67}"/>
              </a:ext>
            </a:extLst>
          </p:cNvPr>
          <p:cNvPicPr/>
          <p:nvPr/>
        </p:nvPicPr>
        <p:blipFill>
          <a:blip r:embed="rId2"/>
          <a:stretch>
            <a:fillRect/>
          </a:stretch>
        </p:blipFill>
        <p:spPr bwMode="auto">
          <a:xfrm>
            <a:off x="1035050" y="1638300"/>
            <a:ext cx="4619625" cy="3695700"/>
          </a:xfrm>
          <a:prstGeom prst="rect">
            <a:avLst/>
          </a:prstGeom>
          <a:noFill/>
          <a:ln w="9525">
            <a:noFill/>
            <a:headEnd/>
            <a:tailEnd/>
          </a:ln>
        </p:spPr>
      </p:pic>
    </p:spTree>
    <p:extLst>
      <p:ext uri="{BB962C8B-B14F-4D97-AF65-F5344CB8AC3E}">
        <p14:creationId xmlns:p14="http://schemas.microsoft.com/office/powerpoint/2010/main" val="3021345483"/>
      </p:ext>
    </p:extLst>
  </p:cSld>
  <p:clrMapOvr>
    <a:masterClrMapping/>
  </p:clrMapOvr>
  <mc:AlternateContent xmlns:mc="http://schemas.openxmlformats.org/markup-compatibility/2006" xmlns:p14="http://schemas.microsoft.com/office/powerpoint/2010/main">
    <mc:Choice Requires="p14">
      <p:transition spd="slow" p14:dur="2000" advTm="18968"/>
    </mc:Choice>
    <mc:Fallback xmlns="">
      <p:transition spd="slow" advTm="1896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9A2923-AE92-4617-904A-1BD7319C8DF0}"/>
              </a:ext>
            </a:extLst>
          </p:cNvPr>
          <p:cNvSpPr/>
          <p:nvPr/>
        </p:nvSpPr>
        <p:spPr>
          <a:xfrm>
            <a:off x="196850" y="762001"/>
            <a:ext cx="7239000" cy="1200329"/>
          </a:xfrm>
          <a:prstGeom prst="rect">
            <a:avLst/>
          </a:prstGeom>
        </p:spPr>
        <p:txBody>
          <a:bodyPr wrap="square">
            <a:spAutoFit/>
          </a:bodyPr>
          <a:lstStyle/>
          <a:p>
            <a:r>
              <a:rPr lang="en-US" dirty="0"/>
              <a:t>The year wise delay observed is 37.93% in year 2018, 35.27% in year 2017 and 26.8% in year 2016.</a:t>
            </a:r>
          </a:p>
          <a:p>
            <a:r>
              <a:rPr lang="en-US" dirty="0"/>
              <a:t>There is a trend of gradual increase in the delay year wise can be very easily observed.</a:t>
            </a:r>
          </a:p>
        </p:txBody>
      </p:sp>
      <p:pic>
        <p:nvPicPr>
          <p:cNvPr id="4" name="Picture">
            <a:extLst>
              <a:ext uri="{FF2B5EF4-FFF2-40B4-BE49-F238E27FC236}">
                <a16:creationId xmlns:a16="http://schemas.microsoft.com/office/drawing/2014/main" id="{F20F9309-6CEA-4220-8451-D2ED4E8531FE}"/>
              </a:ext>
            </a:extLst>
          </p:cNvPr>
          <p:cNvPicPr/>
          <p:nvPr/>
        </p:nvPicPr>
        <p:blipFill>
          <a:blip r:embed="rId2"/>
          <a:stretch>
            <a:fillRect/>
          </a:stretch>
        </p:blipFill>
        <p:spPr bwMode="auto">
          <a:xfrm>
            <a:off x="1263650" y="1638300"/>
            <a:ext cx="4619625" cy="3695700"/>
          </a:xfrm>
          <a:prstGeom prst="rect">
            <a:avLst/>
          </a:prstGeom>
          <a:noFill/>
          <a:ln w="9525">
            <a:noFill/>
            <a:headEnd/>
            <a:tailEnd/>
          </a:ln>
        </p:spPr>
      </p:pic>
    </p:spTree>
    <p:extLst>
      <p:ext uri="{BB962C8B-B14F-4D97-AF65-F5344CB8AC3E}">
        <p14:creationId xmlns:p14="http://schemas.microsoft.com/office/powerpoint/2010/main" val="492344897"/>
      </p:ext>
    </p:extLst>
  </p:cSld>
  <p:clrMapOvr>
    <a:masterClrMapping/>
  </p:clrMapOvr>
  <mc:AlternateContent xmlns:mc="http://schemas.openxmlformats.org/markup-compatibility/2006" xmlns:p14="http://schemas.microsoft.com/office/powerpoint/2010/main">
    <mc:Choice Requires="p14">
      <p:transition spd="slow" p14:dur="2000" advTm="26045"/>
    </mc:Choice>
    <mc:Fallback xmlns="">
      <p:transition spd="slow" advTm="2604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FAF9EF-C32F-4E67-8162-F27AEE3619CB}"/>
              </a:ext>
            </a:extLst>
          </p:cNvPr>
          <p:cNvSpPr/>
          <p:nvPr/>
        </p:nvSpPr>
        <p:spPr>
          <a:xfrm>
            <a:off x="0" y="609601"/>
            <a:ext cx="7556500"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The county wise delay is found through the analysis. Bronx, Brooklyn, Manhattan, Queens, Staten Island are the top 5 </a:t>
            </a:r>
            <a:r>
              <a:rPr lang="en-US" dirty="0" err="1">
                <a:latin typeface="Calibri" panose="020F0502020204030204" pitchFamily="34" charset="0"/>
                <a:ea typeface="Calibri" panose="020F0502020204030204" pitchFamily="34" charset="0"/>
                <a:cs typeface="Times New Roman" panose="02020603050405020304" pitchFamily="18" charset="0"/>
              </a:rPr>
              <a:t>Boros</a:t>
            </a:r>
            <a:r>
              <a:rPr lang="en-US" dirty="0">
                <a:latin typeface="Calibri" panose="020F0502020204030204" pitchFamily="34" charset="0"/>
                <a:ea typeface="Calibri" panose="020F0502020204030204" pitchFamily="34" charset="0"/>
                <a:cs typeface="Times New Roman" panose="02020603050405020304" pitchFamily="18" charset="0"/>
              </a:rPr>
              <a:t> where highest frequency of delay can be seen</a:t>
            </a:r>
            <a:endParaRPr lang="en-US" dirty="0"/>
          </a:p>
        </p:txBody>
      </p:sp>
      <p:pic>
        <p:nvPicPr>
          <p:cNvPr id="4" name="Picture">
            <a:extLst>
              <a:ext uri="{FF2B5EF4-FFF2-40B4-BE49-F238E27FC236}">
                <a16:creationId xmlns:a16="http://schemas.microsoft.com/office/drawing/2014/main" id="{52B9D963-8E38-4C2F-ADD7-972043021E8A}"/>
              </a:ext>
            </a:extLst>
          </p:cNvPr>
          <p:cNvPicPr/>
          <p:nvPr/>
        </p:nvPicPr>
        <p:blipFill>
          <a:blip r:embed="rId2"/>
          <a:stretch>
            <a:fillRect/>
          </a:stretch>
        </p:blipFill>
        <p:spPr bwMode="auto">
          <a:xfrm>
            <a:off x="1568450" y="1467159"/>
            <a:ext cx="4619625" cy="3695700"/>
          </a:xfrm>
          <a:prstGeom prst="rect">
            <a:avLst/>
          </a:prstGeom>
          <a:noFill/>
          <a:ln w="9525">
            <a:noFill/>
            <a:headEnd/>
            <a:tailEnd/>
          </a:ln>
        </p:spPr>
      </p:pic>
    </p:spTree>
    <p:extLst>
      <p:ext uri="{BB962C8B-B14F-4D97-AF65-F5344CB8AC3E}">
        <p14:creationId xmlns:p14="http://schemas.microsoft.com/office/powerpoint/2010/main" val="3790057717"/>
      </p:ext>
    </p:extLst>
  </p:cSld>
  <p:clrMapOvr>
    <a:masterClrMapping/>
  </p:clrMapOvr>
  <mc:AlternateContent xmlns:mc="http://schemas.openxmlformats.org/markup-compatibility/2006" xmlns:p14="http://schemas.microsoft.com/office/powerpoint/2010/main">
    <mc:Choice Requires="p14">
      <p:transition spd="slow" p14:dur="2000" advTm="12978"/>
    </mc:Choice>
    <mc:Fallback xmlns="">
      <p:transition spd="slow" advTm="1297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8A21BE-A5A2-43A3-AE66-EA9D95CBA2F5}"/>
              </a:ext>
            </a:extLst>
          </p:cNvPr>
          <p:cNvSpPr/>
          <p:nvPr/>
        </p:nvSpPr>
        <p:spPr>
          <a:xfrm>
            <a:off x="44450" y="457200"/>
            <a:ext cx="7512050" cy="923330"/>
          </a:xfrm>
          <a:prstGeom prst="rect">
            <a:avLst/>
          </a:prstGeom>
        </p:spPr>
        <p:txBody>
          <a:bodyPr wrap="square">
            <a:spAutoFit/>
          </a:bodyPr>
          <a:lstStyle/>
          <a:p>
            <a:r>
              <a:rPr lang="en-US" dirty="0"/>
              <a:t>The delay is mostly because of the breakdown or bus running late. It is observed that 88.5% times delay is due to bus running late and other 11.5% times is due to bus breakdown.</a:t>
            </a:r>
          </a:p>
        </p:txBody>
      </p:sp>
      <p:pic>
        <p:nvPicPr>
          <p:cNvPr id="4" name="Picture">
            <a:extLst>
              <a:ext uri="{FF2B5EF4-FFF2-40B4-BE49-F238E27FC236}">
                <a16:creationId xmlns:a16="http://schemas.microsoft.com/office/drawing/2014/main" id="{7F4A38F2-E976-4909-946A-3BA71431C30B}"/>
              </a:ext>
            </a:extLst>
          </p:cNvPr>
          <p:cNvPicPr/>
          <p:nvPr/>
        </p:nvPicPr>
        <p:blipFill>
          <a:blip r:embed="rId2"/>
          <a:stretch>
            <a:fillRect/>
          </a:stretch>
        </p:blipFill>
        <p:spPr bwMode="auto">
          <a:xfrm>
            <a:off x="1490662" y="1353988"/>
            <a:ext cx="4619625" cy="3695700"/>
          </a:xfrm>
          <a:prstGeom prst="rect">
            <a:avLst/>
          </a:prstGeom>
          <a:noFill/>
          <a:ln w="9525">
            <a:noFill/>
            <a:headEnd/>
            <a:tailEnd/>
          </a:ln>
        </p:spPr>
      </p:pic>
    </p:spTree>
    <p:extLst>
      <p:ext uri="{BB962C8B-B14F-4D97-AF65-F5344CB8AC3E}">
        <p14:creationId xmlns:p14="http://schemas.microsoft.com/office/powerpoint/2010/main" val="656758476"/>
      </p:ext>
    </p:extLst>
  </p:cSld>
  <p:clrMapOvr>
    <a:masterClrMapping/>
  </p:clrMapOvr>
  <mc:AlternateContent xmlns:mc="http://schemas.openxmlformats.org/markup-compatibility/2006" xmlns:p14="http://schemas.microsoft.com/office/powerpoint/2010/main">
    <mc:Choice Requires="p14">
      <p:transition spd="slow" p14:dur="2000" advTm="19421"/>
    </mc:Choice>
    <mc:Fallback xmlns="">
      <p:transition spd="slow" advTm="1942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085801-BC66-4742-BAB0-590CA6E85EEE}"/>
              </a:ext>
            </a:extLst>
          </p:cNvPr>
          <p:cNvSpPr/>
          <p:nvPr/>
        </p:nvSpPr>
        <p:spPr>
          <a:xfrm>
            <a:off x="0" y="533400"/>
            <a:ext cx="7664450" cy="923330"/>
          </a:xfrm>
          <a:prstGeom prst="rect">
            <a:avLst/>
          </a:prstGeom>
        </p:spPr>
        <p:txBody>
          <a:bodyPr wrap="square">
            <a:spAutoFit/>
          </a:bodyPr>
          <a:lstStyle/>
          <a:p>
            <a:r>
              <a:rPr lang="en-US" dirty="0"/>
              <a:t>It is being observed that 92.13% times contractor notified the school about the bus breakdown or the running late and 7.87% contractor failed to notify the school.</a:t>
            </a:r>
          </a:p>
        </p:txBody>
      </p:sp>
      <p:pic>
        <p:nvPicPr>
          <p:cNvPr id="4" name="Picture">
            <a:extLst>
              <a:ext uri="{FF2B5EF4-FFF2-40B4-BE49-F238E27FC236}">
                <a16:creationId xmlns:a16="http://schemas.microsoft.com/office/drawing/2014/main" id="{26B0A677-4301-4E0D-A523-AA8421BA54C2}"/>
              </a:ext>
            </a:extLst>
          </p:cNvPr>
          <p:cNvPicPr/>
          <p:nvPr/>
        </p:nvPicPr>
        <p:blipFill>
          <a:blip r:embed="rId2"/>
          <a:stretch>
            <a:fillRect/>
          </a:stretch>
        </p:blipFill>
        <p:spPr bwMode="auto">
          <a:xfrm>
            <a:off x="1468437" y="1295400"/>
            <a:ext cx="4619625" cy="3695700"/>
          </a:xfrm>
          <a:prstGeom prst="rect">
            <a:avLst/>
          </a:prstGeom>
          <a:noFill/>
          <a:ln w="9525">
            <a:noFill/>
            <a:headEnd/>
            <a:tailEnd/>
          </a:ln>
        </p:spPr>
      </p:pic>
    </p:spTree>
    <p:extLst>
      <p:ext uri="{BB962C8B-B14F-4D97-AF65-F5344CB8AC3E}">
        <p14:creationId xmlns:p14="http://schemas.microsoft.com/office/powerpoint/2010/main" val="135109414"/>
      </p:ext>
    </p:extLst>
  </p:cSld>
  <p:clrMapOvr>
    <a:masterClrMapping/>
  </p:clrMapOvr>
  <mc:AlternateContent xmlns:mc="http://schemas.openxmlformats.org/markup-compatibility/2006" xmlns:p14="http://schemas.microsoft.com/office/powerpoint/2010/main">
    <mc:Choice Requires="p14">
      <p:transition spd="slow" p14:dur="2000" advTm="19784"/>
    </mc:Choice>
    <mc:Fallback xmlns="">
      <p:transition spd="slow" advTm="1978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A49D8-2D23-4FE7-B8AD-98F50D41CD76}"/>
              </a:ext>
            </a:extLst>
          </p:cNvPr>
          <p:cNvSpPr/>
          <p:nvPr/>
        </p:nvSpPr>
        <p:spPr>
          <a:xfrm>
            <a:off x="0" y="533400"/>
            <a:ext cx="7435850" cy="1367234"/>
          </a:xfrm>
          <a:prstGeom prst="rect">
            <a:avLst/>
          </a:prstGeom>
        </p:spPr>
        <p:txBody>
          <a:bodyPr wrap="square">
            <a:spAutoFit/>
          </a:bodyPr>
          <a:lstStyle/>
          <a:p>
            <a:pPr>
              <a:lnSpc>
                <a:spcPct val="107000"/>
              </a:lnSpc>
              <a:spcAft>
                <a:spcPts val="800"/>
              </a:spcAft>
            </a:pPr>
            <a:r>
              <a:rPr lang="en-US" dirty="0"/>
              <a:t>It is being observed that 73.8% times contractor notified the Parents about the bus breakdown or the running late and 26.2% contractor failed to notify the Parents.</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a:extLst>
              <a:ext uri="{FF2B5EF4-FFF2-40B4-BE49-F238E27FC236}">
                <a16:creationId xmlns:a16="http://schemas.microsoft.com/office/drawing/2014/main" id="{9172F066-CEB6-453B-B31B-686E30720A4C}"/>
              </a:ext>
            </a:extLst>
          </p:cNvPr>
          <p:cNvPicPr/>
          <p:nvPr/>
        </p:nvPicPr>
        <p:blipFill>
          <a:blip r:embed="rId2"/>
          <a:stretch>
            <a:fillRect/>
          </a:stretch>
        </p:blipFill>
        <p:spPr bwMode="auto">
          <a:xfrm>
            <a:off x="1568450" y="1221298"/>
            <a:ext cx="4619625" cy="3695700"/>
          </a:xfrm>
          <a:prstGeom prst="rect">
            <a:avLst/>
          </a:prstGeom>
          <a:noFill/>
          <a:ln w="9525">
            <a:noFill/>
            <a:headEnd/>
            <a:tailEnd/>
          </a:ln>
        </p:spPr>
      </p:pic>
    </p:spTree>
    <p:extLst>
      <p:ext uri="{BB962C8B-B14F-4D97-AF65-F5344CB8AC3E}">
        <p14:creationId xmlns:p14="http://schemas.microsoft.com/office/powerpoint/2010/main" val="3258601824"/>
      </p:ext>
    </p:extLst>
  </p:cSld>
  <p:clrMapOvr>
    <a:masterClrMapping/>
  </p:clrMapOvr>
  <mc:AlternateContent xmlns:mc="http://schemas.openxmlformats.org/markup-compatibility/2006" xmlns:p14="http://schemas.microsoft.com/office/powerpoint/2010/main">
    <mc:Choice Requires="p14">
      <p:transition spd="slow" p14:dur="2000" advTm="18767"/>
    </mc:Choice>
    <mc:Fallback xmlns="">
      <p:transition spd="slow" advTm="1876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7C027B-4BC5-4FBC-9C5C-056ADB7E31AA}"/>
              </a:ext>
            </a:extLst>
          </p:cNvPr>
          <p:cNvSpPr/>
          <p:nvPr/>
        </p:nvSpPr>
        <p:spPr>
          <a:xfrm>
            <a:off x="44450" y="609601"/>
            <a:ext cx="7315200" cy="646331"/>
          </a:xfrm>
          <a:prstGeom prst="rect">
            <a:avLst/>
          </a:prstGeom>
        </p:spPr>
        <p:txBody>
          <a:bodyPr wrap="square">
            <a:spAutoFit/>
          </a:bodyPr>
          <a:lstStyle/>
          <a:p>
            <a:r>
              <a:rPr lang="en-US" dirty="0"/>
              <a:t>It is being observed that 70.62% times OPT have been alerted about the bus breakdown or the running late and 29.38% OPT was not alerted.</a:t>
            </a:r>
          </a:p>
        </p:txBody>
      </p:sp>
      <p:pic>
        <p:nvPicPr>
          <p:cNvPr id="4" name="Picture">
            <a:extLst>
              <a:ext uri="{FF2B5EF4-FFF2-40B4-BE49-F238E27FC236}">
                <a16:creationId xmlns:a16="http://schemas.microsoft.com/office/drawing/2014/main" id="{FF2D5362-C7A4-4F8F-B759-BBC39EE6FC66}"/>
              </a:ext>
            </a:extLst>
          </p:cNvPr>
          <p:cNvPicPr/>
          <p:nvPr/>
        </p:nvPicPr>
        <p:blipFill>
          <a:blip r:embed="rId2"/>
          <a:stretch>
            <a:fillRect/>
          </a:stretch>
        </p:blipFill>
        <p:spPr bwMode="auto">
          <a:xfrm>
            <a:off x="1468437" y="1249939"/>
            <a:ext cx="4619625" cy="3695700"/>
          </a:xfrm>
          <a:prstGeom prst="rect">
            <a:avLst/>
          </a:prstGeom>
          <a:noFill/>
          <a:ln w="9525">
            <a:noFill/>
            <a:headEnd/>
            <a:tailEnd/>
          </a:ln>
        </p:spPr>
      </p:pic>
    </p:spTree>
    <p:extLst>
      <p:ext uri="{BB962C8B-B14F-4D97-AF65-F5344CB8AC3E}">
        <p14:creationId xmlns:p14="http://schemas.microsoft.com/office/powerpoint/2010/main" val="15489696"/>
      </p:ext>
    </p:extLst>
  </p:cSld>
  <p:clrMapOvr>
    <a:masterClrMapping/>
  </p:clrMapOvr>
  <mc:AlternateContent xmlns:mc="http://schemas.openxmlformats.org/markup-compatibility/2006" xmlns:p14="http://schemas.microsoft.com/office/powerpoint/2010/main">
    <mc:Choice Requires="p14">
      <p:transition spd="slow" p14:dur="2000" advTm="18490"/>
    </mc:Choice>
    <mc:Fallback xmlns="">
      <p:transition spd="slow" advTm="1849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65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9" name="Rectangle 8">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505340" y="531536"/>
            <a:ext cx="6545819" cy="4203192"/>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4" name="Picture 3">
            <a:extLst>
              <a:ext uri="{FF2B5EF4-FFF2-40B4-BE49-F238E27FC236}">
                <a16:creationId xmlns:a16="http://schemas.microsoft.com/office/drawing/2014/main" id="{978475B9-5313-4801-A03E-455D9E772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50" y="1295400"/>
            <a:ext cx="4343400" cy="2743200"/>
          </a:xfrm>
          <a:prstGeom prst="rect">
            <a:avLst/>
          </a:prstGeom>
        </p:spPr>
      </p:pic>
    </p:spTree>
    <p:extLst>
      <p:ext uri="{BB962C8B-B14F-4D97-AF65-F5344CB8AC3E}">
        <p14:creationId xmlns:p14="http://schemas.microsoft.com/office/powerpoint/2010/main" val="3455401689"/>
      </p:ext>
    </p:extLst>
  </p:cSld>
  <p:clrMapOvr>
    <a:masterClrMapping/>
  </p:clrMapOvr>
  <mc:AlternateContent xmlns:mc="http://schemas.openxmlformats.org/markup-compatibility/2006" xmlns:p14="http://schemas.microsoft.com/office/powerpoint/2010/main">
    <mc:Choice Requires="p14">
      <p:transition spd="slow" p14:dur="2000" advTm="4843"/>
    </mc:Choice>
    <mc:Fallback xmlns="">
      <p:transition spd="slow" advTm="484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005CC5-3845-4C25-977C-D52FBA27902F}"/>
              </a:ext>
            </a:extLst>
          </p:cNvPr>
          <p:cNvSpPr/>
          <p:nvPr/>
        </p:nvSpPr>
        <p:spPr>
          <a:xfrm>
            <a:off x="120650" y="685801"/>
            <a:ext cx="7435850" cy="646331"/>
          </a:xfrm>
          <a:prstGeom prst="rect">
            <a:avLst/>
          </a:prstGeom>
        </p:spPr>
        <p:txBody>
          <a:bodyPr wrap="square">
            <a:spAutoFit/>
          </a:bodyPr>
          <a:lstStyle/>
          <a:p>
            <a:r>
              <a:rPr lang="en-US" dirty="0"/>
              <a:t>It is being observed that 70.62% times OPT have been alerted about the bus breakdown or the running late and 29.38% OPT was not alerted.</a:t>
            </a:r>
          </a:p>
        </p:txBody>
      </p:sp>
      <p:pic>
        <p:nvPicPr>
          <p:cNvPr id="4" name="Picture">
            <a:extLst>
              <a:ext uri="{FF2B5EF4-FFF2-40B4-BE49-F238E27FC236}">
                <a16:creationId xmlns:a16="http://schemas.microsoft.com/office/drawing/2014/main" id="{EABD3549-1A98-4E84-8C7F-32056A5D6C73}"/>
              </a:ext>
            </a:extLst>
          </p:cNvPr>
          <p:cNvPicPr/>
          <p:nvPr/>
        </p:nvPicPr>
        <p:blipFill>
          <a:blip r:embed="rId2"/>
          <a:stretch>
            <a:fillRect/>
          </a:stretch>
        </p:blipFill>
        <p:spPr bwMode="auto">
          <a:xfrm>
            <a:off x="1468437" y="1336413"/>
            <a:ext cx="4619625" cy="3695700"/>
          </a:xfrm>
          <a:prstGeom prst="rect">
            <a:avLst/>
          </a:prstGeom>
          <a:noFill/>
          <a:ln w="9525">
            <a:noFill/>
            <a:headEnd/>
            <a:tailEnd/>
          </a:ln>
        </p:spPr>
      </p:pic>
    </p:spTree>
    <p:extLst>
      <p:ext uri="{BB962C8B-B14F-4D97-AF65-F5344CB8AC3E}">
        <p14:creationId xmlns:p14="http://schemas.microsoft.com/office/powerpoint/2010/main" val="1114418092"/>
      </p:ext>
    </p:extLst>
  </p:cSld>
  <p:clrMapOvr>
    <a:masterClrMapping/>
  </p:clrMapOvr>
  <mc:AlternateContent xmlns:mc="http://schemas.openxmlformats.org/markup-compatibility/2006" xmlns:p14="http://schemas.microsoft.com/office/powerpoint/2010/main">
    <mc:Choice Requires="p14">
      <p:transition spd="slow" p14:dur="2000" advTm="14665"/>
    </mc:Choice>
    <mc:Fallback xmlns="">
      <p:transition spd="slow" advTm="1466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2C12-D2A4-4147-BAD7-9F9F6325A69C}"/>
              </a:ext>
            </a:extLst>
          </p:cNvPr>
          <p:cNvSpPr>
            <a:spLocks noGrp="1"/>
          </p:cNvSpPr>
          <p:nvPr>
            <p:ph type="title"/>
          </p:nvPr>
        </p:nvSpPr>
        <p:spPr/>
        <p:txBody>
          <a:bodyPr/>
          <a:lstStyle/>
          <a:p>
            <a:r>
              <a:rPr lang="en-US" dirty="0"/>
              <a:t>Correlational matrix studies:</a:t>
            </a:r>
            <a:br>
              <a:rPr lang="en-US" dirty="0"/>
            </a:br>
            <a:endParaRPr lang="en-US" dirty="0"/>
          </a:p>
        </p:txBody>
      </p:sp>
      <p:sp>
        <p:nvSpPr>
          <p:cNvPr id="3" name="Rectangle 2">
            <a:extLst>
              <a:ext uri="{FF2B5EF4-FFF2-40B4-BE49-F238E27FC236}">
                <a16:creationId xmlns:a16="http://schemas.microsoft.com/office/drawing/2014/main" id="{F39596B5-69E5-4F94-8ED5-C3D7EB9A0A5B}"/>
              </a:ext>
            </a:extLst>
          </p:cNvPr>
          <p:cNvSpPr/>
          <p:nvPr/>
        </p:nvSpPr>
        <p:spPr>
          <a:xfrm>
            <a:off x="730250" y="685800"/>
            <a:ext cx="6400800" cy="923330"/>
          </a:xfrm>
          <a:prstGeom prst="rect">
            <a:avLst/>
          </a:prstGeom>
        </p:spPr>
        <p:txBody>
          <a:bodyPr wrap="square">
            <a:spAutoFit/>
          </a:bodyPr>
          <a:lstStyle/>
          <a:p>
            <a:r>
              <a:rPr lang="en-US" i="1" dirty="0"/>
              <a:t>Positive and strong correlation between </a:t>
            </a:r>
            <a:r>
              <a:rPr lang="en-US" i="1" dirty="0" err="1"/>
              <a:t>School_Year</a:t>
            </a:r>
            <a:r>
              <a:rPr lang="en-US" i="1" dirty="0"/>
              <a:t> and the total minutes of delay is being observed.</a:t>
            </a:r>
            <a:endParaRPr lang="en-US" dirty="0"/>
          </a:p>
          <a:p>
            <a:r>
              <a:rPr lang="en-US" dirty="0"/>
              <a:t> 0.8546084</a:t>
            </a:r>
          </a:p>
        </p:txBody>
      </p:sp>
    </p:spTree>
    <p:extLst>
      <p:ext uri="{BB962C8B-B14F-4D97-AF65-F5344CB8AC3E}">
        <p14:creationId xmlns:p14="http://schemas.microsoft.com/office/powerpoint/2010/main" val="4120304342"/>
      </p:ext>
    </p:extLst>
  </p:cSld>
  <p:clrMapOvr>
    <a:masterClrMapping/>
  </p:clrMapOvr>
  <mc:AlternateContent xmlns:mc="http://schemas.openxmlformats.org/markup-compatibility/2006" xmlns:p14="http://schemas.microsoft.com/office/powerpoint/2010/main">
    <mc:Choice Requires="p14">
      <p:transition spd="slow" p14:dur="2000" advTm="11643"/>
    </mc:Choice>
    <mc:Fallback xmlns="">
      <p:transition spd="slow" advTm="1164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4C25-11A6-4B8C-8D3E-4FCEC97A7150}"/>
              </a:ext>
            </a:extLst>
          </p:cNvPr>
          <p:cNvSpPr>
            <a:spLocks noGrp="1"/>
          </p:cNvSpPr>
          <p:nvPr>
            <p:ph type="title"/>
          </p:nvPr>
        </p:nvSpPr>
        <p:spPr/>
        <p:txBody>
          <a:bodyPr/>
          <a:lstStyle/>
          <a:p>
            <a:r>
              <a:rPr lang="en-US" dirty="0"/>
              <a:t>Hypothesis analysis</a:t>
            </a:r>
          </a:p>
        </p:txBody>
      </p:sp>
      <p:sp>
        <p:nvSpPr>
          <p:cNvPr id="3" name="Rectangle 2">
            <a:extLst>
              <a:ext uri="{FF2B5EF4-FFF2-40B4-BE49-F238E27FC236}">
                <a16:creationId xmlns:a16="http://schemas.microsoft.com/office/drawing/2014/main" id="{D4D0E395-4AC0-4515-B9A2-FD90B622637B}"/>
              </a:ext>
            </a:extLst>
          </p:cNvPr>
          <p:cNvSpPr/>
          <p:nvPr/>
        </p:nvSpPr>
        <p:spPr>
          <a:xfrm>
            <a:off x="196850" y="914401"/>
            <a:ext cx="5638800" cy="2308324"/>
          </a:xfrm>
          <a:prstGeom prst="rect">
            <a:avLst/>
          </a:prstGeom>
        </p:spPr>
        <p:txBody>
          <a:bodyPr wrap="square">
            <a:spAutoFit/>
          </a:bodyPr>
          <a:lstStyle/>
          <a:p>
            <a:r>
              <a:rPr lang="en-US" b="1" dirty="0">
                <a:solidFill>
                  <a:schemeClr val="accent6">
                    <a:lumMod val="50000"/>
                  </a:schemeClr>
                </a:solidFill>
                <a:latin typeface="Consolas" panose="020B0609020204030204" pitchFamily="49" charset="0"/>
                <a:ea typeface="Calibri" panose="020F0502020204030204" pitchFamily="34" charset="0"/>
                <a:cs typeface="Consolas" panose="020B0609020204030204" pitchFamily="49" charset="0"/>
              </a:rPr>
              <a:t>the average length of delays (minutes)</a:t>
            </a:r>
          </a:p>
          <a:p>
            <a:r>
              <a:rPr lang="en-US" dirty="0"/>
              <a:t>## mean = 20.6923 ;  </a:t>
            </a:r>
            <a:r>
              <a:rPr lang="en-US" dirty="0" err="1"/>
              <a:t>sd</a:t>
            </a:r>
            <a:r>
              <a:rPr lang="en-US" dirty="0"/>
              <a:t> = 17.5817 ;  n = 235758 </a:t>
            </a:r>
            <a:br>
              <a:rPr lang="en-US" dirty="0"/>
            </a:br>
            <a:r>
              <a:rPr lang="en-US" dirty="0"/>
              <a:t>## Standard error = 0.0362 </a:t>
            </a:r>
            <a:br>
              <a:rPr lang="en-US" dirty="0"/>
            </a:br>
            <a:r>
              <a:rPr lang="en-US" dirty="0"/>
              <a:t>## 95 % Confidence interval = ( 20.6213 , 20.7633 )</a:t>
            </a:r>
          </a:p>
          <a:p>
            <a:r>
              <a:rPr lang="en-US" dirty="0"/>
              <a:t>We see that our average length of delay is 20.6923 mins which is in alignment with our descriptive study of delay which was also 20.69.</a:t>
            </a:r>
          </a:p>
          <a:p>
            <a:endParaRPr lang="en-US" dirty="0"/>
          </a:p>
        </p:txBody>
      </p:sp>
    </p:spTree>
    <p:extLst>
      <p:ext uri="{BB962C8B-B14F-4D97-AF65-F5344CB8AC3E}">
        <p14:creationId xmlns:p14="http://schemas.microsoft.com/office/powerpoint/2010/main" val="3280031555"/>
      </p:ext>
    </p:extLst>
  </p:cSld>
  <p:clrMapOvr>
    <a:masterClrMapping/>
  </p:clrMapOvr>
  <mc:AlternateContent xmlns:mc="http://schemas.openxmlformats.org/markup-compatibility/2006" xmlns:p14="http://schemas.microsoft.com/office/powerpoint/2010/main">
    <mc:Choice Requires="p14">
      <p:transition spd="slow" p14:dur="2000" advTm="36490"/>
    </mc:Choice>
    <mc:Fallback xmlns="">
      <p:transition spd="slow" advTm="3649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EC9B-E4AC-4200-93BD-7CD6495002DF}"/>
              </a:ext>
            </a:extLst>
          </p:cNvPr>
          <p:cNvSpPr>
            <a:spLocks noGrp="1"/>
          </p:cNvSpPr>
          <p:nvPr>
            <p:ph type="title"/>
          </p:nvPr>
        </p:nvSpPr>
        <p:spPr/>
        <p:txBody>
          <a:bodyPr/>
          <a:lstStyle/>
          <a:p>
            <a:r>
              <a:rPr lang="en-US" dirty="0"/>
              <a:t>Hypothesis cont.</a:t>
            </a:r>
          </a:p>
        </p:txBody>
      </p:sp>
      <p:sp>
        <p:nvSpPr>
          <p:cNvPr id="3" name="Rectangle 2">
            <a:extLst>
              <a:ext uri="{FF2B5EF4-FFF2-40B4-BE49-F238E27FC236}">
                <a16:creationId xmlns:a16="http://schemas.microsoft.com/office/drawing/2014/main" id="{8E378E4A-25C4-4C3D-820B-57D435ACFCA2}"/>
              </a:ext>
            </a:extLst>
          </p:cNvPr>
          <p:cNvSpPr/>
          <p:nvPr/>
        </p:nvSpPr>
        <p:spPr>
          <a:xfrm>
            <a:off x="61059" y="609600"/>
            <a:ext cx="7146191" cy="4247317"/>
          </a:xfrm>
          <a:prstGeom prst="rect">
            <a:avLst/>
          </a:prstGeom>
        </p:spPr>
        <p:txBody>
          <a:bodyPr wrap="square">
            <a:spAutoFit/>
          </a:bodyPr>
          <a:lstStyle/>
          <a:p>
            <a:r>
              <a:rPr lang="en-US" b="1" dirty="0">
                <a:solidFill>
                  <a:schemeClr val="accent6">
                    <a:lumMod val="50000"/>
                  </a:schemeClr>
                </a:solidFill>
                <a:latin typeface="Consolas" panose="020B0609020204030204" pitchFamily="49" charset="0"/>
                <a:ea typeface="Calibri" panose="020F0502020204030204" pitchFamily="34" charset="0"/>
                <a:cs typeface="Consolas" panose="020B0609020204030204" pitchFamily="49" charset="0"/>
              </a:rPr>
              <a:t>we want to know , if delay time is impacted by the (Breakdown, </a:t>
            </a:r>
            <a:r>
              <a:rPr lang="en-US" b="1" dirty="0" err="1">
                <a:solidFill>
                  <a:schemeClr val="accent6">
                    <a:lumMod val="50000"/>
                  </a:schemeClr>
                </a:solidFill>
                <a:latin typeface="Consolas" panose="020B0609020204030204" pitchFamily="49" charset="0"/>
                <a:ea typeface="Calibri" panose="020F0502020204030204" pitchFamily="34" charset="0"/>
                <a:cs typeface="Consolas" panose="020B0609020204030204" pitchFamily="49" charset="0"/>
              </a:rPr>
              <a:t>RunningLate</a:t>
            </a:r>
            <a:r>
              <a:rPr lang="en-US" b="1" dirty="0">
                <a:solidFill>
                  <a:schemeClr val="accent6">
                    <a:lumMod val="50000"/>
                  </a:schemeClr>
                </a:solidFill>
                <a:latin typeface="Consolas" panose="020B0609020204030204" pitchFamily="49" charset="0"/>
                <a:ea typeface="Calibri" panose="020F0502020204030204" pitchFamily="34" charset="0"/>
                <a:cs typeface="Consolas" panose="020B0609020204030204" pitchFamily="49" charset="0"/>
              </a:rPr>
              <a:t>).</a:t>
            </a:r>
          </a:p>
          <a:p>
            <a:endParaRPr lang="en-US" b="1" dirty="0">
              <a:latin typeface="Consolas" panose="020B0609020204030204" pitchFamily="49" charset="0"/>
              <a:ea typeface="Calibri" panose="020F0502020204030204" pitchFamily="34" charset="0"/>
              <a:cs typeface="Consolas" panose="020B0609020204030204" pitchFamily="49" charset="0"/>
            </a:endParaRPr>
          </a:p>
          <a:p>
            <a:r>
              <a:rPr lang="en-US" dirty="0"/>
              <a:t>## H0: </a:t>
            </a:r>
            <a:r>
              <a:rPr lang="en-US" dirty="0" err="1"/>
              <a:t>mu_Breakdown</a:t>
            </a:r>
            <a:r>
              <a:rPr lang="en-US" dirty="0"/>
              <a:t> - </a:t>
            </a:r>
            <a:r>
              <a:rPr lang="en-US" dirty="0" err="1"/>
              <a:t>mu_Running</a:t>
            </a:r>
            <a:r>
              <a:rPr lang="en-US" dirty="0"/>
              <a:t> Late = 0 </a:t>
            </a:r>
            <a:br>
              <a:rPr lang="en-US" dirty="0"/>
            </a:br>
            <a:r>
              <a:rPr lang="en-US" dirty="0"/>
              <a:t>## HA: </a:t>
            </a:r>
            <a:r>
              <a:rPr lang="en-US" dirty="0" err="1"/>
              <a:t>mu_Breakdown</a:t>
            </a:r>
            <a:r>
              <a:rPr lang="en-US" dirty="0"/>
              <a:t> - </a:t>
            </a:r>
            <a:r>
              <a:rPr lang="en-US" dirty="0" err="1"/>
              <a:t>mu_Running</a:t>
            </a:r>
            <a:r>
              <a:rPr lang="en-US" dirty="0"/>
              <a:t> Late != 0 </a:t>
            </a:r>
            <a:br>
              <a:rPr lang="en-US" dirty="0"/>
            </a:br>
            <a:r>
              <a:rPr lang="en-US" dirty="0"/>
              <a:t>## Standard error = 0.037 </a:t>
            </a:r>
            <a:br>
              <a:rPr lang="en-US" dirty="0"/>
            </a:br>
            <a:r>
              <a:rPr lang="en-US" dirty="0"/>
              <a:t>## Test statistic: Z =  -627.306 </a:t>
            </a:r>
            <a:br>
              <a:rPr lang="en-US" dirty="0"/>
            </a:br>
            <a:r>
              <a:rPr lang="en-US" dirty="0"/>
              <a:t>## p-value =  0</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i="1" dirty="0"/>
              <a:t>our p-value 0 &lt; 0.05 so we reject our null hypothesis meaning there is enough evidence in the data to say there is some difference in the average time delayed by buses whose running were considered breakdown and those running late.</a:t>
            </a:r>
            <a:br>
              <a:rPr lang="en-US" dirty="0"/>
            </a:br>
            <a:br>
              <a:rPr lang="en-US" b="1"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202614049"/>
      </p:ext>
    </p:extLst>
  </p:cSld>
  <p:clrMapOvr>
    <a:masterClrMapping/>
  </p:clrMapOvr>
  <mc:AlternateContent xmlns:mc="http://schemas.openxmlformats.org/markup-compatibility/2006" xmlns:p14="http://schemas.microsoft.com/office/powerpoint/2010/main">
    <mc:Choice Requires="p14">
      <p:transition spd="slow" p14:dur="2000" advTm="35114"/>
    </mc:Choice>
    <mc:Fallback xmlns="">
      <p:transition spd="slow" advTm="3511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7C05-FBC7-463E-8994-5F4764D8A7C9}"/>
              </a:ext>
            </a:extLst>
          </p:cNvPr>
          <p:cNvSpPr>
            <a:spLocks noGrp="1"/>
          </p:cNvSpPr>
          <p:nvPr>
            <p:ph type="title"/>
          </p:nvPr>
        </p:nvSpPr>
        <p:spPr/>
        <p:txBody>
          <a:bodyPr/>
          <a:lstStyle/>
          <a:p>
            <a:r>
              <a:rPr lang="en-US" dirty="0"/>
              <a:t>Hypothesis analysis</a:t>
            </a:r>
          </a:p>
        </p:txBody>
      </p:sp>
      <p:sp>
        <p:nvSpPr>
          <p:cNvPr id="7" name="Rectangle 6">
            <a:extLst>
              <a:ext uri="{FF2B5EF4-FFF2-40B4-BE49-F238E27FC236}">
                <a16:creationId xmlns:a16="http://schemas.microsoft.com/office/drawing/2014/main" id="{514DF083-0E5B-48BF-89D0-AE3F00B6FAE7}"/>
              </a:ext>
            </a:extLst>
          </p:cNvPr>
          <p:cNvSpPr/>
          <p:nvPr/>
        </p:nvSpPr>
        <p:spPr>
          <a:xfrm>
            <a:off x="61058" y="762000"/>
            <a:ext cx="7298592" cy="3970318"/>
          </a:xfrm>
          <a:prstGeom prst="rect">
            <a:avLst/>
          </a:prstGeom>
        </p:spPr>
        <p:txBody>
          <a:bodyPr wrap="square">
            <a:spAutoFit/>
          </a:bodyPr>
          <a:lstStyle/>
          <a:p>
            <a:r>
              <a:rPr lang="en-US" b="1" i="1" dirty="0">
                <a:solidFill>
                  <a:schemeClr val="accent6">
                    <a:lumMod val="50000"/>
                  </a:schemeClr>
                </a:solidFill>
              </a:rPr>
              <a:t>we want to know any significant relationship between delay time and reasons for delay, so we conducted ANOVA on Reason for </a:t>
            </a:r>
            <a:r>
              <a:rPr lang="en-US" b="1" i="1" dirty="0" err="1">
                <a:solidFill>
                  <a:schemeClr val="accent6">
                    <a:lumMod val="50000"/>
                  </a:schemeClr>
                </a:solidFill>
              </a:rPr>
              <a:t>How_Long_Delayed</a:t>
            </a:r>
            <a:endParaRPr lang="en-US" b="1" i="1" dirty="0">
              <a:solidFill>
                <a:schemeClr val="accent6">
                  <a:lumMod val="50000"/>
                </a:schemeClr>
              </a:solidFill>
            </a:endParaRPr>
          </a:p>
          <a:p>
            <a:r>
              <a:rPr lang="en-US" dirty="0"/>
              <a:t>## ANOVA</a:t>
            </a:r>
            <a:br>
              <a:rPr lang="en-US" dirty="0"/>
            </a:br>
            <a:r>
              <a:rPr lang="en-US" dirty="0"/>
              <a:t>## H_0: All means are equal.</a:t>
            </a:r>
            <a:br>
              <a:rPr lang="en-US" dirty="0"/>
            </a:br>
            <a:r>
              <a:rPr lang="en-US" dirty="0"/>
              <a:t>## H_A: At least one mean is different.</a:t>
            </a:r>
            <a:br>
              <a:rPr lang="en-US" dirty="0"/>
            </a:br>
            <a:r>
              <a:rPr lang="en-US" dirty="0"/>
              <a:t>## Analysis of Variance Table</a:t>
            </a:r>
            <a:br>
              <a:rPr lang="en-US" dirty="0"/>
            </a:br>
            <a:r>
              <a:rPr lang="en-US" dirty="0"/>
              <a:t>## Response: y</a:t>
            </a:r>
            <a:br>
              <a:rPr lang="en-US" dirty="0"/>
            </a:br>
            <a:r>
              <a:rPr lang="en-US" dirty="0"/>
              <a:t>## Df   Sum </a:t>
            </a:r>
            <a:r>
              <a:rPr lang="en-US" dirty="0" err="1"/>
              <a:t>Sq</a:t>
            </a:r>
            <a:r>
              <a:rPr lang="en-US" dirty="0"/>
              <a:t> Mean </a:t>
            </a:r>
            <a:r>
              <a:rPr lang="en-US" dirty="0" err="1"/>
              <a:t>Sq</a:t>
            </a:r>
            <a:r>
              <a:rPr lang="en-US" dirty="0"/>
              <a:t> </a:t>
            </a:r>
            <a:r>
              <a:rPr lang="en-US" b="1" dirty="0"/>
              <a:t>F value    </a:t>
            </a:r>
            <a:r>
              <a:rPr lang="en-US" b="1" dirty="0" err="1"/>
              <a:t>Pr</a:t>
            </a:r>
            <a:r>
              <a:rPr lang="en-US" b="1" dirty="0"/>
              <a:t>(&gt;F)</a:t>
            </a:r>
            <a:br>
              <a:rPr lang="en-US" b="1" dirty="0"/>
            </a:br>
            <a:r>
              <a:rPr lang="en-US" dirty="0"/>
              <a:t>## x  10  3414356  341436  </a:t>
            </a:r>
            <a:r>
              <a:rPr lang="en-US" b="1" dirty="0"/>
              <a:t>1158.8</a:t>
            </a:r>
            <a:r>
              <a:rPr lang="en-US" dirty="0"/>
              <a:t> </a:t>
            </a:r>
            <a:r>
              <a:rPr lang="en-US" b="1" dirty="0"/>
              <a:t>&lt; 2.2e-16</a:t>
            </a:r>
            <a:br>
              <a:rPr lang="en-US" b="1" dirty="0"/>
            </a:br>
            <a:r>
              <a:rPr lang="en-US" dirty="0"/>
              <a:t>## Residuals 235747 69461880     295 </a:t>
            </a:r>
          </a:p>
          <a:p>
            <a:r>
              <a:rPr lang="en-US" dirty="0"/>
              <a:t>We found that the F value high is </a:t>
            </a:r>
            <a:r>
              <a:rPr lang="en-US" b="1" dirty="0"/>
              <a:t>1158.8</a:t>
            </a:r>
            <a:r>
              <a:rPr lang="en-US" dirty="0"/>
              <a:t>, and p-value is very low too.</a:t>
            </a:r>
          </a:p>
          <a:p>
            <a:r>
              <a:rPr lang="en-US" b="1" dirty="0"/>
              <a:t>we accept the alternative hypothesis H1</a:t>
            </a:r>
            <a:r>
              <a:rPr lang="en-US" dirty="0"/>
              <a:t> that there is a significant relationship between </a:t>
            </a:r>
            <a:r>
              <a:rPr lang="en-US" b="1" i="1" dirty="0"/>
              <a:t>Delay time and Reason for delay</a:t>
            </a:r>
            <a:r>
              <a:rPr lang="en-US" dirty="0"/>
              <a:t>. </a:t>
            </a:r>
          </a:p>
        </p:txBody>
      </p:sp>
    </p:spTree>
    <p:extLst>
      <p:ext uri="{BB962C8B-B14F-4D97-AF65-F5344CB8AC3E}">
        <p14:creationId xmlns:p14="http://schemas.microsoft.com/office/powerpoint/2010/main" val="3439826620"/>
      </p:ext>
    </p:extLst>
  </p:cSld>
  <p:clrMapOvr>
    <a:masterClrMapping/>
  </p:clrMapOvr>
  <mc:AlternateContent xmlns:mc="http://schemas.openxmlformats.org/markup-compatibility/2006" xmlns:p14="http://schemas.microsoft.com/office/powerpoint/2010/main">
    <mc:Choice Requires="p14">
      <p:transition spd="slow" p14:dur="2000" advTm="32167"/>
    </mc:Choice>
    <mc:Fallback xmlns="">
      <p:transition spd="slow" advTm="3216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EE30-EC39-48A7-91EF-B9909E07C77F}"/>
              </a:ext>
            </a:extLst>
          </p:cNvPr>
          <p:cNvSpPr>
            <a:spLocks noGrp="1"/>
          </p:cNvSpPr>
          <p:nvPr>
            <p:ph type="title"/>
          </p:nvPr>
        </p:nvSpPr>
        <p:spPr/>
        <p:txBody>
          <a:bodyPr/>
          <a:lstStyle/>
          <a:p>
            <a:r>
              <a:rPr lang="en-US" dirty="0"/>
              <a:t>Regression analysis</a:t>
            </a:r>
          </a:p>
        </p:txBody>
      </p:sp>
      <p:sp>
        <p:nvSpPr>
          <p:cNvPr id="3" name="Rectangle 2">
            <a:extLst>
              <a:ext uri="{FF2B5EF4-FFF2-40B4-BE49-F238E27FC236}">
                <a16:creationId xmlns:a16="http://schemas.microsoft.com/office/drawing/2014/main" id="{0CF95AC3-CDD2-42F3-8D5E-BD9F04B4732F}"/>
              </a:ext>
            </a:extLst>
          </p:cNvPr>
          <p:cNvSpPr/>
          <p:nvPr/>
        </p:nvSpPr>
        <p:spPr>
          <a:xfrm>
            <a:off x="61059" y="762001"/>
            <a:ext cx="7440731" cy="4247317"/>
          </a:xfrm>
          <a:prstGeom prst="rect">
            <a:avLst/>
          </a:prstGeom>
        </p:spPr>
        <p:txBody>
          <a:bodyPr wrap="square">
            <a:spAutoFit/>
          </a:bodyPr>
          <a:lstStyle/>
          <a:p>
            <a:r>
              <a:rPr lang="en-US" b="1" dirty="0"/>
              <a:t>We tried to find a linear model to predict the delay time based on </a:t>
            </a:r>
            <a:r>
              <a:rPr lang="en-US" b="1" dirty="0" err="1"/>
              <a:t>Breakdown_or_Running_Late</a:t>
            </a:r>
            <a:r>
              <a:rPr lang="en-US" b="1" dirty="0"/>
              <a:t>.</a:t>
            </a:r>
            <a:endParaRPr lang="en-US" dirty="0"/>
          </a:p>
          <a:p>
            <a:r>
              <a:rPr lang="en-US" b="1" dirty="0"/>
              <a:t>We came up with model to predict the delay based on this:</a:t>
            </a:r>
            <a:endParaRPr lang="en-US" dirty="0"/>
          </a:p>
          <a:p>
            <a:r>
              <a:rPr lang="en-US" b="1" i="1" dirty="0"/>
              <a:t>DELAY_IN_MINS = 0.01162 + 23.36871 * </a:t>
            </a:r>
            <a:r>
              <a:rPr lang="en-US" b="1" i="1" dirty="0" err="1"/>
              <a:t>Breakdown_or_Running_Late</a:t>
            </a:r>
            <a:endParaRPr lang="en-US" b="1" i="1" dirty="0"/>
          </a:p>
          <a:p>
            <a:endParaRPr lang="en-US" b="1" i="1" dirty="0">
              <a:solidFill>
                <a:schemeClr val="bg2">
                  <a:lumMod val="50000"/>
                </a:schemeClr>
              </a:solidFill>
            </a:endParaRPr>
          </a:p>
          <a:p>
            <a:r>
              <a:rPr lang="en-US" dirty="0">
                <a:solidFill>
                  <a:schemeClr val="accent6">
                    <a:lumMod val="50000"/>
                  </a:schemeClr>
                </a:solidFill>
              </a:rPr>
              <a:t>m1 &lt;- </a:t>
            </a:r>
            <a:r>
              <a:rPr lang="en-US" b="1" dirty="0" err="1">
                <a:solidFill>
                  <a:schemeClr val="accent6">
                    <a:lumMod val="50000"/>
                  </a:schemeClr>
                </a:solidFill>
              </a:rPr>
              <a:t>lm</a:t>
            </a:r>
            <a:r>
              <a:rPr lang="en-US" dirty="0">
                <a:solidFill>
                  <a:schemeClr val="accent6">
                    <a:lumMod val="50000"/>
                  </a:schemeClr>
                </a:solidFill>
              </a:rPr>
              <a:t>(</a:t>
            </a:r>
            <a:r>
              <a:rPr lang="en-US" dirty="0" err="1">
                <a:solidFill>
                  <a:schemeClr val="accent6">
                    <a:lumMod val="50000"/>
                  </a:schemeClr>
                </a:solidFill>
              </a:rPr>
              <a:t>How_Long_Delayed</a:t>
            </a:r>
            <a:r>
              <a:rPr lang="en-US" dirty="0">
                <a:solidFill>
                  <a:schemeClr val="accent6">
                    <a:lumMod val="50000"/>
                  </a:schemeClr>
                </a:solidFill>
              </a:rPr>
              <a:t> </a:t>
            </a:r>
            <a:r>
              <a:rPr lang="en-US" b="1" dirty="0">
                <a:solidFill>
                  <a:schemeClr val="accent6">
                    <a:lumMod val="50000"/>
                  </a:schemeClr>
                </a:solidFill>
              </a:rPr>
              <a:t>~</a:t>
            </a:r>
            <a:r>
              <a:rPr lang="en-US" dirty="0">
                <a:solidFill>
                  <a:schemeClr val="accent6">
                    <a:lumMod val="50000"/>
                  </a:schemeClr>
                </a:solidFill>
              </a:rPr>
              <a:t> </a:t>
            </a:r>
            <a:r>
              <a:rPr lang="en-US" dirty="0" err="1">
                <a:solidFill>
                  <a:schemeClr val="accent6">
                    <a:lumMod val="50000"/>
                  </a:schemeClr>
                </a:solidFill>
              </a:rPr>
              <a:t>Breakdown_or_Running_Late</a:t>
            </a:r>
            <a:r>
              <a:rPr lang="en-US" dirty="0">
                <a:solidFill>
                  <a:schemeClr val="accent6">
                    <a:lumMod val="50000"/>
                  </a:schemeClr>
                </a:solidFill>
              </a:rPr>
              <a:t>, data = </a:t>
            </a:r>
            <a:r>
              <a:rPr lang="en-US" dirty="0" err="1">
                <a:solidFill>
                  <a:schemeClr val="accent6">
                    <a:lumMod val="50000"/>
                  </a:schemeClr>
                </a:solidFill>
              </a:rPr>
              <a:t>busData</a:t>
            </a:r>
            <a:r>
              <a:rPr lang="en-US" dirty="0">
                <a:solidFill>
                  <a:schemeClr val="accent6">
                    <a:lumMod val="50000"/>
                  </a:schemeClr>
                </a:solidFill>
              </a:rPr>
              <a:t>)</a:t>
            </a:r>
            <a:br>
              <a:rPr lang="en-US" dirty="0"/>
            </a:br>
            <a:r>
              <a:rPr lang="en-US" dirty="0"/>
              <a:t>##                                       Estimate Std. Error t value </a:t>
            </a:r>
            <a:r>
              <a:rPr lang="en-US" dirty="0" err="1"/>
              <a:t>Pr</a:t>
            </a:r>
            <a:r>
              <a:rPr lang="en-US" dirty="0"/>
              <a:t>(&gt;|t|)</a:t>
            </a:r>
            <a:br>
              <a:rPr lang="en-US" dirty="0"/>
            </a:br>
            <a:r>
              <a:rPr lang="en-US" dirty="0"/>
              <a:t>## (Intercept)                            0.01162    0.09669    0.12    0.904</a:t>
            </a:r>
            <a:br>
              <a:rPr lang="en-US" dirty="0"/>
            </a:br>
            <a:r>
              <a:rPr lang="en-US" dirty="0"/>
              <a:t>## </a:t>
            </a:r>
            <a:r>
              <a:rPr lang="en-US" dirty="0" err="1"/>
              <a:t>Breakdown_or_Running_LateRunning</a:t>
            </a:r>
            <a:r>
              <a:rPr lang="en-US" dirty="0"/>
              <a:t> Late 23.36868    0.10278  227.36   &lt;2e-16</a:t>
            </a:r>
            <a:br>
              <a:rPr lang="en-US" dirty="0"/>
            </a:br>
            <a:endParaRPr lang="en-US" dirty="0"/>
          </a:p>
          <a:p>
            <a:r>
              <a:rPr lang="en-US" dirty="0"/>
              <a:t>## Residual standard error: 15.92 on 235756 degrees of freedom</a:t>
            </a:r>
            <a:br>
              <a:rPr lang="en-US" dirty="0"/>
            </a:br>
            <a:r>
              <a:rPr lang="en-US" dirty="0"/>
              <a:t>## Multiple R-squared:  </a:t>
            </a:r>
            <a:r>
              <a:rPr lang="en-US" b="1" dirty="0"/>
              <a:t>0.1798</a:t>
            </a:r>
            <a:r>
              <a:rPr lang="en-US" dirty="0"/>
              <a:t>, Adjusted R-squared:  0.1798 </a:t>
            </a:r>
            <a:br>
              <a:rPr lang="en-US" dirty="0"/>
            </a:br>
            <a:r>
              <a:rPr lang="en-US" dirty="0"/>
              <a:t>## F-statistic</a:t>
            </a:r>
            <a:r>
              <a:rPr lang="en-US" b="1" dirty="0"/>
              <a:t>: 5.169e+04</a:t>
            </a:r>
            <a:r>
              <a:rPr lang="en-US" dirty="0"/>
              <a:t> on 1 and 235756 DF,  </a:t>
            </a:r>
            <a:r>
              <a:rPr lang="en-US" b="1" dirty="0"/>
              <a:t>p-value: &lt; 2.2e-16</a:t>
            </a:r>
            <a:endParaRPr lang="en-US" dirty="0">
              <a:solidFill>
                <a:schemeClr val="bg2">
                  <a:lumMod val="50000"/>
                </a:schemeClr>
              </a:solidFill>
            </a:endParaRPr>
          </a:p>
        </p:txBody>
      </p:sp>
      <p:sp>
        <p:nvSpPr>
          <p:cNvPr id="5" name="Rectangle 1">
            <a:extLst>
              <a:ext uri="{FF2B5EF4-FFF2-40B4-BE49-F238E27FC236}">
                <a16:creationId xmlns:a16="http://schemas.microsoft.com/office/drawing/2014/main" id="{B4E8F081-4FB9-4281-A4B8-2CD2E62B3A39}"/>
              </a:ext>
            </a:extLst>
          </p:cNvPr>
          <p:cNvSpPr>
            <a:spLocks noChangeArrowheads="1"/>
          </p:cNvSpPr>
          <p:nvPr/>
        </p:nvSpPr>
        <p:spPr bwMode="auto">
          <a:xfrm>
            <a:off x="766763" y="1562914"/>
            <a:ext cx="23596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4929508"/>
      </p:ext>
    </p:extLst>
  </p:cSld>
  <p:clrMapOvr>
    <a:masterClrMapping/>
  </p:clrMapOvr>
  <mc:AlternateContent xmlns:mc="http://schemas.openxmlformats.org/markup-compatibility/2006" xmlns:p14="http://schemas.microsoft.com/office/powerpoint/2010/main">
    <mc:Choice Requires="p14">
      <p:transition spd="slow" p14:dur="2000" advTm="72790"/>
    </mc:Choice>
    <mc:Fallback xmlns="">
      <p:transition spd="slow" advTm="7279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F4F6-8CF1-47DC-9F45-B9BD9A7EB98B}"/>
              </a:ext>
            </a:extLst>
          </p:cNvPr>
          <p:cNvSpPr>
            <a:spLocks noGrp="1"/>
          </p:cNvSpPr>
          <p:nvPr>
            <p:ph type="title"/>
          </p:nvPr>
        </p:nvSpPr>
        <p:spPr/>
        <p:txBody>
          <a:bodyPr/>
          <a:lstStyle/>
          <a:p>
            <a:r>
              <a:rPr lang="en-US" dirty="0"/>
              <a:t>Regression </a:t>
            </a:r>
            <a:r>
              <a:rPr lang="en-US" i="1" dirty="0"/>
              <a:t>cont</a:t>
            </a:r>
            <a:r>
              <a:rPr lang="en-US" dirty="0"/>
              <a:t>.</a:t>
            </a:r>
          </a:p>
        </p:txBody>
      </p:sp>
      <p:sp>
        <p:nvSpPr>
          <p:cNvPr id="3" name="Rectangle 2">
            <a:extLst>
              <a:ext uri="{FF2B5EF4-FFF2-40B4-BE49-F238E27FC236}">
                <a16:creationId xmlns:a16="http://schemas.microsoft.com/office/drawing/2014/main" id="{65FA8D50-6BD0-4D6F-8647-50CC859E7931}"/>
              </a:ext>
            </a:extLst>
          </p:cNvPr>
          <p:cNvSpPr/>
          <p:nvPr/>
        </p:nvSpPr>
        <p:spPr>
          <a:xfrm>
            <a:off x="120650" y="838200"/>
            <a:ext cx="7435850" cy="1857047"/>
          </a:xfrm>
          <a:prstGeom prst="rect">
            <a:avLst/>
          </a:prstGeom>
        </p:spPr>
        <p:txBody>
          <a:bodyPr wrap="square">
            <a:spAutoFit/>
          </a:bodyPr>
          <a:lstStyle/>
          <a:p>
            <a:pPr>
              <a:lnSpc>
                <a:spcPct val="107000"/>
              </a:lnSpc>
              <a:spcAft>
                <a:spcPts val="800"/>
              </a:spcAft>
            </a:pPr>
            <a:r>
              <a:rPr lang="en-US" dirty="0">
                <a:latin typeface="Consolas" panose="020B0609020204030204" pitchFamily="49" charset="0"/>
                <a:ea typeface="Calibri" panose="020F0502020204030204" pitchFamily="34" charset="0"/>
                <a:cs typeface="Consolas" panose="020B0609020204030204" pitchFamily="49" charset="0"/>
              </a:rPr>
              <a:t>## Y = how long delayed , X = </a:t>
            </a:r>
            <a:r>
              <a:rPr lang="en-US" dirty="0" err="1">
                <a:latin typeface="Consolas" panose="020B0609020204030204" pitchFamily="49" charset="0"/>
                <a:ea typeface="Calibri" panose="020F0502020204030204" pitchFamily="34" charset="0"/>
                <a:cs typeface="Consolas" panose="020B0609020204030204" pitchFamily="49" charset="0"/>
              </a:rPr>
              <a:t>Breakdown_or_Running_Late</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onsolas" panose="020B0609020204030204" pitchFamily="49" charset="0"/>
                <a:ea typeface="Calibri" panose="020F0502020204030204" pitchFamily="34" charset="0"/>
                <a:cs typeface="Consolas" panose="020B0609020204030204" pitchFamily="49" charset="0"/>
              </a:rPr>
              <a:t>## Y = 0.01162 + 23.36871 * X</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onsolas" panose="020B0609020204030204" pitchFamily="49" charset="0"/>
                <a:ea typeface="Calibri" panose="020F0502020204030204" pitchFamily="34" charset="0"/>
                <a:cs typeface="Consolas" panose="020B0609020204030204" pitchFamily="49" charset="0"/>
              </a:rPr>
              <a:t>## So Breakdown is 0 and running late is 1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onsolas" panose="020B0609020204030204" pitchFamily="49" charset="0"/>
                <a:ea typeface="Calibri" panose="020F0502020204030204" pitchFamily="34" charset="0"/>
                <a:cs typeface="Consolas" panose="020B0609020204030204" pitchFamily="49" charset="0"/>
              </a:rPr>
              <a:t>## for breakdown line is  Y = 0.01162</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onsolas" panose="020B0609020204030204" pitchFamily="49" charset="0"/>
                <a:ea typeface="Calibri" panose="020F0502020204030204" pitchFamily="34" charset="0"/>
                <a:cs typeface="Consolas" panose="020B0609020204030204" pitchFamily="49" charset="0"/>
              </a:rPr>
              <a:t>for running late line is Y = 0.01162 + 23.36871 * 1 =  23.38033</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5626169"/>
      </p:ext>
    </p:extLst>
  </p:cSld>
  <p:clrMapOvr>
    <a:masterClrMapping/>
  </p:clrMapOvr>
  <mc:AlternateContent xmlns:mc="http://schemas.openxmlformats.org/markup-compatibility/2006" xmlns:p14="http://schemas.microsoft.com/office/powerpoint/2010/main">
    <mc:Choice Requires="p14">
      <p:transition spd="slow" p14:dur="2000" advTm="26207"/>
    </mc:Choice>
    <mc:Fallback xmlns="">
      <p:transition spd="slow" advTm="2620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F7B6-ED7A-479B-AC69-2B763E455C03}"/>
              </a:ext>
            </a:extLst>
          </p:cNvPr>
          <p:cNvSpPr>
            <a:spLocks noGrp="1"/>
          </p:cNvSpPr>
          <p:nvPr>
            <p:ph type="title"/>
          </p:nvPr>
        </p:nvSpPr>
        <p:spPr/>
        <p:txBody>
          <a:bodyPr/>
          <a:lstStyle/>
          <a:p>
            <a:r>
              <a:rPr lang="en-US" dirty="0"/>
              <a:t>Regression </a:t>
            </a:r>
            <a:r>
              <a:rPr lang="en-US" i="1" dirty="0"/>
              <a:t>cont</a:t>
            </a:r>
            <a:r>
              <a:rPr lang="en-US" dirty="0"/>
              <a:t>.</a:t>
            </a:r>
          </a:p>
        </p:txBody>
      </p:sp>
      <p:sp>
        <p:nvSpPr>
          <p:cNvPr id="3" name="Rectangle 2">
            <a:extLst>
              <a:ext uri="{FF2B5EF4-FFF2-40B4-BE49-F238E27FC236}">
                <a16:creationId xmlns:a16="http://schemas.microsoft.com/office/drawing/2014/main" id="{A1C0DF0C-B3A7-401E-A828-488F0B649C6B}"/>
              </a:ext>
            </a:extLst>
          </p:cNvPr>
          <p:cNvSpPr/>
          <p:nvPr/>
        </p:nvSpPr>
        <p:spPr>
          <a:xfrm>
            <a:off x="0" y="685800"/>
            <a:ext cx="7207250" cy="3518784"/>
          </a:xfrm>
          <a:prstGeom prst="rect">
            <a:avLst/>
          </a:prstGeom>
        </p:spPr>
        <p:txBody>
          <a:bodyPr wrap="square">
            <a:spAutoFit/>
          </a:bodyPr>
          <a:lstStyle/>
          <a:p>
            <a:pPr>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We tried to find a linear model to predict the delay time based on Reason for the delay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We tried  to come up with model to predict the delay based on reason for the delay:</a:t>
            </a:r>
          </a:p>
          <a:p>
            <a:pPr>
              <a:lnSpc>
                <a:spcPct val="107000"/>
              </a:lnSpc>
              <a:spcAft>
                <a:spcPts val="800"/>
              </a:spcAft>
            </a:pPr>
            <a:r>
              <a:rPr lang="en-US" dirty="0"/>
              <a:t>## Residual standard error: 17.17 on 235747 degrees of freedom</a:t>
            </a:r>
            <a:br>
              <a:rPr lang="en-US" dirty="0"/>
            </a:br>
            <a:r>
              <a:rPr lang="en-US" dirty="0"/>
              <a:t>## Multiple R-squared:  </a:t>
            </a:r>
            <a:r>
              <a:rPr lang="en-US" b="1" dirty="0"/>
              <a:t>0.04685</a:t>
            </a:r>
            <a:r>
              <a:rPr lang="en-US" dirty="0"/>
              <a:t>,    Adjusted R-squared:  0.04681 </a:t>
            </a:r>
            <a:br>
              <a:rPr lang="en-US" dirty="0"/>
            </a:br>
            <a:r>
              <a:rPr lang="en-US" dirty="0"/>
              <a:t>## F-statistic:  1159 on 10 and 235747 DF,  p-value: &lt; 2.2e-16</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But we can see that R-</a:t>
            </a:r>
            <a:r>
              <a:rPr lang="en-US" b="1" dirty="0">
                <a:latin typeface="Consolas" panose="020B0609020204030204" pitchFamily="49" charset="0"/>
                <a:ea typeface="Calibri" panose="020F0502020204030204" pitchFamily="34" charset="0"/>
                <a:cs typeface="Consolas" panose="020B0609020204030204" pitchFamily="49" charset="0"/>
              </a:rPr>
              <a:t> squared value is low 0.04685 so this model cannot be of good use.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3111759"/>
      </p:ext>
    </p:extLst>
  </p:cSld>
  <p:clrMapOvr>
    <a:masterClrMapping/>
  </p:clrMapOvr>
  <mc:AlternateContent xmlns:mc="http://schemas.openxmlformats.org/markup-compatibility/2006" xmlns:p14="http://schemas.microsoft.com/office/powerpoint/2010/main">
    <mc:Choice Requires="p14">
      <p:transition spd="slow" p14:dur="2000" advTm="32957"/>
    </mc:Choice>
    <mc:Fallback xmlns="">
      <p:transition spd="slow" advTm="3295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0145-CD03-43A3-9053-4F44DD00B90A}"/>
              </a:ext>
            </a:extLst>
          </p:cNvPr>
          <p:cNvSpPr>
            <a:spLocks noGrp="1"/>
          </p:cNvSpPr>
          <p:nvPr>
            <p:ph type="title"/>
          </p:nvPr>
        </p:nvSpPr>
        <p:spPr/>
        <p:txBody>
          <a:bodyPr/>
          <a:lstStyle/>
          <a:p>
            <a:r>
              <a:rPr lang="en-US" dirty="0"/>
              <a:t>Regression </a:t>
            </a:r>
            <a:r>
              <a:rPr lang="en-US" i="1" dirty="0"/>
              <a:t>cont</a:t>
            </a:r>
            <a:r>
              <a:rPr lang="en-US" dirty="0"/>
              <a:t>.</a:t>
            </a:r>
          </a:p>
        </p:txBody>
      </p:sp>
      <p:sp>
        <p:nvSpPr>
          <p:cNvPr id="3" name="Rectangle 2">
            <a:extLst>
              <a:ext uri="{FF2B5EF4-FFF2-40B4-BE49-F238E27FC236}">
                <a16:creationId xmlns:a16="http://schemas.microsoft.com/office/drawing/2014/main" id="{5BC16B79-83AF-4F2A-AE97-FAFD44C72646}"/>
              </a:ext>
            </a:extLst>
          </p:cNvPr>
          <p:cNvSpPr/>
          <p:nvPr/>
        </p:nvSpPr>
        <p:spPr>
          <a:xfrm>
            <a:off x="61058" y="762000"/>
            <a:ext cx="6993791" cy="3119828"/>
          </a:xfrm>
          <a:prstGeom prst="rect">
            <a:avLst/>
          </a:prstGeom>
        </p:spPr>
        <p:txBody>
          <a:bodyPr wrap="square">
            <a:spAutoFit/>
          </a:bodyPr>
          <a:lstStyle/>
          <a:p>
            <a:pPr>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We tried to find a multiple regression model to predict the delay time based on Reason, Boro for the delay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We tried  to come up with model to predict the delay based on reason , </a:t>
            </a:r>
            <a:r>
              <a:rPr lang="en-US" b="1" dirty="0" err="1">
                <a:latin typeface="Calibri" panose="020F0502020204030204" pitchFamily="34" charset="0"/>
                <a:ea typeface="Calibri" panose="020F0502020204030204" pitchFamily="34" charset="0"/>
                <a:cs typeface="Times New Roman" panose="02020603050405020304" pitchFamily="18" charset="0"/>
              </a:rPr>
              <a:t>boro</a:t>
            </a:r>
            <a:r>
              <a:rPr lang="en-US" b="1" dirty="0">
                <a:latin typeface="Calibri" panose="020F0502020204030204" pitchFamily="34" charset="0"/>
                <a:ea typeface="Calibri" panose="020F0502020204030204" pitchFamily="34" charset="0"/>
                <a:cs typeface="Times New Roman" panose="02020603050405020304" pitchFamily="18" charset="0"/>
              </a:rPr>
              <a:t> for the delay:</a:t>
            </a:r>
          </a:p>
          <a:p>
            <a:pPr>
              <a:lnSpc>
                <a:spcPct val="107000"/>
              </a:lnSpc>
              <a:spcAft>
                <a:spcPts val="800"/>
              </a:spcAft>
            </a:pPr>
            <a:r>
              <a:rPr lang="en-US" dirty="0"/>
              <a:t>## Residual standard error: 16.2 on 235125 degrees of freedom</a:t>
            </a:r>
            <a:br>
              <a:rPr lang="en-US" dirty="0"/>
            </a:br>
            <a:r>
              <a:rPr lang="en-US" dirty="0"/>
              <a:t>## Multiple </a:t>
            </a:r>
            <a:r>
              <a:rPr lang="en-US" b="1" dirty="0"/>
              <a:t>R-squared:  0.0779</a:t>
            </a:r>
            <a:r>
              <a:rPr lang="en-US" dirty="0"/>
              <a:t>, Adjusted R-squared:  0.07781 </a:t>
            </a:r>
            <a:br>
              <a:rPr lang="en-US" dirty="0"/>
            </a:br>
            <a:r>
              <a:rPr lang="en-US" dirty="0"/>
              <a:t>## F-statistic: 945.8 on 21 and 235125 DF,  p-value: &lt; 2.2e-16</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But we can see that R-</a:t>
            </a:r>
            <a:r>
              <a:rPr lang="en-US" b="1" dirty="0">
                <a:latin typeface="Consolas" panose="020B0609020204030204" pitchFamily="49" charset="0"/>
                <a:ea typeface="Calibri" panose="020F0502020204030204" pitchFamily="34" charset="0"/>
                <a:cs typeface="Consolas" panose="020B0609020204030204" pitchFamily="49" charset="0"/>
              </a:rPr>
              <a:t> squared value is low 0.0779 so this model cannot be of good use.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5316942"/>
      </p:ext>
    </p:extLst>
  </p:cSld>
  <p:clrMapOvr>
    <a:masterClrMapping/>
  </p:clrMapOvr>
  <mc:AlternateContent xmlns:mc="http://schemas.openxmlformats.org/markup-compatibility/2006" xmlns:p14="http://schemas.microsoft.com/office/powerpoint/2010/main">
    <mc:Choice Requires="p14">
      <p:transition spd="slow" p14:dur="2000" advTm="26472"/>
    </mc:Choice>
    <mc:Fallback xmlns="">
      <p:transition spd="slow" advTm="2647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88B4-A25B-46F6-AFA4-5CF3E9891C8E}"/>
              </a:ext>
            </a:extLst>
          </p:cNvPr>
          <p:cNvSpPr>
            <a:spLocks noGrp="1"/>
          </p:cNvSpPr>
          <p:nvPr>
            <p:ph type="title"/>
          </p:nvPr>
        </p:nvSpPr>
        <p:spPr/>
        <p:txBody>
          <a:bodyPr/>
          <a:lstStyle/>
          <a:p>
            <a:r>
              <a:rPr lang="en-US" dirty="0"/>
              <a:t>Regression </a:t>
            </a:r>
            <a:r>
              <a:rPr lang="en-US" i="1" dirty="0"/>
              <a:t>cont</a:t>
            </a:r>
            <a:r>
              <a:rPr lang="en-US" dirty="0"/>
              <a:t>.</a:t>
            </a:r>
          </a:p>
        </p:txBody>
      </p:sp>
      <p:sp>
        <p:nvSpPr>
          <p:cNvPr id="4" name="Rectangle 3">
            <a:extLst>
              <a:ext uri="{FF2B5EF4-FFF2-40B4-BE49-F238E27FC236}">
                <a16:creationId xmlns:a16="http://schemas.microsoft.com/office/drawing/2014/main" id="{D302B6FC-9BDB-41EC-A2BD-D227966795FF}"/>
              </a:ext>
            </a:extLst>
          </p:cNvPr>
          <p:cNvSpPr/>
          <p:nvPr/>
        </p:nvSpPr>
        <p:spPr>
          <a:xfrm>
            <a:off x="0" y="609600"/>
            <a:ext cx="7501790" cy="4444550"/>
          </a:xfrm>
          <a:prstGeom prst="rect">
            <a:avLst/>
          </a:prstGeom>
        </p:spPr>
        <p:txBody>
          <a:bodyPr wrap="square">
            <a:spAutoFit/>
          </a:bodyPr>
          <a:lstStyle/>
          <a:p>
            <a:pPr>
              <a:lnSpc>
                <a:spcPct val="107000"/>
              </a:lnSpc>
              <a:spcAft>
                <a:spcPts val="800"/>
              </a:spcAft>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We tried to find a multiple regression model to predict the delay time based on Reason,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Breakdown_or_Running_Late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Boro,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Bus_Company_Name</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err="1">
                <a:solidFill>
                  <a:srgbClr val="000000"/>
                </a:solidFill>
                <a:latin typeface="Consolas" panose="020B0609020204030204" pitchFamily="49" charset="0"/>
                <a:ea typeface="Calibri" panose="020F0502020204030204" pitchFamily="34" charset="0"/>
                <a:cs typeface="Consolas" panose="020B0609020204030204" pitchFamily="49" charset="0"/>
              </a:rPr>
              <a:t>School_Year</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for the delay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We tried  to come up with model to predict the delay based on reason , </a:t>
            </a:r>
            <a:r>
              <a:rPr lang="en-US" b="1" dirty="0" err="1">
                <a:latin typeface="Calibri" panose="020F0502020204030204" pitchFamily="34" charset="0"/>
                <a:ea typeface="Calibri" panose="020F0502020204030204" pitchFamily="34" charset="0"/>
                <a:cs typeface="Times New Roman" panose="02020603050405020304" pitchFamily="18" charset="0"/>
              </a:rPr>
              <a:t>boro</a:t>
            </a:r>
            <a:r>
              <a:rPr lang="en-US" b="1" dirty="0">
                <a:latin typeface="Calibri" panose="020F0502020204030204" pitchFamily="34" charset="0"/>
                <a:ea typeface="Calibri" panose="020F0502020204030204" pitchFamily="34" charset="0"/>
                <a:cs typeface="Times New Roman" panose="02020603050405020304" pitchFamily="18" charset="0"/>
              </a:rPr>
              <a:t> for the delay:</a:t>
            </a:r>
          </a:p>
          <a:p>
            <a:pPr>
              <a:lnSpc>
                <a:spcPct val="107000"/>
              </a:lnSpc>
              <a:spcAft>
                <a:spcPts val="800"/>
              </a:spcAft>
            </a:pPr>
            <a:r>
              <a:rPr lang="en-US" dirty="0" err="1">
                <a:solidFill>
                  <a:schemeClr val="accent6">
                    <a:lumMod val="50000"/>
                  </a:schemeClr>
                </a:solidFill>
              </a:rPr>
              <a:t>lm</a:t>
            </a:r>
            <a:r>
              <a:rPr lang="en-US" dirty="0">
                <a:solidFill>
                  <a:schemeClr val="accent6">
                    <a:lumMod val="50000"/>
                  </a:schemeClr>
                </a:solidFill>
              </a:rPr>
              <a:t>(formula = </a:t>
            </a:r>
            <a:r>
              <a:rPr lang="en-US" dirty="0" err="1">
                <a:solidFill>
                  <a:schemeClr val="accent6">
                    <a:lumMod val="50000"/>
                  </a:schemeClr>
                </a:solidFill>
              </a:rPr>
              <a:t>How_Long_Delayed</a:t>
            </a:r>
            <a:r>
              <a:rPr lang="en-US" dirty="0">
                <a:solidFill>
                  <a:schemeClr val="accent6">
                    <a:lumMod val="50000"/>
                  </a:schemeClr>
                </a:solidFill>
              </a:rPr>
              <a:t> ~ Reason + </a:t>
            </a:r>
            <a:r>
              <a:rPr lang="en-US" dirty="0" err="1">
                <a:solidFill>
                  <a:schemeClr val="accent6">
                    <a:lumMod val="50000"/>
                  </a:schemeClr>
                </a:solidFill>
              </a:rPr>
              <a:t>Breakdown_or_Running_Late</a:t>
            </a:r>
            <a:r>
              <a:rPr lang="en-US" dirty="0">
                <a:solidFill>
                  <a:schemeClr val="accent6">
                    <a:lumMod val="50000"/>
                  </a:schemeClr>
                </a:solidFill>
              </a:rPr>
              <a:t> + </a:t>
            </a:r>
            <a:br>
              <a:rPr lang="en-US" dirty="0">
                <a:solidFill>
                  <a:schemeClr val="accent6">
                    <a:lumMod val="50000"/>
                  </a:schemeClr>
                </a:solidFill>
              </a:rPr>
            </a:br>
            <a:r>
              <a:rPr lang="en-US" dirty="0">
                <a:solidFill>
                  <a:schemeClr val="accent6">
                    <a:lumMod val="50000"/>
                  </a:schemeClr>
                </a:solidFill>
              </a:rPr>
              <a:t>Boro + </a:t>
            </a:r>
            <a:r>
              <a:rPr lang="en-US" dirty="0" err="1">
                <a:solidFill>
                  <a:schemeClr val="accent6">
                    <a:lumMod val="50000"/>
                  </a:schemeClr>
                </a:solidFill>
              </a:rPr>
              <a:t>Bus_Company_Name</a:t>
            </a:r>
            <a:r>
              <a:rPr lang="en-US" dirty="0">
                <a:solidFill>
                  <a:schemeClr val="accent6">
                    <a:lumMod val="50000"/>
                  </a:schemeClr>
                </a:solidFill>
              </a:rPr>
              <a:t>, data = </a:t>
            </a:r>
            <a:r>
              <a:rPr lang="en-US" dirty="0" err="1">
                <a:solidFill>
                  <a:schemeClr val="accent6">
                    <a:lumMod val="50000"/>
                  </a:schemeClr>
                </a:solidFill>
              </a:rPr>
              <a:t>delayData</a:t>
            </a:r>
            <a:r>
              <a:rPr lang="en-US" dirty="0">
                <a:solidFill>
                  <a:schemeClr val="accent6">
                    <a:lumMod val="50000"/>
                  </a:schemeClr>
                </a:solidFill>
              </a:rPr>
              <a:t>)</a:t>
            </a:r>
            <a:endParaRPr lang="en-US" b="1"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t>## Residual standard error: 14.89 on 235679 degrees of freedom</a:t>
            </a:r>
            <a:br>
              <a:rPr lang="en-US" dirty="0"/>
            </a:br>
            <a:r>
              <a:rPr lang="en-US" dirty="0"/>
              <a:t>## Multiple </a:t>
            </a:r>
            <a:r>
              <a:rPr lang="en-US" b="1" dirty="0"/>
              <a:t>R-squared:  0.283,</a:t>
            </a:r>
            <a:r>
              <a:rPr lang="en-US" dirty="0"/>
              <a:t>  Adjusted R-squared:  0.2828 </a:t>
            </a:r>
            <a:br>
              <a:rPr lang="en-US" dirty="0"/>
            </a:br>
            <a:r>
              <a:rPr lang="en-US" dirty="0"/>
              <a:t>## F-statistic:  1193 on 78 and 235679 DF,  p-value: &lt; 2.2e-16</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But we can see by far this is the best we got R-</a:t>
            </a:r>
            <a:r>
              <a:rPr lang="en-US" b="1" dirty="0">
                <a:latin typeface="Consolas" panose="020B0609020204030204" pitchFamily="49" charset="0"/>
                <a:ea typeface="Calibri" panose="020F0502020204030204" pitchFamily="34" charset="0"/>
                <a:cs typeface="Consolas" panose="020B0609020204030204" pitchFamily="49" charset="0"/>
              </a:rPr>
              <a:t> squared value is low 0.283 so this model we can use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5101188"/>
      </p:ext>
    </p:extLst>
  </p:cSld>
  <p:clrMapOvr>
    <a:masterClrMapping/>
  </p:clrMapOvr>
  <mc:AlternateContent xmlns:mc="http://schemas.openxmlformats.org/markup-compatibility/2006" xmlns:p14="http://schemas.microsoft.com/office/powerpoint/2010/main">
    <mc:Choice Requires="p14">
      <p:transition spd="slow" p14:dur="2000" advTm="51109"/>
    </mc:Choice>
    <mc:Fallback xmlns="">
      <p:transition spd="slow" advTm="5110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F0D77-400E-4B19-BD0A-4A497CE7DD1E}"/>
              </a:ext>
            </a:extLst>
          </p:cNvPr>
          <p:cNvSpPr txBox="1"/>
          <p:nvPr/>
        </p:nvSpPr>
        <p:spPr>
          <a:xfrm>
            <a:off x="196850" y="-76200"/>
            <a:ext cx="3276600" cy="615553"/>
          </a:xfrm>
          <a:prstGeom prst="rect">
            <a:avLst/>
          </a:prstGeom>
          <a:noFill/>
        </p:spPr>
        <p:txBody>
          <a:bodyPr wrap="square" rtlCol="0">
            <a:spAutoFit/>
          </a:bodyPr>
          <a:lstStyle/>
          <a:p>
            <a:r>
              <a:rPr lang="en-IN" sz="3400" b="1" spc="-5" dirty="0">
                <a:latin typeface="Calibri"/>
                <a:cs typeface="Calibri"/>
              </a:rPr>
              <a:t>Contents</a:t>
            </a:r>
          </a:p>
        </p:txBody>
      </p:sp>
      <p:sp>
        <p:nvSpPr>
          <p:cNvPr id="4" name="TextBox 3">
            <a:extLst>
              <a:ext uri="{FF2B5EF4-FFF2-40B4-BE49-F238E27FC236}">
                <a16:creationId xmlns:a16="http://schemas.microsoft.com/office/drawing/2014/main" id="{C98822D9-8A28-48A2-8A09-09B541141839}"/>
              </a:ext>
            </a:extLst>
          </p:cNvPr>
          <p:cNvSpPr txBox="1"/>
          <p:nvPr/>
        </p:nvSpPr>
        <p:spPr>
          <a:xfrm>
            <a:off x="196850" y="762000"/>
            <a:ext cx="6400800" cy="2308324"/>
          </a:xfrm>
          <a:prstGeom prst="rect">
            <a:avLst/>
          </a:prstGeom>
          <a:noFill/>
        </p:spPr>
        <p:txBody>
          <a:bodyPr wrap="square" rtlCol="0">
            <a:spAutoFit/>
          </a:bodyPr>
          <a:lstStyle/>
          <a:p>
            <a:pPr lvl="1" indent="-285750">
              <a:buFont typeface="Arial" panose="020B0604020202020204" pitchFamily="34" charset="0"/>
              <a:buChar char="•"/>
            </a:pPr>
            <a:r>
              <a:rPr lang="en-IN" sz="2400"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sz="2400" b="1" spc="-5" dirty="0">
                <a:latin typeface="Calibri" panose="020F0502020204030204" pitchFamily="34" charset="0"/>
                <a:cs typeface="Calibri" panose="020F0502020204030204" pitchFamily="34" charset="0"/>
              </a:rPr>
              <a:t>Purpose of the study</a:t>
            </a:r>
          </a:p>
          <a:p>
            <a:pPr lvl="1" indent="-285750">
              <a:buFont typeface="Arial" panose="020B0604020202020204" pitchFamily="34" charset="0"/>
              <a:buChar char="•"/>
            </a:pPr>
            <a:r>
              <a:rPr lang="en-IN" sz="2400" b="1" spc="-5" dirty="0">
                <a:latin typeface="Calibri" panose="020F0502020204030204" pitchFamily="34" charset="0"/>
                <a:cs typeface="Calibri" panose="020F0502020204030204" pitchFamily="34" charset="0"/>
              </a:rPr>
              <a:t>Methodologies used</a:t>
            </a:r>
          </a:p>
          <a:p>
            <a:pPr lvl="1" indent="-285750">
              <a:buFont typeface="Arial" panose="020B0604020202020204" pitchFamily="34" charset="0"/>
              <a:buChar char="•"/>
            </a:pPr>
            <a:r>
              <a:rPr lang="en-IN" sz="2400"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sz="2400" b="1" spc="-5" dirty="0">
                <a:latin typeface="Calibri" panose="020F0502020204030204" pitchFamily="34" charset="0"/>
                <a:cs typeface="Calibri" panose="020F0502020204030204" pitchFamily="34" charset="0"/>
              </a:rPr>
              <a:t>Insights</a:t>
            </a:r>
          </a:p>
          <a:p>
            <a:pPr lvl="1" indent="-285750">
              <a:buFont typeface="Arial" panose="020B0604020202020204" pitchFamily="34" charset="0"/>
              <a:buChar char="•"/>
            </a:pPr>
            <a:r>
              <a:rPr lang="en-IN" sz="2400" b="1" spc="-5" dirty="0">
                <a:latin typeface="Calibri" panose="020F0502020204030204" pitchFamily="34" charset="0"/>
                <a:cs typeface="Calibri" panose="020F0502020204030204" pitchFamily="34" charset="0"/>
              </a:rPr>
              <a:t>References  </a:t>
            </a:r>
            <a:r>
              <a:rPr lang="en-IN" sz="2400" b="1" spc="-5"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49948719"/>
      </p:ext>
    </p:extLst>
  </p:cSld>
  <p:clrMapOvr>
    <a:masterClrMapping/>
  </p:clrMapOvr>
  <mc:AlternateContent xmlns:mc="http://schemas.openxmlformats.org/markup-compatibility/2006" xmlns:p14="http://schemas.microsoft.com/office/powerpoint/2010/main">
    <mc:Choice Requires="p14">
      <p:transition spd="slow" p14:dur="2000" advTm="17133"/>
    </mc:Choice>
    <mc:Fallback xmlns="">
      <p:transition spd="slow" advTm="1713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703" y="0"/>
            <a:ext cx="6762108" cy="5334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EC1CB95-FD80-4442-9C3A-AA569A8A674D}"/>
              </a:ext>
            </a:extLst>
          </p:cNvPr>
          <p:cNvSpPr txBox="1"/>
          <p:nvPr/>
        </p:nvSpPr>
        <p:spPr>
          <a:xfrm>
            <a:off x="1887493" y="1589515"/>
            <a:ext cx="3783949" cy="157971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dirty="0">
                <a:solidFill>
                  <a:srgbClr val="FFFFFF"/>
                </a:solidFill>
                <a:latin typeface="+mj-lt"/>
                <a:ea typeface="+mj-ea"/>
                <a:cs typeface="+mj-cs"/>
              </a:rPr>
              <a:t>Conclusion</a:t>
            </a:r>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7556500" cy="5334000"/>
          </a:xfrm>
          <a:prstGeom prst="rect">
            <a:avLst/>
          </a:prstGeom>
        </p:spPr>
      </p:pic>
    </p:spTree>
    <p:extLst>
      <p:ext uri="{BB962C8B-B14F-4D97-AF65-F5344CB8AC3E}">
        <p14:creationId xmlns:p14="http://schemas.microsoft.com/office/powerpoint/2010/main" val="4186895800"/>
      </p:ext>
    </p:extLst>
  </p:cSld>
  <p:clrMapOvr>
    <a:masterClrMapping/>
  </p:clrMapOvr>
  <mc:AlternateContent xmlns:mc="http://schemas.openxmlformats.org/markup-compatibility/2006" xmlns:p14="http://schemas.microsoft.com/office/powerpoint/2010/main">
    <mc:Choice Requires="p14">
      <p:transition spd="slow" p14:dur="2000" advTm="3191"/>
    </mc:Choice>
    <mc:Fallback xmlns="">
      <p:transition spd="slow" advTm="319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873A-6520-43FF-B90A-5328A296C7A5}"/>
              </a:ext>
            </a:extLst>
          </p:cNvPr>
          <p:cNvSpPr>
            <a:spLocks noGrp="1"/>
          </p:cNvSpPr>
          <p:nvPr>
            <p:ph type="title"/>
          </p:nvPr>
        </p:nvSpPr>
        <p:spPr/>
        <p:txBody>
          <a:bodyPr/>
          <a:lstStyle/>
          <a:p>
            <a:r>
              <a:rPr lang="en-US" u="sng" dirty="0"/>
              <a:t>Conclusion </a:t>
            </a:r>
            <a:br>
              <a:rPr lang="en-US" dirty="0"/>
            </a:br>
            <a:endParaRPr lang="en-US" dirty="0"/>
          </a:p>
        </p:txBody>
      </p:sp>
      <p:sp>
        <p:nvSpPr>
          <p:cNvPr id="3" name="Rectangle 2">
            <a:extLst>
              <a:ext uri="{FF2B5EF4-FFF2-40B4-BE49-F238E27FC236}">
                <a16:creationId xmlns:a16="http://schemas.microsoft.com/office/drawing/2014/main" id="{4C2FB688-34CD-471A-9124-D4C2B0FC6A6A}"/>
              </a:ext>
            </a:extLst>
          </p:cNvPr>
          <p:cNvSpPr/>
          <p:nvPr/>
        </p:nvSpPr>
        <p:spPr>
          <a:xfrm>
            <a:off x="196850" y="990600"/>
            <a:ext cx="7304940" cy="3139321"/>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 found that the average delay time was the 20.69  .</a:t>
            </a:r>
          </a:p>
          <a:p>
            <a:pPr marL="285750" indent="-285750">
              <a:buFont typeface="Arial" panose="020B0604020202020204" pitchFamily="34" charset="0"/>
              <a:buChar char="•"/>
            </a:pPr>
            <a:r>
              <a:rPr lang="en-US" dirty="0"/>
              <a:t>The main reasons for the delay were found to be Heavy Traffic, Mechanical. problem, bus won’t start, flat tire and weather conditions. </a:t>
            </a:r>
          </a:p>
          <a:p>
            <a:pPr marL="285750" indent="-285750">
              <a:buFont typeface="Arial" panose="020B0604020202020204" pitchFamily="34" charset="0"/>
              <a:buChar char="•"/>
            </a:pPr>
            <a:r>
              <a:rPr lang="en-US" dirty="0"/>
              <a:t>There is a trend of gradual increase in the delay year wise.</a:t>
            </a:r>
          </a:p>
          <a:p>
            <a:pPr marL="285750" indent="-285750">
              <a:buFont typeface="Arial" panose="020B0604020202020204" pitchFamily="34" charset="0"/>
              <a:buChar char="•"/>
            </a:pPr>
            <a:r>
              <a:rPr lang="en-US" dirty="0"/>
              <a:t>Bronx, Brooklyn, Manhattan, Queens, Staten Island </a:t>
            </a:r>
            <a:r>
              <a:rPr lang="en-US" dirty="0" err="1"/>
              <a:t>boro</a:t>
            </a:r>
            <a:r>
              <a:rPr lang="en-US" dirty="0"/>
              <a:t> seeing most delays.</a:t>
            </a:r>
          </a:p>
          <a:p>
            <a:pPr marL="285750" indent="-285750">
              <a:buFont typeface="Arial" panose="020B0604020202020204" pitchFamily="34" charset="0"/>
              <a:buChar char="•"/>
            </a:pPr>
            <a:r>
              <a:rPr lang="en-US" dirty="0"/>
              <a:t>It is observed that 88.5% times delay is due to bus running late .</a:t>
            </a:r>
          </a:p>
          <a:p>
            <a:pPr marL="285750" indent="-285750">
              <a:buFont typeface="Arial" panose="020B0604020202020204" pitchFamily="34" charset="0"/>
              <a:buChar char="•"/>
            </a:pPr>
            <a:r>
              <a:rPr lang="en-US" dirty="0"/>
              <a:t>7.87% contractor failed to notify the school.</a:t>
            </a:r>
          </a:p>
          <a:p>
            <a:pPr marL="285750" indent="-285750">
              <a:buFont typeface="Arial" panose="020B0604020202020204" pitchFamily="34" charset="0"/>
              <a:buChar char="•"/>
            </a:pPr>
            <a:r>
              <a:rPr lang="en-US" dirty="0"/>
              <a:t>26.2% contractor failed to notify the Parents.</a:t>
            </a:r>
          </a:p>
          <a:p>
            <a:pPr marL="285750" indent="-285750">
              <a:buFont typeface="Arial" panose="020B0604020202020204" pitchFamily="34" charset="0"/>
              <a:buChar char="•"/>
            </a:pPr>
            <a:r>
              <a:rPr lang="en-US" dirty="0"/>
              <a:t>29.38% OPT was not alerted.</a:t>
            </a:r>
          </a:p>
          <a:p>
            <a:endParaRPr lang="en-US" dirty="0"/>
          </a:p>
        </p:txBody>
      </p:sp>
    </p:spTree>
    <p:extLst>
      <p:ext uri="{BB962C8B-B14F-4D97-AF65-F5344CB8AC3E}">
        <p14:creationId xmlns:p14="http://schemas.microsoft.com/office/powerpoint/2010/main" val="647485904"/>
      </p:ext>
    </p:extLst>
  </p:cSld>
  <p:clrMapOvr>
    <a:masterClrMapping/>
  </p:clrMapOvr>
  <mc:AlternateContent xmlns:mc="http://schemas.openxmlformats.org/markup-compatibility/2006" xmlns:p14="http://schemas.microsoft.com/office/powerpoint/2010/main">
    <mc:Choice Requires="p14">
      <p:transition spd="slow" p14:dur="2000" advTm="111274"/>
    </mc:Choice>
    <mc:Fallback xmlns="">
      <p:transition spd="slow" advTm="11127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BCDB-CB02-4AF9-96E1-85561B011B2A}"/>
              </a:ext>
            </a:extLst>
          </p:cNvPr>
          <p:cNvSpPr>
            <a:spLocks noGrp="1"/>
          </p:cNvSpPr>
          <p:nvPr>
            <p:ph type="title"/>
          </p:nvPr>
        </p:nvSpPr>
        <p:spPr/>
        <p:txBody>
          <a:bodyPr/>
          <a:lstStyle/>
          <a:p>
            <a:r>
              <a:rPr lang="en-US" u="sng" dirty="0"/>
              <a:t>Conclusion </a:t>
            </a:r>
            <a:br>
              <a:rPr lang="en-US" dirty="0"/>
            </a:br>
            <a:endParaRPr lang="en-US" dirty="0"/>
          </a:p>
        </p:txBody>
      </p:sp>
      <p:sp>
        <p:nvSpPr>
          <p:cNvPr id="3" name="Rectangle 2">
            <a:extLst>
              <a:ext uri="{FF2B5EF4-FFF2-40B4-BE49-F238E27FC236}">
                <a16:creationId xmlns:a16="http://schemas.microsoft.com/office/drawing/2014/main" id="{F082253D-F06B-4961-A3A3-E3EE476C8DB5}"/>
              </a:ext>
            </a:extLst>
          </p:cNvPr>
          <p:cNvSpPr/>
          <p:nvPr/>
        </p:nvSpPr>
        <p:spPr>
          <a:xfrm>
            <a:off x="273050" y="1143000"/>
            <a:ext cx="6934200" cy="1754326"/>
          </a:xfrm>
          <a:prstGeom prst="rect">
            <a:avLst/>
          </a:prstGeom>
        </p:spPr>
        <p:txBody>
          <a:bodyPr wrap="square">
            <a:spAutoFit/>
          </a:bodyPr>
          <a:lstStyle/>
          <a:p>
            <a:pPr marL="285750" indent="-285750">
              <a:buFont typeface="Arial" panose="020B0604020202020204" pitchFamily="34" charset="0"/>
              <a:buChar char="•"/>
            </a:pPr>
            <a:r>
              <a:rPr lang="en-US" dirty="0"/>
              <a:t>Positive and strong correlation between </a:t>
            </a:r>
            <a:r>
              <a:rPr lang="en-US" dirty="0" err="1"/>
              <a:t>School_Year</a:t>
            </a:r>
            <a:r>
              <a:rPr lang="en-US" dirty="0"/>
              <a:t> and the total minutes of delay .</a:t>
            </a:r>
          </a:p>
          <a:p>
            <a:pPr marL="285750" indent="-285750">
              <a:buFont typeface="Arial" panose="020B0604020202020204" pitchFamily="34" charset="0"/>
              <a:buChar char="•"/>
            </a:pPr>
            <a:r>
              <a:rPr lang="en-US" dirty="0"/>
              <a:t>DELAY_IN_MINS = 0.01162 + 23.36871 * RUN_TYPE</a:t>
            </a:r>
          </a:p>
          <a:p>
            <a:pPr marL="285750" indent="-285750">
              <a:buFont typeface="Arial" panose="020B0604020202020204" pitchFamily="34" charset="0"/>
              <a:buChar char="•"/>
            </a:pPr>
            <a:r>
              <a:rPr lang="en-US" dirty="0"/>
              <a:t>No good model ,but we saw model to predict the delay based on reason , </a:t>
            </a:r>
            <a:r>
              <a:rPr lang="en-US" dirty="0" err="1"/>
              <a:t>boro,best</a:t>
            </a:r>
            <a:r>
              <a:rPr lang="en-US" dirty="0"/>
              <a:t> R- squared value with low 0.283 but reusable model.</a:t>
            </a:r>
          </a:p>
        </p:txBody>
      </p:sp>
    </p:spTree>
    <p:extLst>
      <p:ext uri="{BB962C8B-B14F-4D97-AF65-F5344CB8AC3E}">
        <p14:creationId xmlns:p14="http://schemas.microsoft.com/office/powerpoint/2010/main" val="1437391817"/>
      </p:ext>
    </p:extLst>
  </p:cSld>
  <p:clrMapOvr>
    <a:masterClrMapping/>
  </p:clrMapOvr>
  <mc:AlternateContent xmlns:mc="http://schemas.openxmlformats.org/markup-compatibility/2006" xmlns:p14="http://schemas.microsoft.com/office/powerpoint/2010/main">
    <mc:Choice Requires="p14">
      <p:transition spd="slow" p14:dur="2000" advTm="73549"/>
    </mc:Choice>
    <mc:Fallback xmlns="">
      <p:transition spd="slow" advTm="7354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16609" y="24063"/>
            <a:ext cx="5334000" cy="523220"/>
          </a:xfrm>
          <a:prstGeom prst="rect">
            <a:avLst/>
          </a:prstGeom>
          <a:noFill/>
        </p:spPr>
        <p:txBody>
          <a:bodyPr wrap="square" rtlCol="0">
            <a:spAutoFit/>
          </a:bodyPr>
          <a:lstStyle/>
          <a:p>
            <a:r>
              <a:rPr lang="en-IN" sz="2800" b="1" spc="-5" dirty="0">
                <a:latin typeface="Calibri"/>
                <a:cs typeface="Calibri"/>
              </a:rPr>
              <a:t>References</a:t>
            </a:r>
          </a:p>
        </p:txBody>
      </p:sp>
      <p:sp>
        <p:nvSpPr>
          <p:cNvPr id="3" name="TextBox 2">
            <a:extLst>
              <a:ext uri="{FF2B5EF4-FFF2-40B4-BE49-F238E27FC236}">
                <a16:creationId xmlns:a16="http://schemas.microsoft.com/office/drawing/2014/main" id="{FBD41C66-41B0-44CE-9FA2-3D758111120E}"/>
              </a:ext>
            </a:extLst>
          </p:cNvPr>
          <p:cNvSpPr txBox="1"/>
          <p:nvPr/>
        </p:nvSpPr>
        <p:spPr>
          <a:xfrm>
            <a:off x="273050" y="838200"/>
            <a:ext cx="6324600" cy="4370427"/>
          </a:xfrm>
          <a:prstGeom prst="rect">
            <a:avLst/>
          </a:prstGeom>
          <a:noFill/>
        </p:spPr>
        <p:txBody>
          <a:bodyPr wrap="square" rtlCol="0">
            <a:spAutoFit/>
          </a:bodyPr>
          <a:lstStyle/>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hlinkClick r:id="rId2"/>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hlinkClick r:id="rId2"/>
            </a:endParaRPr>
          </a:p>
          <a:p>
            <a:r>
              <a:rPr lang="en-IN" b="1" u="sng" dirty="0">
                <a:hlinkClick r:id="rId3"/>
              </a:rPr>
              <a:t>https://www.statmethods.net/graphs</a:t>
            </a:r>
            <a:endParaRPr lang="en-US" sz="1600" dirty="0"/>
          </a:p>
          <a:p>
            <a:r>
              <a:rPr lang="en-IN" b="1" u="sng" dirty="0">
                <a:hlinkClick r:id="rId4"/>
              </a:rPr>
              <a:t>https://stat.utexas.edu/videos/r/statistical-inference</a:t>
            </a:r>
            <a:endParaRPr lang="en-US" sz="1600" dirty="0"/>
          </a:p>
          <a:p>
            <a:r>
              <a:rPr lang="en-US" b="1" u="sng" dirty="0">
                <a:hlinkClick r:id="rId5"/>
              </a:rPr>
              <a:t>https://data.cityofnewyork.us/resource/fbkk-fqs7.json</a:t>
            </a:r>
            <a:endParaRPr lang="en-US" sz="1600" dirty="0"/>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9869486"/>
      </p:ext>
    </p:extLst>
  </p:cSld>
  <p:clrMapOvr>
    <a:masterClrMapping/>
  </p:clrMapOvr>
  <mc:AlternateContent xmlns:mc="http://schemas.openxmlformats.org/markup-compatibility/2006" xmlns:p14="http://schemas.microsoft.com/office/powerpoint/2010/main">
    <mc:Choice Requires="p14">
      <p:transition spd="slow" p14:dur="2000" advTm="12949"/>
    </mc:Choice>
    <mc:Fallback xmlns="">
      <p:transition spd="slow" advTm="12949"/>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E8A09-8505-4C16-8C09-49536F88A512}"/>
              </a:ext>
            </a:extLst>
          </p:cNvPr>
          <p:cNvSpPr txBox="1"/>
          <p:nvPr/>
        </p:nvSpPr>
        <p:spPr>
          <a:xfrm>
            <a:off x="1469319" y="1701577"/>
            <a:ext cx="3280836" cy="1930845"/>
          </a:xfrm>
          <a:prstGeom prst="rect">
            <a:avLst/>
          </a:prstGeom>
        </p:spPr>
        <p:txBody>
          <a:bodyPr vert="horz" lIns="91440" tIns="45720" rIns="91440" bIns="45720" rtlCol="0" anchor="ctr">
            <a:normAutofit fontScale="85000" lnSpcReduction="10000"/>
          </a:bodyPr>
          <a:lstStyle/>
          <a:p>
            <a:pPr>
              <a:lnSpc>
                <a:spcPct val="90000"/>
              </a:lnSpc>
              <a:spcBef>
                <a:spcPct val="0"/>
              </a:spcBef>
              <a:spcAft>
                <a:spcPts val="600"/>
              </a:spcAft>
            </a:pPr>
            <a:endParaRPr lang="en-US" sz="6000" b="1" kern="1200" dirty="0">
              <a:solidFill>
                <a:schemeClr val="tx1"/>
              </a:solidFill>
              <a:latin typeface="+mj-lt"/>
              <a:ea typeface="+mj-ea"/>
              <a:cs typeface="+mj-cs"/>
            </a:endParaRPr>
          </a:p>
          <a:p>
            <a:pPr>
              <a:lnSpc>
                <a:spcPct val="90000"/>
              </a:lnSpc>
              <a:spcBef>
                <a:spcPct val="0"/>
              </a:spcBef>
              <a:spcAft>
                <a:spcPts val="600"/>
              </a:spcAft>
            </a:pPr>
            <a:r>
              <a:rPr lang="en-US" sz="6000" b="1" kern="1200" dirty="0">
                <a:solidFill>
                  <a:schemeClr val="tx1"/>
                </a:solidFill>
                <a:latin typeface="+mj-lt"/>
                <a:ea typeface="+mj-ea"/>
                <a:cs typeface="+mj-cs"/>
              </a:rPr>
              <a:t>Thank you!</a:t>
            </a:r>
          </a:p>
          <a:p>
            <a:pPr>
              <a:lnSpc>
                <a:spcPct val="90000"/>
              </a:lnSpc>
              <a:spcBef>
                <a:spcPct val="0"/>
              </a:spcBef>
              <a:spcAft>
                <a:spcPts val="600"/>
              </a:spcAft>
            </a:pPr>
            <a:endParaRPr lang="en-US" sz="6000" b="1" kern="1200" dirty="0">
              <a:solidFill>
                <a:schemeClr val="tx1"/>
              </a:solidFill>
              <a:latin typeface="+mj-lt"/>
              <a:ea typeface="+mj-ea"/>
              <a:cs typeface="+mj-cs"/>
            </a:endParaRPr>
          </a:p>
          <a:p>
            <a:pPr>
              <a:lnSpc>
                <a:spcPct val="90000"/>
              </a:lnSpc>
              <a:spcBef>
                <a:spcPct val="0"/>
              </a:spcBef>
              <a:spcAft>
                <a:spcPts val="600"/>
              </a:spcAft>
            </a:pPr>
            <a:endParaRPr lang="en-US" sz="6000" b="1" kern="1200" dirty="0">
              <a:solidFill>
                <a:schemeClr val="tx1"/>
              </a:solidFill>
              <a:latin typeface="+mj-lt"/>
              <a:ea typeface="+mj-ea"/>
              <a:cs typeface="+mj-cs"/>
            </a:endParaRPr>
          </a:p>
          <a:p>
            <a:pPr>
              <a:lnSpc>
                <a:spcPct val="90000"/>
              </a:lnSpc>
              <a:spcBef>
                <a:spcPct val="0"/>
              </a:spcBef>
              <a:spcAft>
                <a:spcPts val="600"/>
              </a:spcAft>
            </a:pPr>
            <a:endParaRPr lang="en-US" sz="6000" b="1" kern="1200" dirty="0">
              <a:solidFill>
                <a:schemeClr val="tx1"/>
              </a:solidFill>
              <a:latin typeface="+mj-lt"/>
              <a:ea typeface="+mj-ea"/>
              <a:cs typeface="+mj-cs"/>
            </a:endParaRPr>
          </a:p>
        </p:txBody>
      </p:sp>
      <p:pic>
        <p:nvPicPr>
          <p:cNvPr id="6" name="Graphic 5" descr="Smiling Face with Solid Fill">
            <a:extLst>
              <a:ext uri="{FF2B5EF4-FFF2-40B4-BE49-F238E27FC236}">
                <a16:creationId xmlns:a16="http://schemas.microsoft.com/office/drawing/2014/main" id="{222ABFCC-798E-4549-95F1-D89C696BF3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509" y="2241946"/>
            <a:ext cx="850107" cy="850107"/>
          </a:xfrm>
          <a:prstGeom prst="rect">
            <a:avLst/>
          </a:prstGeom>
        </p:spPr>
      </p:pic>
      <p:pic>
        <p:nvPicPr>
          <p:cNvPr id="8" name="Graphic 7">
            <a:extLst>
              <a:ext uri="{FF2B5EF4-FFF2-40B4-BE49-F238E27FC236}">
                <a16:creationId xmlns:a16="http://schemas.microsoft.com/office/drawing/2014/main" id="{88AD7364-EED0-4AEA-A0C8-E688BAB389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6303" y="1047693"/>
            <a:ext cx="3238614" cy="3238614"/>
          </a:xfrm>
          <a:prstGeom prst="rect">
            <a:avLst/>
          </a:prstGeom>
        </p:spPr>
      </p:pic>
    </p:spTree>
    <p:extLst>
      <p:ext uri="{BB962C8B-B14F-4D97-AF65-F5344CB8AC3E}">
        <p14:creationId xmlns:p14="http://schemas.microsoft.com/office/powerpoint/2010/main" val="3200488539"/>
      </p:ext>
    </p:extLst>
  </p:cSld>
  <p:clrMapOvr>
    <a:masterClrMapping/>
  </p:clrMapOvr>
  <mc:AlternateContent xmlns:mc="http://schemas.openxmlformats.org/markup-compatibility/2006" xmlns:p14="http://schemas.microsoft.com/office/powerpoint/2010/main">
    <mc:Choice Requires="p14">
      <p:transition spd="slow" p14:dur="2000" advTm="8397"/>
    </mc:Choice>
    <mc:Fallback xmlns="">
      <p:transition spd="slow" advTm="83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3" name="TextBox 2">
            <a:extLst>
              <a:ext uri="{FF2B5EF4-FFF2-40B4-BE49-F238E27FC236}">
                <a16:creationId xmlns:a16="http://schemas.microsoft.com/office/drawing/2014/main" id="{FBD41C66-41B0-44CE-9FA2-3D758111120E}"/>
              </a:ext>
            </a:extLst>
          </p:cNvPr>
          <p:cNvSpPr txBox="1"/>
          <p:nvPr/>
        </p:nvSpPr>
        <p:spPr>
          <a:xfrm>
            <a:off x="120650" y="1143000"/>
            <a:ext cx="6781800" cy="344709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Seeing lot of bus breakdown these days in NY, we wanted to study the bus breakdown and delay through authentic source and wanted to know the reasons for these delays.</a:t>
            </a:r>
          </a:p>
          <a:p>
            <a:pPr marL="285750" indent="-285750">
              <a:buFont typeface="Arial" panose="020B0604020202020204" pitchFamily="34" charset="0"/>
              <a:buChar char="•"/>
            </a:pPr>
            <a:r>
              <a:rPr lang="en-US" sz="2000" dirty="0">
                <a:latin typeface="+mj-lt"/>
              </a:rPr>
              <a:t>In our study, we wanted to help find delay trends over the years and suggest factors to help in minimizing the problem of delay.</a:t>
            </a:r>
            <a:endParaRPr lang="en-IN" sz="2000" spc="-5" dirty="0">
              <a:latin typeface="+mj-lt"/>
              <a:cs typeface="Calibri" panose="020F0502020204030204" pitchFamily="34" charset="0"/>
            </a:endParaRPr>
          </a:p>
          <a:p>
            <a:pPr marL="285750" indent="-285750">
              <a:buFont typeface="Arial" panose="020B0604020202020204" pitchFamily="34" charset="0"/>
              <a:buChar char="•"/>
            </a:pPr>
            <a:r>
              <a:rPr lang="en-US" sz="2000" dirty="0">
                <a:latin typeface="+mj-lt"/>
              </a:rPr>
              <a:t>There are </a:t>
            </a:r>
            <a:r>
              <a:rPr lang="en-US" sz="2000" dirty="0"/>
              <a:t>235759</a:t>
            </a:r>
            <a:r>
              <a:rPr lang="en-US" sz="2000" dirty="0">
                <a:latin typeface="+mj-lt"/>
              </a:rPr>
              <a:t> records of 21 attributes. 2 records were dropped due to incomplete information.</a:t>
            </a:r>
          </a:p>
          <a:p>
            <a:pPr marL="285750" indent="-285750">
              <a:buFont typeface="Arial" panose="020B0604020202020204" pitchFamily="34" charset="0"/>
              <a:buChar char="•"/>
            </a:pPr>
            <a:r>
              <a:rPr lang="en-IN" sz="2000" spc="-5" dirty="0">
                <a:latin typeface="+mj-lt"/>
                <a:cs typeface="Calibri" panose="020F0502020204030204" pitchFamily="34" charset="0"/>
              </a:rPr>
              <a:t>The Dataset contained missing values and was cleaned using the R programming language.</a:t>
            </a:r>
          </a:p>
          <a:p>
            <a:pPr marL="171450" lvl="1"/>
            <a:endParaRPr lang="en-IN"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4030859"/>
      </p:ext>
    </p:extLst>
  </p:cSld>
  <p:clrMapOvr>
    <a:masterClrMapping/>
  </p:clrMapOvr>
  <mc:AlternateContent xmlns:mc="http://schemas.openxmlformats.org/markup-compatibility/2006" xmlns:p14="http://schemas.microsoft.com/office/powerpoint/2010/main">
    <mc:Choice Requires="p14">
      <p:transition spd="slow" p14:dur="2000" advTm="52296"/>
    </mc:Choice>
    <mc:Fallback xmlns="">
      <p:transition spd="slow" advTm="522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D67C-2488-471B-A99E-79520BE78185}"/>
              </a:ext>
            </a:extLst>
          </p:cNvPr>
          <p:cNvSpPr>
            <a:spLocks noGrp="1"/>
          </p:cNvSpPr>
          <p:nvPr>
            <p:ph type="title"/>
          </p:nvPr>
        </p:nvSpPr>
        <p:spPr/>
        <p:txBody>
          <a:bodyPr/>
          <a:lstStyle/>
          <a:p>
            <a:r>
              <a:rPr lang="en-US" dirty="0"/>
              <a:t>Purpose of the study</a:t>
            </a:r>
          </a:p>
        </p:txBody>
      </p:sp>
      <p:sp>
        <p:nvSpPr>
          <p:cNvPr id="3" name="Rectangle 2">
            <a:extLst>
              <a:ext uri="{FF2B5EF4-FFF2-40B4-BE49-F238E27FC236}">
                <a16:creationId xmlns:a16="http://schemas.microsoft.com/office/drawing/2014/main" id="{CB692BE3-48BF-40FE-8CAA-60A83BBD5DFB}"/>
              </a:ext>
            </a:extLst>
          </p:cNvPr>
          <p:cNvSpPr/>
          <p:nvPr/>
        </p:nvSpPr>
        <p:spPr>
          <a:xfrm>
            <a:off x="132128" y="1219200"/>
            <a:ext cx="7298591" cy="3693319"/>
          </a:xfrm>
          <a:prstGeom prst="rect">
            <a:avLst/>
          </a:prstGeom>
        </p:spPr>
        <p:txBody>
          <a:bodyPr wrap="square">
            <a:spAutoFit/>
          </a:bodyPr>
          <a:lstStyle/>
          <a:p>
            <a:pPr marL="285750" indent="-285750">
              <a:buFont typeface="Arial" panose="020B0604020202020204" pitchFamily="34" charset="0"/>
              <a:buChar char="•"/>
            </a:pPr>
            <a:r>
              <a:rPr lang="en-US" dirty="0">
                <a:ea typeface="Calibri" panose="020F0502020204030204" pitchFamily="34" charset="0"/>
              </a:rPr>
              <a:t>To analyze the several factors such as Reasons, Boro causing these delays</a:t>
            </a:r>
          </a:p>
          <a:p>
            <a:endParaRPr lang="en-US" dirty="0">
              <a:ea typeface="Calibri" panose="020F0502020204030204" pitchFamily="34" charset="0"/>
            </a:endParaRPr>
          </a:p>
          <a:p>
            <a:pPr marL="285750" indent="-285750">
              <a:buFont typeface="Arial" panose="020B0604020202020204" pitchFamily="34" charset="0"/>
              <a:buChar char="•"/>
            </a:pPr>
            <a:r>
              <a:rPr lang="en-US" dirty="0">
                <a:ea typeface="Calibri" panose="020F0502020204030204" pitchFamily="34" charset="0"/>
              </a:rPr>
              <a:t>An overview of the trend over the years and suggests factors that can help the minimize this delay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cs typeface="Times New Roman" panose="02020603050405020304" pitchFamily="18" charset="0"/>
              </a:rPr>
              <a:t>To see if School and Parents are notified and OPT’s are alerted for the delays.</a:t>
            </a:r>
          </a:p>
          <a:p>
            <a:endParaRPr lang="en-US" dirty="0">
              <a:cs typeface="Times New Roman" panose="02020603050405020304" pitchFamily="18" charset="0"/>
            </a:endParaRPr>
          </a:p>
          <a:p>
            <a:pPr marL="285750" indent="-285750">
              <a:buFont typeface="Arial" panose="020B0604020202020204" pitchFamily="34" charset="0"/>
              <a:buChar char="•"/>
            </a:pPr>
            <a:r>
              <a:rPr lang="en-US" dirty="0"/>
              <a:t>Can predict if delay will be </a:t>
            </a:r>
            <a:r>
              <a:rPr lang="en-US" b="1" dirty="0"/>
              <a:t>higher </a:t>
            </a:r>
            <a:r>
              <a:rPr lang="en-US" dirty="0"/>
              <a:t>or </a:t>
            </a:r>
            <a:r>
              <a:rPr lang="en-US" b="1" dirty="0"/>
              <a:t>lower, </a:t>
            </a:r>
            <a:r>
              <a:rPr lang="en-US" dirty="0"/>
              <a:t>when making a choice. E.g.: using a model based on Boro</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2829154"/>
      </p:ext>
    </p:extLst>
  </p:cSld>
  <p:clrMapOvr>
    <a:masterClrMapping/>
  </p:clrMapOvr>
  <mc:AlternateContent xmlns:mc="http://schemas.openxmlformats.org/markup-compatibility/2006" xmlns:p14="http://schemas.microsoft.com/office/powerpoint/2010/main">
    <mc:Choice Requires="p14">
      <p:transition spd="slow" p14:dur="2000" advTm="37794"/>
    </mc:Choice>
    <mc:Fallback xmlns="">
      <p:transition spd="slow" advTm="377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5D6F-9B8C-446F-8592-D55844C75EF3}"/>
              </a:ext>
            </a:extLst>
          </p:cNvPr>
          <p:cNvSpPr>
            <a:spLocks noGrp="1"/>
          </p:cNvSpPr>
          <p:nvPr>
            <p:ph type="title"/>
          </p:nvPr>
        </p:nvSpPr>
        <p:spPr/>
        <p:txBody>
          <a:bodyPr/>
          <a:lstStyle/>
          <a:p>
            <a:r>
              <a:rPr lang="en-US" dirty="0"/>
              <a:t>Methodologies used</a:t>
            </a:r>
          </a:p>
        </p:txBody>
      </p:sp>
      <p:sp>
        <p:nvSpPr>
          <p:cNvPr id="3" name="Rectangle 2">
            <a:extLst>
              <a:ext uri="{FF2B5EF4-FFF2-40B4-BE49-F238E27FC236}">
                <a16:creationId xmlns:a16="http://schemas.microsoft.com/office/drawing/2014/main" id="{7384FAD0-51EB-459E-841B-BAFB59638B95}"/>
              </a:ext>
            </a:extLst>
          </p:cNvPr>
          <p:cNvSpPr/>
          <p:nvPr/>
        </p:nvSpPr>
        <p:spPr>
          <a:xfrm>
            <a:off x="616658" y="990600"/>
            <a:ext cx="6858000" cy="236885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Descriptive statistics</a:t>
            </a:r>
          </a:p>
          <a:p>
            <a:pPr marL="285750" indent="-285750">
              <a:lnSpc>
                <a:spcPct val="107000"/>
              </a:lnSpc>
              <a:spcAft>
                <a:spcPts val="800"/>
              </a:spcAft>
              <a:buFont typeface="Arial" panose="020B0604020202020204" pitchFamily="34" charset="0"/>
              <a:buChar char="•"/>
            </a:pPr>
            <a:r>
              <a:rPr lang="en-US" dirty="0">
                <a:cs typeface="Times New Roman" panose="02020603050405020304" pitchFamily="18" charset="0"/>
              </a:rPr>
              <a:t>Correlational studies</a:t>
            </a:r>
            <a:endParaRPr lang="en-US" b="1" dirty="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cs typeface="Times New Roman" panose="02020603050405020304" pitchFamily="18" charset="0"/>
              </a:rPr>
              <a:t>Hypothesis Testing</a:t>
            </a:r>
          </a:p>
          <a:p>
            <a:pPr marL="285750" indent="-285750">
              <a:lnSpc>
                <a:spcPct val="107000"/>
              </a:lnSpc>
              <a:spcAft>
                <a:spcPts val="800"/>
              </a:spcAft>
              <a:buFont typeface="Arial" panose="020B0604020202020204" pitchFamily="34" charset="0"/>
              <a:buChar char="•"/>
            </a:pPr>
            <a:r>
              <a:rPr lang="en-US" dirty="0">
                <a:cs typeface="Times New Roman" panose="02020603050405020304" pitchFamily="18" charset="0"/>
              </a:rPr>
              <a:t>Regression</a:t>
            </a:r>
          </a:p>
          <a:p>
            <a:pPr marL="285750" indent="-285750">
              <a:lnSpc>
                <a:spcPct val="107000"/>
              </a:lnSpc>
              <a:spcAft>
                <a:spcPts val="800"/>
              </a:spcAft>
              <a:buFont typeface="Arial" panose="020B0604020202020204" pitchFamily="34" charset="0"/>
              <a:buChar char="•"/>
            </a:pPr>
            <a:r>
              <a:rPr lang="en-US" dirty="0">
                <a:cs typeface="Times New Roman" panose="02020603050405020304" pitchFamily="18" charset="0"/>
              </a:rPr>
              <a:t>Tools used: R</a:t>
            </a: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2506449"/>
      </p:ext>
    </p:extLst>
  </p:cSld>
  <p:clrMapOvr>
    <a:masterClrMapping/>
  </p:clrMapOvr>
  <mc:AlternateContent xmlns:mc="http://schemas.openxmlformats.org/markup-compatibility/2006" xmlns:p14="http://schemas.microsoft.com/office/powerpoint/2010/main">
    <mc:Choice Requires="p14">
      <p:transition spd="slow" p14:dur="2000" advTm="32535"/>
    </mc:Choice>
    <mc:Fallback xmlns="">
      <p:transition spd="slow" advTm="325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703" y="0"/>
            <a:ext cx="6762108" cy="5334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86213A-7855-47F5-BF4B-0A505A8D0308}"/>
              </a:ext>
            </a:extLst>
          </p:cNvPr>
          <p:cNvSpPr txBox="1"/>
          <p:nvPr/>
        </p:nvSpPr>
        <p:spPr>
          <a:xfrm>
            <a:off x="1887493" y="1589515"/>
            <a:ext cx="3783949" cy="157971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100" kern="1200">
                <a:solidFill>
                  <a:srgbClr val="FFFFFF"/>
                </a:solidFill>
                <a:latin typeface="+mj-lt"/>
                <a:ea typeface="+mj-ea"/>
                <a:cs typeface="+mj-cs"/>
              </a:rPr>
              <a:t>Data Description</a:t>
            </a: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7556500" cy="5334000"/>
          </a:xfrm>
          <a:prstGeom prst="rect">
            <a:avLst/>
          </a:prstGeom>
        </p:spPr>
      </p:pic>
    </p:spTree>
    <p:extLst>
      <p:ext uri="{BB962C8B-B14F-4D97-AF65-F5344CB8AC3E}">
        <p14:creationId xmlns:p14="http://schemas.microsoft.com/office/powerpoint/2010/main" val="3422856636"/>
      </p:ext>
    </p:extLst>
  </p:cSld>
  <p:clrMapOvr>
    <a:masterClrMapping/>
  </p:clrMapOvr>
  <mc:AlternateContent xmlns:mc="http://schemas.openxmlformats.org/markup-compatibility/2006" xmlns:p14="http://schemas.microsoft.com/office/powerpoint/2010/main">
    <mc:Choice Requires="p14">
      <p:transition spd="slow" p14:dur="2000" advTm="2290"/>
    </mc:Choice>
    <mc:Fallback xmlns="">
      <p:transition spd="slow" advTm="22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0025909-A119-4DA1-BDDA-A06BBEDAD9F5}"/>
              </a:ext>
            </a:extLst>
          </p:cNvPr>
          <p:cNvGraphicFramePr>
            <a:graphicFrameLocks noGrp="1"/>
          </p:cNvGraphicFramePr>
          <p:nvPr>
            <p:extLst/>
          </p:nvPr>
        </p:nvGraphicFramePr>
        <p:xfrm>
          <a:off x="398815" y="711200"/>
          <a:ext cx="6794465" cy="3893106"/>
        </p:xfrm>
        <a:graphic>
          <a:graphicData uri="http://schemas.openxmlformats.org/drawingml/2006/table">
            <a:tbl>
              <a:tblPr firstRow="1" firstCol="1" bandRow="1">
                <a:tableStyleId>{69012ECD-51FC-41F1-AA8D-1B2483CD663E}</a:tableStyleId>
              </a:tblPr>
              <a:tblGrid>
                <a:gridCol w="2394416">
                  <a:extLst>
                    <a:ext uri="{9D8B030D-6E8A-4147-A177-3AD203B41FA5}">
                      <a16:colId xmlns:a16="http://schemas.microsoft.com/office/drawing/2014/main" val="3571204987"/>
                    </a:ext>
                  </a:extLst>
                </a:gridCol>
                <a:gridCol w="4400049">
                  <a:extLst>
                    <a:ext uri="{9D8B030D-6E8A-4147-A177-3AD203B41FA5}">
                      <a16:colId xmlns:a16="http://schemas.microsoft.com/office/drawing/2014/main" val="1850660461"/>
                    </a:ext>
                  </a:extLst>
                </a:gridCol>
              </a:tblGrid>
              <a:tr h="376125">
                <a:tc>
                  <a:txBody>
                    <a:bodyPr/>
                    <a:lstStyle/>
                    <a:p>
                      <a:pPr marL="0" marR="0">
                        <a:lnSpc>
                          <a:spcPct val="200000"/>
                        </a:lnSpc>
                        <a:spcBef>
                          <a:spcPts val="0"/>
                        </a:spcBef>
                        <a:spcAft>
                          <a:spcPts val="0"/>
                        </a:spcAft>
                      </a:pPr>
                      <a:r>
                        <a:rPr lang="en-US" sz="1300">
                          <a:effectLst/>
                        </a:rPr>
                        <a:t>Field Name</a:t>
                      </a:r>
                      <a:endParaRPr lang="en-US" sz="1300" b="1">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tc>
                  <a:txBody>
                    <a:bodyPr/>
                    <a:lstStyle/>
                    <a:p>
                      <a:pPr marL="0" marR="0">
                        <a:lnSpc>
                          <a:spcPct val="200000"/>
                        </a:lnSpc>
                        <a:spcBef>
                          <a:spcPts val="0"/>
                        </a:spcBef>
                        <a:spcAft>
                          <a:spcPts val="0"/>
                        </a:spcAft>
                      </a:pPr>
                      <a:r>
                        <a:rPr lang="en-US" sz="1300">
                          <a:effectLst/>
                        </a:rPr>
                        <a:t>Description</a:t>
                      </a:r>
                      <a:endParaRPr lang="en-US" sz="1300" b="1">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extLst>
                  <a:ext uri="{0D108BD9-81ED-4DB2-BD59-A6C34878D82A}">
                    <a16:rowId xmlns:a16="http://schemas.microsoft.com/office/drawing/2014/main" val="719350562"/>
                  </a:ext>
                </a:extLst>
              </a:tr>
              <a:tr h="449928">
                <a:tc>
                  <a:txBody>
                    <a:bodyPr/>
                    <a:lstStyle/>
                    <a:p>
                      <a:pPr marL="0" marR="0">
                        <a:lnSpc>
                          <a:spcPct val="107000"/>
                        </a:lnSpc>
                        <a:spcBef>
                          <a:spcPts val="0"/>
                        </a:spcBef>
                        <a:spcAft>
                          <a:spcPts val="0"/>
                        </a:spcAft>
                      </a:pPr>
                      <a:r>
                        <a:rPr lang="en-US" sz="1300">
                          <a:effectLst/>
                        </a:rPr>
                        <a:t>School_Year</a:t>
                      </a:r>
                    </a:p>
                    <a:p>
                      <a:pPr marL="0" marR="0">
                        <a:lnSpc>
                          <a:spcPct val="107000"/>
                        </a:lnSpc>
                        <a:spcBef>
                          <a:spcPts val="0"/>
                        </a:spcBef>
                        <a:spcAft>
                          <a:spcPts val="0"/>
                        </a:spcAft>
                      </a:pPr>
                      <a:r>
                        <a:rPr lang="en-US" sz="1300">
                          <a:effectLst/>
                        </a:rPr>
                        <a:t>String</a:t>
                      </a:r>
                      <a:endParaRPr lang="en-US" sz="1300" b="1">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tc>
                  <a:txBody>
                    <a:bodyPr/>
                    <a:lstStyle/>
                    <a:p>
                      <a:pPr marL="0" marR="0">
                        <a:lnSpc>
                          <a:spcPct val="107000"/>
                        </a:lnSpc>
                        <a:spcBef>
                          <a:spcPts val="0"/>
                        </a:spcBef>
                        <a:spcAft>
                          <a:spcPts val="0"/>
                        </a:spcAft>
                      </a:pPr>
                      <a:r>
                        <a:rPr lang="en-US" sz="1300">
                          <a:effectLst/>
                        </a:rPr>
                        <a:t>Indicates the school year the record refers to. The DOE school year starts in September every year. </a:t>
                      </a:r>
                      <a:endParaRPr lang="en-US" sz="1300" b="1">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extLst>
                  <a:ext uri="{0D108BD9-81ED-4DB2-BD59-A6C34878D82A}">
                    <a16:rowId xmlns:a16="http://schemas.microsoft.com/office/drawing/2014/main" val="3626758027"/>
                  </a:ext>
                </a:extLst>
              </a:tr>
              <a:tr h="449928">
                <a:tc>
                  <a:txBody>
                    <a:bodyPr/>
                    <a:lstStyle/>
                    <a:p>
                      <a:pPr marL="0" marR="0">
                        <a:lnSpc>
                          <a:spcPct val="107000"/>
                        </a:lnSpc>
                        <a:spcBef>
                          <a:spcPts val="0"/>
                        </a:spcBef>
                        <a:spcAft>
                          <a:spcPts val="0"/>
                        </a:spcAft>
                      </a:pPr>
                      <a:r>
                        <a:rPr lang="en-US" sz="1300">
                          <a:effectLst/>
                        </a:rPr>
                        <a:t>Busbreakdown_ID</a:t>
                      </a:r>
                    </a:p>
                    <a:p>
                      <a:pPr marL="0" marR="0">
                        <a:lnSpc>
                          <a:spcPct val="107000"/>
                        </a:lnSpc>
                        <a:spcBef>
                          <a:spcPts val="0"/>
                        </a:spcBef>
                        <a:spcAft>
                          <a:spcPts val="0"/>
                        </a:spcAft>
                      </a:pPr>
                      <a:r>
                        <a:rPr lang="en-US" sz="1300">
                          <a:effectLst/>
                        </a:rPr>
                        <a:t>Number</a:t>
                      </a:r>
                      <a:endParaRPr lang="en-US" sz="1300" b="1">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tc>
                  <a:txBody>
                    <a:bodyPr/>
                    <a:lstStyle/>
                    <a:p>
                      <a:pPr marL="0" marR="0">
                        <a:lnSpc>
                          <a:spcPct val="107000"/>
                        </a:lnSpc>
                        <a:spcBef>
                          <a:spcPts val="0"/>
                        </a:spcBef>
                        <a:spcAft>
                          <a:spcPts val="0"/>
                        </a:spcAft>
                      </a:pPr>
                      <a:r>
                        <a:rPr lang="en-US" sz="1300" dirty="0">
                          <a:effectLst/>
                        </a:rPr>
                        <a:t>Unique ID each record</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extLst>
                  <a:ext uri="{0D108BD9-81ED-4DB2-BD59-A6C34878D82A}">
                    <a16:rowId xmlns:a16="http://schemas.microsoft.com/office/drawing/2014/main" val="1222708849"/>
                  </a:ext>
                </a:extLst>
              </a:tr>
              <a:tr h="1505262">
                <a:tc>
                  <a:txBody>
                    <a:bodyPr/>
                    <a:lstStyle/>
                    <a:p>
                      <a:pPr marL="0" marR="0">
                        <a:lnSpc>
                          <a:spcPct val="107000"/>
                        </a:lnSpc>
                        <a:spcBef>
                          <a:spcPts val="0"/>
                        </a:spcBef>
                        <a:spcAft>
                          <a:spcPts val="0"/>
                        </a:spcAft>
                      </a:pPr>
                      <a:r>
                        <a:rPr lang="en-US" sz="1300">
                          <a:effectLst/>
                        </a:rPr>
                        <a:t>Run_Type</a:t>
                      </a:r>
                    </a:p>
                    <a:p>
                      <a:pPr marL="0" marR="0">
                        <a:lnSpc>
                          <a:spcPct val="107000"/>
                        </a:lnSpc>
                        <a:spcBef>
                          <a:spcPts val="0"/>
                        </a:spcBef>
                        <a:spcAft>
                          <a:spcPts val="0"/>
                        </a:spcAft>
                      </a:pPr>
                      <a:r>
                        <a:rPr lang="en-US" sz="1300">
                          <a:effectLst/>
                        </a:rPr>
                        <a:t>String</a:t>
                      </a:r>
                    </a:p>
                    <a:p>
                      <a:pPr marL="0" marR="0">
                        <a:lnSpc>
                          <a:spcPct val="107000"/>
                        </a:lnSpc>
                        <a:spcBef>
                          <a:spcPts val="0"/>
                        </a:spcBef>
                        <a:spcAft>
                          <a:spcPts val="0"/>
                        </a:spcAft>
                      </a:pPr>
                      <a:r>
                        <a:rPr lang="en-US" sz="1300">
                          <a:effectLst/>
                        </a:rPr>
                        <a:t> </a:t>
                      </a:r>
                      <a:endParaRPr lang="en-US" sz="1300" b="1">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tc>
                  <a:txBody>
                    <a:bodyPr/>
                    <a:lstStyle/>
                    <a:p>
                      <a:pPr marL="0" marR="0">
                        <a:lnSpc>
                          <a:spcPct val="107000"/>
                        </a:lnSpc>
                        <a:spcBef>
                          <a:spcPts val="0"/>
                        </a:spcBef>
                        <a:spcAft>
                          <a:spcPts val="0"/>
                        </a:spcAft>
                      </a:pPr>
                      <a:r>
                        <a:rPr lang="en-US" sz="1300" dirty="0">
                          <a:effectLst/>
                        </a:rPr>
                        <a:t>General Ed AM Run </a:t>
                      </a:r>
                    </a:p>
                    <a:p>
                      <a:pPr marL="0" marR="0">
                        <a:lnSpc>
                          <a:spcPct val="107000"/>
                        </a:lnSpc>
                        <a:spcBef>
                          <a:spcPts val="0"/>
                        </a:spcBef>
                        <a:spcAft>
                          <a:spcPts val="0"/>
                        </a:spcAft>
                      </a:pPr>
                      <a:r>
                        <a:rPr lang="en-US" sz="1300" dirty="0">
                          <a:effectLst/>
                        </a:rPr>
                        <a:t>General Ed PM Run</a:t>
                      </a:r>
                    </a:p>
                    <a:p>
                      <a:pPr marL="0" marR="0">
                        <a:lnSpc>
                          <a:spcPct val="107000"/>
                        </a:lnSpc>
                        <a:spcBef>
                          <a:spcPts val="0"/>
                        </a:spcBef>
                        <a:spcAft>
                          <a:spcPts val="0"/>
                        </a:spcAft>
                      </a:pPr>
                      <a:r>
                        <a:rPr lang="en-US" sz="1300" dirty="0">
                          <a:effectLst/>
                        </a:rPr>
                        <a:t>General Ed Field Trip </a:t>
                      </a:r>
                    </a:p>
                    <a:p>
                      <a:pPr marL="0" marR="0">
                        <a:lnSpc>
                          <a:spcPct val="107000"/>
                        </a:lnSpc>
                        <a:spcBef>
                          <a:spcPts val="0"/>
                        </a:spcBef>
                        <a:spcAft>
                          <a:spcPts val="0"/>
                        </a:spcAft>
                      </a:pPr>
                      <a:r>
                        <a:rPr lang="en-US" sz="1300" dirty="0">
                          <a:effectLst/>
                        </a:rPr>
                        <a:t>Special Ed AM Run </a:t>
                      </a:r>
                    </a:p>
                    <a:p>
                      <a:pPr marL="0" marR="0">
                        <a:lnSpc>
                          <a:spcPct val="107000"/>
                        </a:lnSpc>
                        <a:spcBef>
                          <a:spcPts val="0"/>
                        </a:spcBef>
                        <a:spcAft>
                          <a:spcPts val="0"/>
                        </a:spcAft>
                      </a:pPr>
                      <a:r>
                        <a:rPr lang="en-US" sz="1300" dirty="0">
                          <a:effectLst/>
                        </a:rPr>
                        <a:t>Special Ed PM Run </a:t>
                      </a:r>
                    </a:p>
                    <a:p>
                      <a:pPr marL="0" marR="0">
                        <a:lnSpc>
                          <a:spcPct val="107000"/>
                        </a:lnSpc>
                        <a:spcBef>
                          <a:spcPts val="0"/>
                        </a:spcBef>
                        <a:spcAft>
                          <a:spcPts val="0"/>
                        </a:spcAft>
                      </a:pPr>
                      <a:r>
                        <a:rPr lang="en-US" sz="1300" dirty="0">
                          <a:effectLst/>
                        </a:rPr>
                        <a:t>Special Ed Field Trip </a:t>
                      </a:r>
                    </a:p>
                    <a:p>
                      <a:pPr marL="0" marR="0">
                        <a:lnSpc>
                          <a:spcPct val="107000"/>
                        </a:lnSpc>
                        <a:spcBef>
                          <a:spcPts val="0"/>
                        </a:spcBef>
                        <a:spcAft>
                          <a:spcPts val="0"/>
                        </a:spcAft>
                      </a:pPr>
                      <a:r>
                        <a:rPr lang="en-US" sz="1300" dirty="0">
                          <a:effectLst/>
                        </a:rPr>
                        <a:t>Pre-K/EI</a:t>
                      </a:r>
                    </a:p>
                  </a:txBody>
                  <a:tcPr marL="62067" marR="62067" marT="0" marB="0"/>
                </a:tc>
                <a:extLst>
                  <a:ext uri="{0D108BD9-81ED-4DB2-BD59-A6C34878D82A}">
                    <a16:rowId xmlns:a16="http://schemas.microsoft.com/office/drawing/2014/main" val="1655016782"/>
                  </a:ext>
                </a:extLst>
              </a:tr>
              <a:tr h="661935">
                <a:tc>
                  <a:txBody>
                    <a:bodyPr/>
                    <a:lstStyle/>
                    <a:p>
                      <a:pPr marL="0" marR="0">
                        <a:lnSpc>
                          <a:spcPct val="107000"/>
                        </a:lnSpc>
                        <a:spcBef>
                          <a:spcPts val="0"/>
                        </a:spcBef>
                        <a:spcAft>
                          <a:spcPts val="0"/>
                        </a:spcAft>
                      </a:pPr>
                      <a:r>
                        <a:rPr lang="en-US" sz="1300">
                          <a:effectLst/>
                        </a:rPr>
                        <a:t>Bus_No</a:t>
                      </a:r>
                    </a:p>
                    <a:p>
                      <a:pPr marL="0" marR="0">
                        <a:lnSpc>
                          <a:spcPct val="107000"/>
                        </a:lnSpc>
                        <a:spcBef>
                          <a:spcPts val="0"/>
                        </a:spcBef>
                        <a:spcAft>
                          <a:spcPts val="0"/>
                        </a:spcAft>
                      </a:pPr>
                      <a:r>
                        <a:rPr lang="en-US" sz="1300">
                          <a:effectLst/>
                        </a:rPr>
                        <a:t>String </a:t>
                      </a:r>
                      <a:endParaRPr lang="en-US" sz="1300" b="1">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tc>
                  <a:txBody>
                    <a:bodyPr/>
                    <a:lstStyle/>
                    <a:p>
                      <a:pPr marL="0" marR="0">
                        <a:lnSpc>
                          <a:spcPct val="107000"/>
                        </a:lnSpc>
                        <a:spcBef>
                          <a:spcPts val="0"/>
                        </a:spcBef>
                        <a:spcAft>
                          <a:spcPts val="0"/>
                        </a:spcAft>
                      </a:pPr>
                      <a:r>
                        <a:rPr lang="en-US" sz="1300">
                          <a:effectLst/>
                        </a:rPr>
                        <a:t>The bus number is assigned by the bus vendor. The numbers are not unique identifiers and may be repeated across vendors. </a:t>
                      </a:r>
                      <a:endParaRPr lang="en-US" sz="1300" b="1">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extLst>
                  <a:ext uri="{0D108BD9-81ED-4DB2-BD59-A6C34878D82A}">
                    <a16:rowId xmlns:a16="http://schemas.microsoft.com/office/drawing/2014/main" val="3935849139"/>
                  </a:ext>
                </a:extLst>
              </a:tr>
              <a:tr h="449928">
                <a:tc>
                  <a:txBody>
                    <a:bodyPr/>
                    <a:lstStyle/>
                    <a:p>
                      <a:pPr marL="0" marR="0">
                        <a:lnSpc>
                          <a:spcPct val="107000"/>
                        </a:lnSpc>
                        <a:spcBef>
                          <a:spcPts val="0"/>
                        </a:spcBef>
                        <a:spcAft>
                          <a:spcPts val="0"/>
                        </a:spcAft>
                      </a:pPr>
                      <a:r>
                        <a:rPr lang="en-US" sz="1300">
                          <a:effectLst/>
                        </a:rPr>
                        <a:t>Route_Number</a:t>
                      </a:r>
                    </a:p>
                    <a:p>
                      <a:pPr marL="0" marR="0">
                        <a:lnSpc>
                          <a:spcPct val="107000"/>
                        </a:lnSpc>
                        <a:spcBef>
                          <a:spcPts val="0"/>
                        </a:spcBef>
                        <a:spcAft>
                          <a:spcPts val="0"/>
                        </a:spcAft>
                      </a:pPr>
                      <a:r>
                        <a:rPr lang="en-US" sz="1300">
                          <a:effectLst/>
                        </a:rPr>
                        <a:t>String </a:t>
                      </a:r>
                      <a:endParaRPr lang="en-US" sz="1300" b="1">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tc>
                  <a:txBody>
                    <a:bodyPr/>
                    <a:lstStyle/>
                    <a:p>
                      <a:pPr marL="0" marR="0">
                        <a:lnSpc>
                          <a:spcPct val="107000"/>
                        </a:lnSpc>
                        <a:spcBef>
                          <a:spcPts val="0"/>
                        </a:spcBef>
                        <a:spcAft>
                          <a:spcPts val="0"/>
                        </a:spcAft>
                      </a:pPr>
                      <a:r>
                        <a:rPr lang="en-US" sz="1300" dirty="0">
                          <a:effectLst/>
                        </a:rPr>
                        <a:t>indicates stop-to-school service</a:t>
                      </a:r>
                      <a:endParaRPr lang="en-US" sz="1300" b="1" dirty="0">
                        <a:effectLst/>
                        <a:latin typeface="Calibri" panose="020F0502020204030204" pitchFamily="34" charset="0"/>
                        <a:ea typeface="Calibri" panose="020F0502020204030204" pitchFamily="34" charset="0"/>
                        <a:cs typeface="Times New Roman" panose="02020603050405020304" pitchFamily="18" charset="0"/>
                      </a:endParaRPr>
                    </a:p>
                  </a:txBody>
                  <a:tcPr marL="62067" marR="62067" marT="0" marB="0"/>
                </a:tc>
                <a:extLst>
                  <a:ext uri="{0D108BD9-81ED-4DB2-BD59-A6C34878D82A}">
                    <a16:rowId xmlns:a16="http://schemas.microsoft.com/office/drawing/2014/main" val="2769473554"/>
                  </a:ext>
                </a:extLst>
              </a:tr>
            </a:tbl>
          </a:graphicData>
        </a:graphic>
      </p:graphicFrame>
    </p:spTree>
    <p:extLst>
      <p:ext uri="{BB962C8B-B14F-4D97-AF65-F5344CB8AC3E}">
        <p14:creationId xmlns:p14="http://schemas.microsoft.com/office/powerpoint/2010/main" val="1030993058"/>
      </p:ext>
    </p:extLst>
  </p:cSld>
  <p:clrMapOvr>
    <a:masterClrMapping/>
  </p:clrMapOvr>
  <mc:AlternateContent xmlns:mc="http://schemas.openxmlformats.org/markup-compatibility/2006" xmlns:p14="http://schemas.microsoft.com/office/powerpoint/2010/main">
    <mc:Choice Requires="p14">
      <p:transition spd="slow" p14:dur="2000" advTm="109558"/>
    </mc:Choice>
    <mc:Fallback xmlns="">
      <p:transition spd="slow" advTm="1095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0417926-22B6-487E-9FFE-329BA7D80480}"/>
              </a:ext>
            </a:extLst>
          </p:cNvPr>
          <p:cNvGraphicFramePr>
            <a:graphicFrameLocks noGrp="1"/>
          </p:cNvGraphicFramePr>
          <p:nvPr>
            <p:extLst/>
          </p:nvPr>
        </p:nvGraphicFramePr>
        <p:xfrm>
          <a:off x="449148" y="500474"/>
          <a:ext cx="6658204" cy="4333053"/>
        </p:xfrm>
        <a:graphic>
          <a:graphicData uri="http://schemas.openxmlformats.org/drawingml/2006/table">
            <a:tbl>
              <a:tblPr firstRow="1" firstCol="1" bandRow="1">
                <a:tableStyleId>{69012ECD-51FC-41F1-AA8D-1B2483CD663E}</a:tableStyleId>
              </a:tblPr>
              <a:tblGrid>
                <a:gridCol w="1862111">
                  <a:extLst>
                    <a:ext uri="{9D8B030D-6E8A-4147-A177-3AD203B41FA5}">
                      <a16:colId xmlns:a16="http://schemas.microsoft.com/office/drawing/2014/main" val="2124951936"/>
                    </a:ext>
                  </a:extLst>
                </a:gridCol>
                <a:gridCol w="4796093">
                  <a:extLst>
                    <a:ext uri="{9D8B030D-6E8A-4147-A177-3AD203B41FA5}">
                      <a16:colId xmlns:a16="http://schemas.microsoft.com/office/drawing/2014/main" val="4060571384"/>
                    </a:ext>
                  </a:extLst>
                </a:gridCol>
              </a:tblGrid>
              <a:tr h="446972">
                <a:tc>
                  <a:txBody>
                    <a:bodyPr/>
                    <a:lstStyle/>
                    <a:p>
                      <a:pPr marL="0" marR="0">
                        <a:lnSpc>
                          <a:spcPct val="200000"/>
                        </a:lnSpc>
                        <a:spcBef>
                          <a:spcPts val="0"/>
                        </a:spcBef>
                        <a:spcAft>
                          <a:spcPts val="0"/>
                        </a:spcAft>
                      </a:pPr>
                      <a:r>
                        <a:rPr lang="en-US" sz="1500">
                          <a:effectLst/>
                        </a:rPr>
                        <a:t>Field 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tc>
                  <a:txBody>
                    <a:bodyPr/>
                    <a:lstStyle/>
                    <a:p>
                      <a:pPr marL="0" marR="0">
                        <a:lnSpc>
                          <a:spcPct val="200000"/>
                        </a:lnSpc>
                        <a:spcBef>
                          <a:spcPts val="0"/>
                        </a:spcBef>
                        <a:spcAft>
                          <a:spcPts val="0"/>
                        </a:spcAft>
                      </a:pPr>
                      <a:r>
                        <a:rPr lang="en-US" sz="1500">
                          <a:effectLst/>
                        </a:rPr>
                        <a:t>Description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extLst>
                  <a:ext uri="{0D108BD9-81ED-4DB2-BD59-A6C34878D82A}">
                    <a16:rowId xmlns:a16="http://schemas.microsoft.com/office/drawing/2014/main" val="4111186226"/>
                  </a:ext>
                </a:extLst>
              </a:tr>
              <a:tr h="2033877">
                <a:tc>
                  <a:txBody>
                    <a:bodyPr/>
                    <a:lstStyle/>
                    <a:p>
                      <a:pPr marL="0" marR="0">
                        <a:lnSpc>
                          <a:spcPct val="107000"/>
                        </a:lnSpc>
                        <a:spcBef>
                          <a:spcPts val="0"/>
                        </a:spcBef>
                        <a:spcAft>
                          <a:spcPts val="0"/>
                        </a:spcAft>
                      </a:pPr>
                      <a:r>
                        <a:rPr lang="en-US" sz="1500">
                          <a:effectLst/>
                        </a:rPr>
                        <a:t>Reason</a:t>
                      </a:r>
                    </a:p>
                    <a:p>
                      <a:pPr marL="0" marR="0">
                        <a:lnSpc>
                          <a:spcPct val="107000"/>
                        </a:lnSpc>
                        <a:spcBef>
                          <a:spcPts val="0"/>
                        </a:spcBef>
                        <a:spcAft>
                          <a:spcPts val="0"/>
                        </a:spcAft>
                      </a:pPr>
                      <a:r>
                        <a:rPr lang="en-US" sz="1500">
                          <a:effectLst/>
                        </a:rPr>
                        <a:t>String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tc>
                  <a:txBody>
                    <a:bodyPr/>
                    <a:lstStyle/>
                    <a:p>
                      <a:pPr marL="0" marR="0">
                        <a:lnSpc>
                          <a:spcPct val="107000"/>
                        </a:lnSpc>
                        <a:spcBef>
                          <a:spcPts val="0"/>
                        </a:spcBef>
                        <a:spcAft>
                          <a:spcPts val="0"/>
                        </a:spcAft>
                      </a:pPr>
                      <a:r>
                        <a:rPr lang="en-US" sz="1500" dirty="0">
                          <a:effectLst/>
                        </a:rPr>
                        <a:t>Accident </a:t>
                      </a:r>
                    </a:p>
                    <a:p>
                      <a:pPr marL="0" marR="0">
                        <a:lnSpc>
                          <a:spcPct val="107000"/>
                        </a:lnSpc>
                        <a:spcBef>
                          <a:spcPts val="0"/>
                        </a:spcBef>
                        <a:spcAft>
                          <a:spcPts val="0"/>
                        </a:spcAft>
                      </a:pPr>
                      <a:r>
                        <a:rPr lang="en-US" sz="1500" dirty="0">
                          <a:effectLst/>
                        </a:rPr>
                        <a:t>Delayed by School </a:t>
                      </a:r>
                    </a:p>
                    <a:p>
                      <a:pPr marL="0" marR="0">
                        <a:lnSpc>
                          <a:spcPct val="107000"/>
                        </a:lnSpc>
                        <a:spcBef>
                          <a:spcPts val="0"/>
                        </a:spcBef>
                        <a:spcAft>
                          <a:spcPts val="0"/>
                        </a:spcAft>
                      </a:pPr>
                      <a:r>
                        <a:rPr lang="en-US" sz="1500" dirty="0">
                          <a:effectLst/>
                        </a:rPr>
                        <a:t>Flat Tire</a:t>
                      </a:r>
                    </a:p>
                    <a:p>
                      <a:pPr marL="0" marR="0">
                        <a:lnSpc>
                          <a:spcPct val="107000"/>
                        </a:lnSpc>
                        <a:spcBef>
                          <a:spcPts val="0"/>
                        </a:spcBef>
                        <a:spcAft>
                          <a:spcPts val="0"/>
                        </a:spcAft>
                      </a:pPr>
                      <a:r>
                        <a:rPr lang="en-US" sz="1500" dirty="0">
                          <a:effectLst/>
                        </a:rPr>
                        <a:t>Heavy Traffic</a:t>
                      </a:r>
                    </a:p>
                    <a:p>
                      <a:pPr marL="0" marR="0">
                        <a:lnSpc>
                          <a:spcPct val="107000"/>
                        </a:lnSpc>
                        <a:spcBef>
                          <a:spcPts val="0"/>
                        </a:spcBef>
                        <a:spcAft>
                          <a:spcPts val="0"/>
                        </a:spcAft>
                      </a:pPr>
                      <a:r>
                        <a:rPr lang="en-US" sz="1500" dirty="0">
                          <a:effectLst/>
                        </a:rPr>
                        <a:t>Mechanical Problem Other </a:t>
                      </a:r>
                    </a:p>
                    <a:p>
                      <a:pPr marL="0" marR="0">
                        <a:lnSpc>
                          <a:spcPct val="107000"/>
                        </a:lnSpc>
                        <a:spcBef>
                          <a:spcPts val="0"/>
                        </a:spcBef>
                        <a:spcAft>
                          <a:spcPts val="0"/>
                        </a:spcAft>
                      </a:pPr>
                      <a:r>
                        <a:rPr lang="en-US" sz="1500" dirty="0">
                          <a:effectLst/>
                        </a:rPr>
                        <a:t>Problem Run </a:t>
                      </a:r>
                    </a:p>
                    <a:p>
                      <a:pPr marL="0" marR="0">
                        <a:lnSpc>
                          <a:spcPct val="107000"/>
                        </a:lnSpc>
                        <a:spcBef>
                          <a:spcPts val="0"/>
                        </a:spcBef>
                        <a:spcAft>
                          <a:spcPts val="0"/>
                        </a:spcAft>
                      </a:pPr>
                      <a:r>
                        <a:rPr lang="en-US" sz="1500" dirty="0">
                          <a:effectLst/>
                        </a:rPr>
                        <a:t>Weather Conditions</a:t>
                      </a:r>
                    </a:p>
                    <a:p>
                      <a:pPr marL="0" marR="0">
                        <a:lnSpc>
                          <a:spcPct val="107000"/>
                        </a:lnSpc>
                        <a:spcBef>
                          <a:spcPts val="0"/>
                        </a:spcBef>
                        <a:spcAft>
                          <a:spcPts val="0"/>
                        </a:spcAft>
                      </a:pPr>
                      <a:r>
                        <a:rPr lang="en-US" sz="1500" dirty="0">
                          <a:effectLst/>
                        </a:rPr>
                        <a:t>Won't Start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extLst>
                  <a:ext uri="{0D108BD9-81ED-4DB2-BD59-A6C34878D82A}">
                    <a16:rowId xmlns:a16="http://schemas.microsoft.com/office/drawing/2014/main" val="2845206347"/>
                  </a:ext>
                </a:extLst>
              </a:tr>
              <a:tr h="784046">
                <a:tc>
                  <a:txBody>
                    <a:bodyPr/>
                    <a:lstStyle/>
                    <a:p>
                      <a:pPr marL="0" marR="0">
                        <a:lnSpc>
                          <a:spcPct val="107000"/>
                        </a:lnSpc>
                        <a:spcBef>
                          <a:spcPts val="0"/>
                        </a:spcBef>
                        <a:spcAft>
                          <a:spcPts val="0"/>
                        </a:spcAft>
                      </a:pPr>
                      <a:r>
                        <a:rPr lang="en-US" sz="1500">
                          <a:effectLst/>
                        </a:rPr>
                        <a:t>Schools_Serviced</a:t>
                      </a:r>
                    </a:p>
                    <a:p>
                      <a:pPr marL="0" marR="0">
                        <a:lnSpc>
                          <a:spcPct val="107000"/>
                        </a:lnSpc>
                        <a:spcBef>
                          <a:spcPts val="0"/>
                        </a:spcBef>
                        <a:spcAft>
                          <a:spcPts val="0"/>
                        </a:spcAft>
                      </a:pPr>
                      <a:r>
                        <a:rPr lang="en-US" sz="1500">
                          <a:effectLst/>
                        </a:rPr>
                        <a:t>String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tc>
                  <a:txBody>
                    <a:bodyPr/>
                    <a:lstStyle/>
                    <a:p>
                      <a:pPr marL="0" marR="0">
                        <a:lnSpc>
                          <a:spcPct val="107000"/>
                        </a:lnSpc>
                        <a:spcBef>
                          <a:spcPts val="0"/>
                        </a:spcBef>
                        <a:spcAft>
                          <a:spcPts val="0"/>
                        </a:spcAft>
                      </a:pPr>
                      <a:r>
                        <a:rPr lang="en-US" sz="1500">
                          <a:effectLst/>
                        </a:rPr>
                        <a:t>OPT Codes of all transportation sites on the route. If there is more than one site, each site code will be separated by a comma.</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extLst>
                  <a:ext uri="{0D108BD9-81ED-4DB2-BD59-A6C34878D82A}">
                    <a16:rowId xmlns:a16="http://schemas.microsoft.com/office/drawing/2014/main" val="4075197744"/>
                  </a:ext>
                </a:extLst>
              </a:tr>
              <a:tr h="534079">
                <a:tc>
                  <a:txBody>
                    <a:bodyPr/>
                    <a:lstStyle/>
                    <a:p>
                      <a:pPr marL="0" marR="0">
                        <a:lnSpc>
                          <a:spcPct val="107000"/>
                        </a:lnSpc>
                        <a:spcBef>
                          <a:spcPts val="0"/>
                        </a:spcBef>
                        <a:spcAft>
                          <a:spcPts val="0"/>
                        </a:spcAft>
                      </a:pPr>
                      <a:r>
                        <a:rPr lang="en-US" sz="1500">
                          <a:effectLst/>
                        </a:rPr>
                        <a:t>Occurred_On</a:t>
                      </a:r>
                    </a:p>
                    <a:p>
                      <a:pPr marL="0" marR="0">
                        <a:lnSpc>
                          <a:spcPct val="107000"/>
                        </a:lnSpc>
                        <a:spcBef>
                          <a:spcPts val="0"/>
                        </a:spcBef>
                        <a:spcAft>
                          <a:spcPts val="0"/>
                        </a:spcAft>
                      </a:pPr>
                      <a:r>
                        <a:rPr lang="en-US" sz="1500">
                          <a:effectLst/>
                        </a:rPr>
                        <a:t>datetime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tc>
                  <a:txBody>
                    <a:bodyPr/>
                    <a:lstStyle/>
                    <a:p>
                      <a:pPr marL="0" marR="0">
                        <a:lnSpc>
                          <a:spcPct val="107000"/>
                        </a:lnSpc>
                        <a:spcBef>
                          <a:spcPts val="0"/>
                        </a:spcBef>
                        <a:spcAft>
                          <a:spcPts val="0"/>
                        </a:spcAft>
                      </a:pPr>
                      <a:r>
                        <a:rPr lang="en-US" sz="1500">
                          <a:effectLst/>
                        </a:rPr>
                        <a:t>Time/date the incident occurred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extLst>
                  <a:ext uri="{0D108BD9-81ED-4DB2-BD59-A6C34878D82A}">
                    <a16:rowId xmlns:a16="http://schemas.microsoft.com/office/drawing/2014/main" val="417279447"/>
                  </a:ext>
                </a:extLst>
              </a:tr>
              <a:tr h="534079">
                <a:tc>
                  <a:txBody>
                    <a:bodyPr/>
                    <a:lstStyle/>
                    <a:p>
                      <a:pPr marL="0" marR="0">
                        <a:lnSpc>
                          <a:spcPct val="107000"/>
                        </a:lnSpc>
                        <a:spcBef>
                          <a:spcPts val="0"/>
                        </a:spcBef>
                        <a:spcAft>
                          <a:spcPts val="0"/>
                        </a:spcAft>
                      </a:pPr>
                      <a:r>
                        <a:rPr lang="en-US" sz="1500">
                          <a:effectLst/>
                        </a:rPr>
                        <a:t>Created_On</a:t>
                      </a:r>
                    </a:p>
                    <a:p>
                      <a:pPr marL="0" marR="0">
                        <a:lnSpc>
                          <a:spcPct val="107000"/>
                        </a:lnSpc>
                        <a:spcBef>
                          <a:spcPts val="0"/>
                        </a:spcBef>
                        <a:spcAft>
                          <a:spcPts val="0"/>
                        </a:spcAft>
                      </a:pPr>
                      <a:r>
                        <a:rPr lang="en-US" sz="1500">
                          <a:effectLst/>
                        </a:rPr>
                        <a:t>datetime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tc>
                  <a:txBody>
                    <a:bodyPr/>
                    <a:lstStyle/>
                    <a:p>
                      <a:pPr marL="0" marR="0">
                        <a:lnSpc>
                          <a:spcPct val="107000"/>
                        </a:lnSpc>
                        <a:spcBef>
                          <a:spcPts val="0"/>
                        </a:spcBef>
                        <a:spcAft>
                          <a:spcPts val="0"/>
                        </a:spcAft>
                      </a:pPr>
                      <a:r>
                        <a:rPr lang="en-US" sz="1500" dirty="0">
                          <a:effectLst/>
                        </a:rPr>
                        <a:t>Time/date the record was created in the OPT Breakdown and Delay system.</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84316" marR="84316" marT="0" marB="0"/>
                </a:tc>
                <a:extLst>
                  <a:ext uri="{0D108BD9-81ED-4DB2-BD59-A6C34878D82A}">
                    <a16:rowId xmlns:a16="http://schemas.microsoft.com/office/drawing/2014/main" val="3373261760"/>
                  </a:ext>
                </a:extLst>
              </a:tr>
            </a:tbl>
          </a:graphicData>
        </a:graphic>
      </p:graphicFrame>
    </p:spTree>
    <p:extLst>
      <p:ext uri="{BB962C8B-B14F-4D97-AF65-F5344CB8AC3E}">
        <p14:creationId xmlns:p14="http://schemas.microsoft.com/office/powerpoint/2010/main" val="585235305"/>
      </p:ext>
    </p:extLst>
  </p:cSld>
  <p:clrMapOvr>
    <a:masterClrMapping/>
  </p:clrMapOvr>
  <mc:AlternateContent xmlns:mc="http://schemas.openxmlformats.org/markup-compatibility/2006" xmlns:p14="http://schemas.microsoft.com/office/powerpoint/2010/main">
    <mc:Choice Requires="p14">
      <p:transition spd="slow" p14:dur="2000" advTm="84052"/>
    </mc:Choice>
    <mc:Fallback xmlns="">
      <p:transition spd="slow" advTm="8405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1765</Words>
  <Application>Microsoft Office PowerPoint</Application>
  <PresentationFormat>Custom</PresentationFormat>
  <Paragraphs>241</Paragraphs>
  <Slides>34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Impact</vt:lpstr>
      <vt:lpstr>Times New Roman</vt:lpstr>
      <vt:lpstr>Office Theme</vt:lpstr>
      <vt:lpstr>PowerPoint Presentation</vt:lpstr>
      <vt:lpstr>PowerPoint Presentation</vt:lpstr>
      <vt:lpstr>PowerPoint Presentation</vt:lpstr>
      <vt:lpstr>PowerPoint Presentation</vt:lpstr>
      <vt:lpstr>Purpose of the study</vt:lpstr>
      <vt:lpstr>Methodologies used</vt:lpstr>
      <vt:lpstr>PowerPoint Presentation</vt:lpstr>
      <vt:lpstr>PowerPoint Presentation</vt:lpstr>
      <vt:lpstr>PowerPoint Presentation</vt:lpstr>
      <vt:lpstr>PowerPoint Presentation</vt:lpstr>
      <vt:lpstr>Insights</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Correlational matrix studies: </vt:lpstr>
      <vt:lpstr>Hypothesis analysis</vt:lpstr>
      <vt:lpstr>Hypothesis cont.</vt:lpstr>
      <vt:lpstr>Hypothesis analysis</vt:lpstr>
      <vt:lpstr>Regression analysis</vt:lpstr>
      <vt:lpstr>Regression cont.</vt:lpstr>
      <vt:lpstr>Regression cont.</vt:lpstr>
      <vt:lpstr>Regression cont.</vt:lpstr>
      <vt:lpstr>Regression cont.</vt:lpstr>
      <vt:lpstr>PowerPoint Presentation</vt:lpstr>
      <vt:lpstr>Conclusion  </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Roli Srivastava</dc:creator>
  <cp:lastModifiedBy>Roli Srivastava</cp:lastModifiedBy>
  <cp:revision>13</cp:revision>
  <dcterms:created xsi:type="dcterms:W3CDTF">2018-10-07T14:49:50Z</dcterms:created>
  <dcterms:modified xsi:type="dcterms:W3CDTF">2019-04-23T15:36:56Z</dcterms:modified>
</cp:coreProperties>
</file>