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4"/>
  </p:notesMasterIdLst>
  <p:sldIdLst>
    <p:sldId id="267" r:id="rId4"/>
    <p:sldId id="259" r:id="rId5"/>
    <p:sldId id="257" r:id="rId6"/>
    <p:sldId id="262" r:id="rId7"/>
    <p:sldId id="261" r:id="rId8"/>
    <p:sldId id="263" r:id="rId9"/>
    <p:sldId id="260" r:id="rId10"/>
    <p:sldId id="268" r:id="rId11"/>
    <p:sldId id="270" r:id="rId12"/>
    <p:sldId id="271" r:id="rId13"/>
    <p:sldId id="273" r:id="rId14"/>
    <p:sldId id="272" r:id="rId15"/>
    <p:sldId id="277" r:id="rId16"/>
    <p:sldId id="281" r:id="rId17"/>
    <p:sldId id="284" r:id="rId18"/>
    <p:sldId id="285" r:id="rId19"/>
    <p:sldId id="280" r:id="rId20"/>
    <p:sldId id="283" r:id="rId21"/>
    <p:sldId id="286" r:id="rId22"/>
    <p:sldId id="28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customXml" Target="../customXml/item1.xml"/><Relationship Id="rId28" Type="http://schemas.openxmlformats.org/officeDocument/2006/relationships/customXmlProps" Target="../customXml/itemProps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1/12/2022</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r>
              <a:rPr lang="en-US" altLang="zh-CN" smtClean="0"/>
              <a:t>1/12/2022</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r>
              <a:rPr lang="en-US" altLang="zh-CN" smtClean="0"/>
              <a:t>1/12/2022</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1/12/2022</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r>
              <a:rPr lang="en-US" altLang="zh-CN" smtClean="0"/>
              <a:t>1/12/2022</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r>
              <a:rPr lang="en-US" altLang="zh-CN" smtClean="0"/>
              <a:t>1/12/2022</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r>
              <a:rPr lang="en-US" altLang="zh-CN" smtClean="0"/>
              <a:t>1/12/2022</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r>
              <a:rPr lang="en-US" altLang="zh-CN" smtClean="0"/>
              <a:t>1/12/2022</a:t>
            </a:r>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1/12/2022</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1/12/2022</a:t>
            </a:r>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r>
              <a:rPr lang="en-US" altLang="zh-CN" smtClean="0"/>
              <a:t>1/12/2022</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r>
              <a:rPr lang="en-US" altLang="zh-CN" smtClean="0"/>
              <a:t>1/12/2022</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r>
              <a:rPr lang="en-US" altLang="zh-CN" smtClean="0"/>
              <a:t>1/12/2022</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r>
              <a:rPr lang="en-US" altLang="zh-CN" smtClean="0"/>
              <a:t>1/12/2022</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r>
              <a:rPr lang="en-US" altLang="zh-CN" smtClean="0"/>
              <a:t>1/12/2022</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r>
              <a:rPr lang="en-US" altLang="zh-CN" smtClean="0"/>
              <a:t>1/12/2022</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r>
              <a:rPr lang="en-US" altLang="zh-CN" smtClean="0"/>
              <a:t>1/12/2022</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r>
              <a:rPr lang="en-US" altLang="zh-CN" smtClean="0"/>
              <a:t>1/12/2022</a:t>
            </a:r>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1/12/2022</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1/12/2022</a:t>
            </a:r>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r>
              <a:rPr lang="en-US" altLang="zh-CN" smtClean="0"/>
              <a:t>1/12/2022</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r>
              <a:rPr lang="en-US" altLang="zh-CN" smtClean="0"/>
              <a:t>1/12/2022</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2AEB6B-A087-2944-99F0-BA15759FC24C}" type="slidenum">
              <a:rPr lang="en-US" altLang="zh-CN"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1/12/2022</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AEB6B-A087-2944-99F0-BA15759FC24C}" type="slidenum">
              <a:rPr lang="en-US" altLang="zh-CN"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1/12/2022</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AEB6B-A087-2944-99F0-BA15759FC24C}" type="slidenum">
              <a:rPr lang="en-US" altLang="zh-CN"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sym typeface="+mn-ea"/>
              </a:rPr>
              <a:t>1</a:t>
            </a:r>
            <a:r>
              <a:rPr lang="zh-CN" altLang="en-US">
                <a:sym typeface="+mn-ea"/>
              </a:rPr>
              <a:t>月</a:t>
            </a:r>
            <a:r>
              <a:rPr lang="en-US" altLang="zh-CN">
                <a:sym typeface="+mn-ea"/>
              </a:rPr>
              <a:t>12</a:t>
            </a:r>
            <a:r>
              <a:rPr lang="zh-CN" altLang="en-US">
                <a:sym typeface="+mn-ea"/>
              </a:rPr>
              <a:t>日</a:t>
            </a:r>
            <a:r>
              <a:rPr lang="zh-CN" altLang="en-US"/>
              <a:t>第一次会议</a:t>
            </a:r>
            <a:endParaRPr lang="zh-CN" altLang="en-US"/>
          </a:p>
        </p:txBody>
      </p:sp>
      <p:sp>
        <p:nvSpPr>
          <p:cNvPr id="3" name="灯片编号占位符 2"/>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a:xfrm>
            <a:off x="1524000" y="823595"/>
            <a:ext cx="9144000" cy="857250"/>
          </a:xfrm>
        </p:spPr>
        <p:txBody>
          <a:bodyPr>
            <a:normAutofit/>
          </a:bodyPr>
          <a:p>
            <a:pPr algn="l"/>
            <a:r>
              <a:rPr lang="zh-CN" altLang="en-US" sz="4400"/>
              <a:t>建模软件的选用</a:t>
            </a:r>
            <a:endParaRPr lang="zh-CN" altLang="en-US" sz="4400"/>
          </a:p>
        </p:txBody>
      </p:sp>
      <p:sp>
        <p:nvSpPr>
          <p:cNvPr id="4" name="副标题 3"/>
          <p:cNvSpPr>
            <a:spLocks noGrp="1"/>
          </p:cNvSpPr>
          <p:nvPr>
            <p:ph type="subTitle" idx="1"/>
          </p:nvPr>
        </p:nvSpPr>
        <p:spPr>
          <a:xfrm>
            <a:off x="1524000" y="1821180"/>
            <a:ext cx="9144000" cy="492760"/>
          </a:xfrm>
        </p:spPr>
        <p:txBody>
          <a:bodyPr/>
          <a:p>
            <a:pPr algn="l"/>
            <a:r>
              <a:rPr lang="zh-CN" altLang="en-US"/>
              <a:t>三维建模软件的对比</a:t>
            </a:r>
            <a:endParaRPr lang="zh-CN" altLang="en-US"/>
          </a:p>
        </p:txBody>
      </p:sp>
      <p:sp>
        <p:nvSpPr>
          <p:cNvPr id="2" name="灯片编号占位符 1"/>
          <p:cNvSpPr>
            <a:spLocks noGrp="1"/>
          </p:cNvSpPr>
          <p:nvPr>
            <p:ph type="sldNum" sz="quarter" idx="12"/>
          </p:nvPr>
        </p:nvSpPr>
        <p:spPr/>
        <p:txBody>
          <a:bodyPr/>
          <a:p>
            <a:fld id="{FE2AEB6B-A087-2944-99F0-BA15759FC24C}" type="slidenum">
              <a:rPr lang="en-US" altLang="zh-CN" smtClean="0"/>
            </a:fld>
            <a:endParaRPr lang="zh-CN" altLang="en-US"/>
          </a:p>
        </p:txBody>
      </p:sp>
      <p:graphicFrame>
        <p:nvGraphicFramePr>
          <p:cNvPr id="0" name="表格 -1"/>
          <p:cNvGraphicFramePr/>
          <p:nvPr>
            <p:custDataLst>
              <p:tags r:id="rId1"/>
            </p:custDataLst>
          </p:nvPr>
        </p:nvGraphicFramePr>
        <p:xfrm>
          <a:off x="1615440" y="2454275"/>
          <a:ext cx="9387840" cy="3599815"/>
        </p:xfrm>
        <a:graphic>
          <a:graphicData uri="http://schemas.openxmlformats.org/drawingml/2006/table">
            <a:tbl>
              <a:tblPr>
                <a:tableStyleId>{5C22544A-7EE6-4342-B048-85BDC9FD1C3A}</a:tableStyleId>
              </a:tblPr>
              <a:tblGrid>
                <a:gridCol w="1546860"/>
                <a:gridCol w="4989830"/>
                <a:gridCol w="939165"/>
                <a:gridCol w="1911985"/>
              </a:tblGrid>
              <a:tr h="720090">
                <a:tc>
                  <a:txBody>
                    <a:bodyPr/>
                    <a:p>
                      <a:pPr indent="0" algn="ctr">
                        <a:buNone/>
                      </a:pPr>
                      <a:r>
                        <a:rPr lang="zh-CN" altLang="en-US" sz="2400" b="0">
                          <a:solidFill>
                            <a:srgbClr val="000000"/>
                          </a:solidFill>
                          <a:latin typeface="+mj-lt"/>
                          <a:ea typeface="+mj-lt"/>
                          <a:cs typeface="宋体" charset="0"/>
                        </a:rPr>
                        <a:t>名称</a:t>
                      </a:r>
                      <a:endParaRPr lang="zh-CN" altLang="en-US" sz="2400" b="0">
                        <a:solidFill>
                          <a:srgbClr val="000000"/>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j-lt"/>
                          <a:ea typeface="+mj-lt"/>
                          <a:cs typeface="宋体" charset="0"/>
                        </a:rPr>
                        <a:t>特点</a:t>
                      </a:r>
                      <a:endParaRPr lang="zh-CN" altLang="en-US" sz="2400" b="0">
                        <a:solidFill>
                          <a:srgbClr val="000000"/>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j-lt"/>
                          <a:ea typeface="+mj-lt"/>
                          <a:cs typeface="宋体" charset="0"/>
                        </a:rPr>
                        <a:t>易用性</a:t>
                      </a:r>
                      <a:endParaRPr lang="zh-CN" altLang="en-US" sz="2400" b="0">
                        <a:solidFill>
                          <a:srgbClr val="000000"/>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j-lt"/>
                          <a:ea typeface="+mj-lt"/>
                          <a:cs typeface="宋体" charset="0"/>
                        </a:rPr>
                        <a:t>应用范围</a:t>
                      </a:r>
                      <a:endParaRPr lang="zh-CN" altLang="en-US" sz="2400" b="0">
                        <a:solidFill>
                          <a:srgbClr val="000000"/>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720000">
                <a:tc>
                  <a:txBody>
                    <a:bodyPr/>
                    <a:p>
                      <a:pPr indent="0" algn="ctr">
                        <a:buNone/>
                      </a:pPr>
                      <a:r>
                        <a:rPr lang="en-US" altLang="zh-CN" sz="2400" b="0">
                          <a:solidFill>
                            <a:srgbClr val="000000"/>
                          </a:solidFill>
                          <a:latin typeface="+mj-lt"/>
                          <a:cs typeface="+mj-lt"/>
                        </a:rPr>
                        <a:t>UG</a:t>
                      </a:r>
                      <a:endParaRPr lang="en-US" altLang="zh-CN" sz="2400" b="0">
                        <a:solidFill>
                          <a:srgbClr val="000000"/>
                        </a:solidFill>
                        <a:latin typeface="+mj-lt"/>
                        <a:ea typeface="宋体" charset="0"/>
                        <a:cs typeface="+mj-lt"/>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j-lt"/>
                          <a:ea typeface="+mj-lt"/>
                          <a:cs typeface="宋体" charset="0"/>
                        </a:rPr>
                        <a:t>应用模块化，二次开发能力强</a:t>
                      </a:r>
                      <a:endParaRPr lang="zh-CN" altLang="en-US" sz="2400" b="0">
                        <a:solidFill>
                          <a:srgbClr val="000000"/>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j-lt"/>
                          <a:ea typeface="+mj-lt"/>
                          <a:cs typeface="宋体" charset="0"/>
                        </a:rPr>
                        <a:t>中等</a:t>
                      </a:r>
                      <a:endParaRPr lang="zh-CN" altLang="en-US" sz="2400" b="0">
                        <a:solidFill>
                          <a:srgbClr val="000000"/>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j-lt"/>
                          <a:ea typeface="+mj-lt"/>
                          <a:cs typeface="宋体" charset="0"/>
                        </a:rPr>
                        <a:t>广泛</a:t>
                      </a:r>
                      <a:endParaRPr lang="zh-CN" altLang="en-US" sz="2400" b="0">
                        <a:solidFill>
                          <a:srgbClr val="000000"/>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720000">
                <a:tc>
                  <a:txBody>
                    <a:bodyPr/>
                    <a:p>
                      <a:pPr indent="0" algn="ctr">
                        <a:buNone/>
                      </a:pPr>
                      <a:r>
                        <a:rPr lang="en-US" altLang="zh-CN" sz="2400" b="0">
                          <a:solidFill>
                            <a:srgbClr val="000000"/>
                          </a:solidFill>
                          <a:latin typeface="+mj-lt"/>
                          <a:cs typeface="+mj-lt"/>
                        </a:rPr>
                        <a:t>Pro/E</a:t>
                      </a:r>
                      <a:endParaRPr lang="en-US" altLang="zh-CN" sz="2400" b="0">
                        <a:solidFill>
                          <a:srgbClr val="000000"/>
                        </a:solidFill>
                        <a:latin typeface="+mj-lt"/>
                        <a:ea typeface="宋体" charset="0"/>
                        <a:cs typeface="+mj-lt"/>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j-lt"/>
                          <a:ea typeface="+mj-lt"/>
                          <a:cs typeface="宋体" charset="0"/>
                        </a:rPr>
                        <a:t>参数化建模，界面简洁，易于使用</a:t>
                      </a:r>
                      <a:endParaRPr lang="zh-CN" altLang="en-US" sz="2400" b="0">
                        <a:solidFill>
                          <a:srgbClr val="000000"/>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j-lt"/>
                          <a:ea typeface="+mj-lt"/>
                          <a:cs typeface="宋体" charset="0"/>
                        </a:rPr>
                        <a:t>好</a:t>
                      </a:r>
                      <a:endParaRPr lang="zh-CN" altLang="en-US" sz="2400" b="0">
                        <a:solidFill>
                          <a:srgbClr val="000000"/>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j-lt"/>
                          <a:ea typeface="+mj-lt"/>
                          <a:cs typeface="宋体" charset="0"/>
                        </a:rPr>
                        <a:t>广泛</a:t>
                      </a:r>
                      <a:endParaRPr lang="zh-CN" altLang="en-US" sz="2400" b="0">
                        <a:solidFill>
                          <a:srgbClr val="000000"/>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720000">
                <a:tc>
                  <a:txBody>
                    <a:bodyPr/>
                    <a:p>
                      <a:pPr indent="0" algn="ctr">
                        <a:buNone/>
                      </a:pPr>
                      <a:r>
                        <a:rPr lang="en-US" altLang="zh-CN" sz="2400" b="0">
                          <a:solidFill>
                            <a:srgbClr val="000000"/>
                          </a:solidFill>
                          <a:latin typeface="+mj-lt"/>
                          <a:cs typeface="+mj-lt"/>
                        </a:rPr>
                        <a:t>solidworks</a:t>
                      </a:r>
                      <a:endParaRPr lang="en-US" altLang="zh-CN" sz="2400" b="0">
                        <a:solidFill>
                          <a:srgbClr val="000000"/>
                        </a:solidFill>
                        <a:latin typeface="+mj-lt"/>
                        <a:ea typeface="宋体" charset="0"/>
                        <a:cs typeface="+mj-lt"/>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j-lt"/>
                          <a:ea typeface="+mj-lt"/>
                          <a:cs typeface="宋体" charset="0"/>
                        </a:rPr>
                        <a:t>操作简单，装配功能强大</a:t>
                      </a:r>
                      <a:endParaRPr lang="zh-CN" altLang="en-US" sz="2400" b="0">
                        <a:solidFill>
                          <a:srgbClr val="000000"/>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j-lt"/>
                          <a:ea typeface="+mj-lt"/>
                          <a:cs typeface="宋体" charset="0"/>
                        </a:rPr>
                        <a:t>好</a:t>
                      </a:r>
                      <a:endParaRPr lang="zh-CN" altLang="en-US" sz="2400" b="0">
                        <a:solidFill>
                          <a:srgbClr val="000000"/>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j-lt"/>
                          <a:ea typeface="+mj-lt"/>
                          <a:cs typeface="宋体" charset="0"/>
                        </a:rPr>
                        <a:t>较广泛</a:t>
                      </a:r>
                      <a:endParaRPr lang="zh-CN" altLang="en-US" sz="2400" b="0">
                        <a:solidFill>
                          <a:srgbClr val="000000"/>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720000">
                <a:tc>
                  <a:txBody>
                    <a:bodyPr/>
                    <a:p>
                      <a:pPr indent="0" algn="ctr">
                        <a:buNone/>
                      </a:pPr>
                      <a:r>
                        <a:rPr lang="en-US" altLang="zh-CN" sz="2400" b="0">
                          <a:solidFill>
                            <a:schemeClr val="tx1"/>
                          </a:solidFill>
                          <a:latin typeface="+mj-lt"/>
                          <a:cs typeface="+mj-lt"/>
                        </a:rPr>
                        <a:t>blender</a:t>
                      </a:r>
                      <a:endParaRPr lang="en-US" altLang="zh-CN" sz="2400" b="0">
                        <a:solidFill>
                          <a:schemeClr val="tx1"/>
                        </a:solidFill>
                        <a:latin typeface="+mj-lt"/>
                        <a:ea typeface="宋体" charset="0"/>
                        <a:cs typeface="+mj-lt"/>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chemeClr val="tx1"/>
                          </a:solidFill>
                          <a:latin typeface="+mj-lt"/>
                          <a:ea typeface="+mj-lt"/>
                          <a:cs typeface="宋体" charset="0"/>
                        </a:rPr>
                        <a:t>开源，免费，轻量级</a:t>
                      </a:r>
                      <a:endParaRPr lang="zh-CN" altLang="en-US" sz="2400" b="0">
                        <a:solidFill>
                          <a:schemeClr val="tx1"/>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chemeClr val="tx1"/>
                          </a:solidFill>
                          <a:latin typeface="+mj-lt"/>
                          <a:ea typeface="+mj-lt"/>
                          <a:cs typeface="宋体" charset="0"/>
                        </a:rPr>
                        <a:t>好</a:t>
                      </a:r>
                      <a:endParaRPr lang="zh-CN" altLang="en-US" sz="2400" b="0">
                        <a:solidFill>
                          <a:schemeClr val="tx1"/>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chemeClr val="tx1"/>
                          </a:solidFill>
                          <a:latin typeface="+mj-lt"/>
                          <a:ea typeface="+mj-lt"/>
                          <a:cs typeface="宋体" charset="0"/>
                        </a:rPr>
                        <a:t>广泛</a:t>
                      </a:r>
                      <a:endParaRPr lang="zh-CN" altLang="en-US" sz="2400" b="0">
                        <a:solidFill>
                          <a:schemeClr val="tx1"/>
                        </a:solidFill>
                        <a:latin typeface="+mj-lt"/>
                        <a:ea typeface="+mj-lt"/>
                        <a:cs typeface="宋体"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a:xfrm>
            <a:off x="1524000" y="826135"/>
            <a:ext cx="9144000" cy="881380"/>
          </a:xfrm>
        </p:spPr>
        <p:txBody>
          <a:bodyPr>
            <a:normAutofit/>
          </a:bodyPr>
          <a:p>
            <a:pPr algn="l"/>
            <a:r>
              <a:rPr lang="en-US" altLang="zh-CN" sz="4400"/>
              <a:t>blender</a:t>
            </a:r>
            <a:r>
              <a:rPr lang="zh-CN" altLang="en-US" sz="4400"/>
              <a:t>与</a:t>
            </a:r>
            <a:r>
              <a:rPr lang="en-US" altLang="zh-CN" sz="4400"/>
              <a:t>unity3D</a:t>
            </a:r>
            <a:endParaRPr lang="en-US" altLang="zh-CN" sz="4400"/>
          </a:p>
        </p:txBody>
      </p:sp>
      <p:sp>
        <p:nvSpPr>
          <p:cNvPr id="4" name="副标题 3"/>
          <p:cNvSpPr>
            <a:spLocks noGrp="1"/>
          </p:cNvSpPr>
          <p:nvPr>
            <p:ph type="subTitle" idx="1"/>
          </p:nvPr>
        </p:nvSpPr>
        <p:spPr>
          <a:xfrm>
            <a:off x="1524000" y="1847215"/>
            <a:ext cx="9144000" cy="3410585"/>
          </a:xfrm>
        </p:spPr>
        <p:txBody>
          <a:bodyPr/>
          <a:p>
            <a:pPr algn="l"/>
            <a:r>
              <a:rPr lang="en-US" altLang="zh-CN"/>
              <a:t>blender</a:t>
            </a:r>
            <a:r>
              <a:rPr lang="zh-CN" altLang="en-US"/>
              <a:t>（搅拌机）：</a:t>
            </a:r>
            <a:r>
              <a:rPr lang="en-US" altLang="zh-CN"/>
              <a:t>3D</a:t>
            </a:r>
            <a:r>
              <a:rPr lang="zh-CN" altLang="en-US"/>
              <a:t>模型制作软件，开源免费。</a:t>
            </a:r>
            <a:endParaRPr lang="zh-CN" altLang="en-US"/>
          </a:p>
          <a:p>
            <a:pPr algn="l"/>
            <a:r>
              <a:rPr lang="zh-CN" altLang="en-US"/>
              <a:t>使用</a:t>
            </a:r>
            <a:r>
              <a:rPr lang="en-US" altLang="zh-CN"/>
              <a:t>blender</a:t>
            </a:r>
            <a:r>
              <a:rPr lang="zh-CN" altLang="en-US"/>
              <a:t>建模，导出</a:t>
            </a:r>
            <a:r>
              <a:rPr lang="en-US" altLang="zh-CN"/>
              <a:t>fbx</a:t>
            </a:r>
            <a:r>
              <a:rPr lang="zh-CN" altLang="en-US"/>
              <a:t>文件后可直接导入到</a:t>
            </a:r>
            <a:r>
              <a:rPr lang="en-US" altLang="zh-CN"/>
              <a:t>unity3D</a:t>
            </a:r>
            <a:r>
              <a:rPr lang="zh-CN" altLang="en-US"/>
              <a:t>中使用。</a:t>
            </a:r>
            <a:endParaRPr lang="zh-CN" altLang="en-US"/>
          </a:p>
          <a:p>
            <a:pPr algn="l"/>
            <a:r>
              <a:rPr lang="en-US" altLang="zh-CN"/>
              <a:t>fbx</a:t>
            </a:r>
            <a:r>
              <a:rPr lang="zh-CN" altLang="en-US"/>
              <a:t>文件中可包含模型的网格、材质、贴图等。</a:t>
            </a:r>
            <a:endParaRPr lang="zh-CN" altLang="en-US"/>
          </a:p>
          <a:p>
            <a:pPr algn="l"/>
            <a:r>
              <a:rPr lang="zh-CN" altLang="en-US"/>
              <a:t>网格是物体的形状，材质是物体的特性（颜色、反光等），贴图是可以覆盖在物体外部的图片。</a:t>
            </a:r>
            <a:endParaRPr lang="zh-CN" altLang="en-US"/>
          </a:p>
          <a:p>
            <a:pPr algn="l"/>
            <a:endParaRPr lang="zh-CN" altLang="en-US"/>
          </a:p>
        </p:txBody>
      </p:sp>
      <p:sp>
        <p:nvSpPr>
          <p:cNvPr id="2" name="灯片编号占位符 1"/>
          <p:cNvSpPr>
            <a:spLocks noGrp="1"/>
          </p:cNvSpPr>
          <p:nvPr>
            <p:ph type="sldNum" sz="quarter" idx="12"/>
          </p:nvPr>
        </p:nvSpPr>
        <p:spPr/>
        <p:txBody>
          <a:bodyPr/>
          <a:p>
            <a:fld id="{FE2AEB6B-A087-2944-99F0-BA15759FC24C}" type="slidenum">
              <a:rPr lang="en-US" altLang="zh-CN" smtClean="0"/>
            </a:fld>
            <a:endParaRPr lang="zh-CN" altLang="en-US"/>
          </a:p>
        </p:txBody>
      </p:sp>
      <p:pic>
        <p:nvPicPr>
          <p:cNvPr id="5" name="图片 4" descr="IMG_1044"/>
          <p:cNvPicPr>
            <a:picLocks noChangeAspect="1"/>
          </p:cNvPicPr>
          <p:nvPr/>
        </p:nvPicPr>
        <p:blipFill>
          <a:blip r:embed="rId1"/>
          <a:stretch>
            <a:fillRect/>
          </a:stretch>
        </p:blipFill>
        <p:spPr>
          <a:xfrm>
            <a:off x="8364220" y="1096010"/>
            <a:ext cx="2989580" cy="6115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a:xfrm>
            <a:off x="1524000" y="1122680"/>
            <a:ext cx="9144000" cy="941070"/>
          </a:xfrm>
        </p:spPr>
        <p:txBody>
          <a:bodyPr/>
          <a:p>
            <a:pPr algn="l"/>
            <a:r>
              <a:rPr lang="zh-CN" altLang="en-US" sz="4400"/>
              <a:t>简单的“管子”模型</a:t>
            </a:r>
            <a:endParaRPr lang="zh-CN" altLang="en-US" sz="4400"/>
          </a:p>
        </p:txBody>
      </p:sp>
      <p:sp>
        <p:nvSpPr>
          <p:cNvPr id="4" name="副标题 3"/>
          <p:cNvSpPr>
            <a:spLocks noGrp="1"/>
          </p:cNvSpPr>
          <p:nvPr>
            <p:ph type="subTitle" idx="1"/>
          </p:nvPr>
        </p:nvSpPr>
        <p:spPr>
          <a:xfrm>
            <a:off x="1524000" y="2215515"/>
            <a:ext cx="9144000" cy="3042285"/>
          </a:xfrm>
        </p:spPr>
        <p:txBody>
          <a:bodyPr/>
          <a:p>
            <a:pPr algn="l"/>
            <a:r>
              <a:rPr lang="en-US" altLang="zh-CN"/>
              <a:t>unity3D</a:t>
            </a:r>
            <a:r>
              <a:rPr lang="zh-CN" altLang="en-US"/>
              <a:t>：</a:t>
            </a:r>
            <a:endParaRPr lang="zh-CN" altLang="en-US"/>
          </a:p>
          <a:p>
            <a:pPr algn="l"/>
            <a:r>
              <a:rPr lang="zh-CN" altLang="en-US"/>
              <a:t>平面：没有厚度，正面可见，背面透明（即平面背面不可以渲染）。</a:t>
            </a:r>
            <a:endParaRPr lang="zh-CN" altLang="en-US"/>
          </a:p>
        </p:txBody>
      </p:sp>
      <p:sp>
        <p:nvSpPr>
          <p:cNvPr id="2" name="灯片编号占位符 1"/>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a:xfrm>
            <a:off x="1524000" y="730885"/>
            <a:ext cx="9144000" cy="1059815"/>
          </a:xfrm>
        </p:spPr>
        <p:txBody>
          <a:bodyPr/>
          <a:p>
            <a:pPr algn="l"/>
            <a:r>
              <a:rPr lang="en-US" altLang="zh-CN" sz="4400"/>
              <a:t>?</a:t>
            </a:r>
            <a:endParaRPr lang="en-US" altLang="zh-CN" sz="4400"/>
          </a:p>
        </p:txBody>
      </p:sp>
      <p:sp>
        <p:nvSpPr>
          <p:cNvPr id="4" name="副标题 3"/>
          <p:cNvSpPr>
            <a:spLocks noGrp="1"/>
          </p:cNvSpPr>
          <p:nvPr>
            <p:ph type="subTitle" idx="1"/>
          </p:nvPr>
        </p:nvSpPr>
        <p:spPr>
          <a:xfrm>
            <a:off x="1524000" y="1978025"/>
            <a:ext cx="9144000" cy="3279775"/>
          </a:xfrm>
        </p:spPr>
        <p:txBody>
          <a:bodyPr/>
          <a:p>
            <a:pPr marL="457200" indent="-457200" algn="l">
              <a:buAutoNum type="arabicPeriod"/>
            </a:pPr>
            <a:r>
              <a:rPr lang="zh-CN" altLang="en-US"/>
              <a:t>最终的体现形式，软件</a:t>
            </a:r>
            <a:r>
              <a:rPr lang="en-US" altLang="zh-CN"/>
              <a:t>or</a:t>
            </a:r>
            <a:r>
              <a:rPr lang="zh-CN" altLang="en-US"/>
              <a:t>其他？</a:t>
            </a:r>
            <a:endParaRPr lang="zh-CN" altLang="en-US"/>
          </a:p>
          <a:p>
            <a:pPr algn="l"/>
            <a:endParaRPr lang="zh-CN" altLang="en-US"/>
          </a:p>
        </p:txBody>
      </p:sp>
      <p:sp>
        <p:nvSpPr>
          <p:cNvPr id="2" name="灯片编号占位符 1"/>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66060"/>
            <a:ext cx="10515600" cy="1325563"/>
          </a:xfrm>
        </p:spPr>
        <p:txBody>
          <a:bodyPr/>
          <a:p>
            <a:pPr algn="ctr"/>
            <a:r>
              <a:rPr lang="en-US" altLang="zh-CN"/>
              <a:t>2</a:t>
            </a:r>
            <a:r>
              <a:rPr lang="zh-CN" altLang="en-US"/>
              <a:t>月</a:t>
            </a:r>
            <a:r>
              <a:rPr lang="en-US" altLang="zh-CN"/>
              <a:t>9</a:t>
            </a:r>
            <a:r>
              <a:rPr lang="zh-CN" altLang="en-US"/>
              <a:t>日第四次会议</a:t>
            </a:r>
            <a:endParaRPr lang="zh-CN" altLang="en-US"/>
          </a:p>
        </p:txBody>
      </p:sp>
      <p:sp>
        <p:nvSpPr>
          <p:cNvPr id="5" name="灯片编号占位符 4"/>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a:xfrm>
            <a:off x="1524000" y="1122680"/>
            <a:ext cx="9144000" cy="941070"/>
          </a:xfrm>
        </p:spPr>
        <p:txBody>
          <a:bodyPr/>
          <a:p>
            <a:pPr algn="l"/>
            <a:r>
              <a:rPr lang="zh-CN" altLang="en-US" sz="4400"/>
              <a:t>近期主要改变</a:t>
            </a:r>
            <a:endParaRPr lang="zh-CN" altLang="en-US" sz="4400"/>
          </a:p>
        </p:txBody>
      </p:sp>
      <p:sp>
        <p:nvSpPr>
          <p:cNvPr id="4" name="副标题 3"/>
          <p:cNvSpPr>
            <a:spLocks noGrp="1"/>
          </p:cNvSpPr>
          <p:nvPr>
            <p:ph type="subTitle" idx="1"/>
          </p:nvPr>
        </p:nvSpPr>
        <p:spPr>
          <a:xfrm>
            <a:off x="1524000" y="2215515"/>
            <a:ext cx="9144000" cy="3042285"/>
          </a:xfrm>
        </p:spPr>
        <p:txBody>
          <a:bodyPr/>
          <a:p>
            <a:pPr algn="l"/>
            <a:r>
              <a:rPr lang="zh-CN" altLang="en-US"/>
              <a:t>采用</a:t>
            </a:r>
            <a:r>
              <a:rPr lang="en-US" altLang="zh-CN"/>
              <a:t>javascript+three.js</a:t>
            </a:r>
            <a:endParaRPr lang="en-US" altLang="zh-CN"/>
          </a:p>
          <a:p>
            <a:pPr algn="l"/>
            <a:r>
              <a:rPr lang="zh-CN" altLang="en-US"/>
              <a:t>舍弃</a:t>
            </a:r>
            <a:r>
              <a:rPr lang="en-US" altLang="zh-CN"/>
              <a:t>unity3D</a:t>
            </a:r>
            <a:endParaRPr lang="en-US" altLang="zh-CN"/>
          </a:p>
          <a:p>
            <a:pPr algn="l"/>
            <a:endParaRPr lang="en-US" altLang="zh-CN"/>
          </a:p>
        </p:txBody>
      </p:sp>
      <p:sp>
        <p:nvSpPr>
          <p:cNvPr id="2" name="灯片编号占位符 1"/>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FE2AEB6B-A087-2944-99F0-BA15759FC24C}" type="slidenum">
              <a:rPr lang="en-US" altLang="zh-CN" smtClean="0"/>
            </a:fld>
            <a:endParaRPr lang="zh-CN" altLang="en-US"/>
          </a:p>
        </p:txBody>
      </p:sp>
      <p:pic>
        <p:nvPicPr>
          <p:cNvPr id="6" name="ECB019B1-382A-4266-B25C-5B523AA43C14-1" descr="wpsoffice"/>
          <p:cNvPicPr>
            <a:picLocks noChangeAspect="1"/>
          </p:cNvPicPr>
          <p:nvPr/>
        </p:nvPicPr>
        <p:blipFill>
          <a:blip r:embed="rId1"/>
          <a:stretch>
            <a:fillRect/>
          </a:stretch>
        </p:blipFill>
        <p:spPr>
          <a:xfrm>
            <a:off x="2360295" y="1258570"/>
            <a:ext cx="6793865" cy="4774565"/>
          </a:xfrm>
          <a:prstGeom prst="rect">
            <a:avLst/>
          </a:prstGeom>
        </p:spPr>
      </p:pic>
      <p:sp>
        <p:nvSpPr>
          <p:cNvPr id="7" name="标题 6"/>
          <p:cNvSpPr>
            <a:spLocks noGrp="1"/>
          </p:cNvSpPr>
          <p:nvPr>
            <p:ph type="ctrTitle"/>
          </p:nvPr>
        </p:nvSpPr>
        <p:spPr>
          <a:xfrm>
            <a:off x="1524000" y="453390"/>
            <a:ext cx="9144000" cy="941070"/>
          </a:xfrm>
        </p:spPr>
        <p:txBody>
          <a:bodyPr/>
          <a:p>
            <a:pPr algn="l"/>
            <a:r>
              <a:rPr lang="zh-CN" altLang="en-US" sz="4400"/>
              <a:t>重新架构及技术路线</a:t>
            </a:r>
            <a:endParaRPr lang="zh-CN" altLang="en-US" sz="4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a:xfrm>
            <a:off x="1535430" y="1336675"/>
            <a:ext cx="9144000" cy="3042285"/>
          </a:xfrm>
        </p:spPr>
        <p:txBody>
          <a:bodyPr/>
          <a:p>
            <a:pPr algn="l"/>
            <a:endParaRPr lang="zh-CN" altLang="en-US"/>
          </a:p>
          <a:p>
            <a:pPr algn="l"/>
            <a:endParaRPr lang="zh-CN" altLang="en-US"/>
          </a:p>
        </p:txBody>
      </p:sp>
      <p:sp>
        <p:nvSpPr>
          <p:cNvPr id="2" name="灯片编号占位符 1"/>
          <p:cNvSpPr>
            <a:spLocks noGrp="1"/>
          </p:cNvSpPr>
          <p:nvPr>
            <p:ph type="sldNum" sz="quarter" idx="12"/>
          </p:nvPr>
        </p:nvSpPr>
        <p:spPr/>
        <p:txBody>
          <a:bodyPr/>
          <a:p>
            <a:fld id="{FE2AEB6B-A087-2944-99F0-BA15759FC24C}" type="slidenum">
              <a:rPr lang="en-US" altLang="zh-CN" smtClean="0"/>
            </a:fld>
            <a:endParaRPr lang="zh-CN" altLang="en-US"/>
          </a:p>
        </p:txBody>
      </p:sp>
      <p:sp>
        <p:nvSpPr>
          <p:cNvPr id="7" name="圆角矩形 6"/>
          <p:cNvSpPr/>
          <p:nvPr/>
        </p:nvSpPr>
        <p:spPr>
          <a:xfrm>
            <a:off x="1553845" y="818515"/>
            <a:ext cx="9411970" cy="48698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圆角矩形 7"/>
          <p:cNvSpPr/>
          <p:nvPr/>
        </p:nvSpPr>
        <p:spPr>
          <a:xfrm>
            <a:off x="4516120" y="1082675"/>
            <a:ext cx="3182620" cy="54102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文本框 8"/>
          <p:cNvSpPr txBox="1"/>
          <p:nvPr/>
        </p:nvSpPr>
        <p:spPr>
          <a:xfrm>
            <a:off x="5335270" y="1169035"/>
            <a:ext cx="2438400" cy="368300"/>
          </a:xfrm>
          <a:prstGeom prst="rect">
            <a:avLst/>
          </a:prstGeom>
          <a:noFill/>
        </p:spPr>
        <p:txBody>
          <a:bodyPr wrap="square" rtlCol="0">
            <a:spAutoFit/>
          </a:bodyPr>
          <a:p>
            <a:r>
              <a:rPr lang="zh-CN" altLang="en-US"/>
              <a:t>井内实时数据</a:t>
            </a:r>
            <a:endParaRPr lang="zh-CN" altLang="en-US"/>
          </a:p>
        </p:txBody>
      </p:sp>
      <p:sp>
        <p:nvSpPr>
          <p:cNvPr id="11" name="右箭头 10"/>
          <p:cNvSpPr/>
          <p:nvPr/>
        </p:nvSpPr>
        <p:spPr>
          <a:xfrm rot="5400000">
            <a:off x="5955030" y="1268095"/>
            <a:ext cx="489585" cy="172910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2" name="圆角矩形 11"/>
          <p:cNvSpPr/>
          <p:nvPr/>
        </p:nvSpPr>
        <p:spPr>
          <a:xfrm>
            <a:off x="3440430" y="3108960"/>
            <a:ext cx="2438400" cy="110363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圆角矩形 12"/>
          <p:cNvSpPr/>
          <p:nvPr/>
        </p:nvSpPr>
        <p:spPr>
          <a:xfrm>
            <a:off x="6533515" y="3108960"/>
            <a:ext cx="2438400" cy="110363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文本框 14"/>
          <p:cNvSpPr txBox="1"/>
          <p:nvPr/>
        </p:nvSpPr>
        <p:spPr>
          <a:xfrm>
            <a:off x="3906520" y="3365500"/>
            <a:ext cx="1811655" cy="645160"/>
          </a:xfrm>
          <a:prstGeom prst="rect">
            <a:avLst/>
          </a:prstGeom>
          <a:noFill/>
        </p:spPr>
        <p:txBody>
          <a:bodyPr wrap="square" rtlCol="0">
            <a:spAutoFit/>
          </a:bodyPr>
          <a:p>
            <a:r>
              <a:rPr lang="zh-CN" altLang="en-US"/>
              <a:t>参数计算（</a:t>
            </a:r>
            <a:r>
              <a:rPr lang="en-US" altLang="zh-CN"/>
              <a:t>javascript</a:t>
            </a:r>
            <a:r>
              <a:rPr lang="zh-CN" altLang="en-US"/>
              <a:t>）</a:t>
            </a:r>
            <a:endParaRPr lang="zh-CN" altLang="en-US"/>
          </a:p>
        </p:txBody>
      </p:sp>
      <p:sp>
        <p:nvSpPr>
          <p:cNvPr id="16" name="文本框 15"/>
          <p:cNvSpPr txBox="1"/>
          <p:nvPr/>
        </p:nvSpPr>
        <p:spPr>
          <a:xfrm>
            <a:off x="6923405" y="3365500"/>
            <a:ext cx="1811655" cy="645160"/>
          </a:xfrm>
          <a:prstGeom prst="rect">
            <a:avLst/>
          </a:prstGeom>
          <a:noFill/>
        </p:spPr>
        <p:txBody>
          <a:bodyPr wrap="square" rtlCol="0">
            <a:spAutoFit/>
          </a:bodyPr>
          <a:p>
            <a:r>
              <a:rPr lang="en-US" altLang="zh-CN"/>
              <a:t>3D</a:t>
            </a:r>
            <a:r>
              <a:rPr lang="zh-CN" altLang="en-US"/>
              <a:t>模型建立（</a:t>
            </a:r>
            <a:r>
              <a:rPr lang="en-US" altLang="zh-CN"/>
              <a:t>three.js</a:t>
            </a:r>
            <a:r>
              <a:rPr lang="zh-CN" altLang="en-US"/>
              <a:t>）</a:t>
            </a:r>
            <a:endParaRPr lang="zh-CN" altLang="en-US"/>
          </a:p>
        </p:txBody>
      </p:sp>
      <p:sp>
        <p:nvSpPr>
          <p:cNvPr id="17" name="矩形 16"/>
          <p:cNvSpPr/>
          <p:nvPr/>
        </p:nvSpPr>
        <p:spPr>
          <a:xfrm>
            <a:off x="2754630" y="2550160"/>
            <a:ext cx="7010400" cy="286004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5335270" y="2673985"/>
            <a:ext cx="1812290" cy="368300"/>
          </a:xfrm>
          <a:prstGeom prst="rect">
            <a:avLst/>
          </a:prstGeom>
          <a:noFill/>
        </p:spPr>
        <p:txBody>
          <a:bodyPr wrap="square" rtlCol="0">
            <a:spAutoFit/>
          </a:bodyPr>
          <a:p>
            <a:r>
              <a:rPr lang="zh-CN" altLang="en-US"/>
              <a:t>设计与计算系统</a:t>
            </a:r>
            <a:endParaRPr lang="zh-CN" altLang="en-US"/>
          </a:p>
        </p:txBody>
      </p:sp>
      <p:sp>
        <p:nvSpPr>
          <p:cNvPr id="19" name="矩形 18"/>
          <p:cNvSpPr/>
          <p:nvPr/>
        </p:nvSpPr>
        <p:spPr>
          <a:xfrm>
            <a:off x="2754630" y="4335780"/>
            <a:ext cx="7010400" cy="10668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198110" y="4685030"/>
            <a:ext cx="3621405" cy="368300"/>
          </a:xfrm>
          <a:prstGeom prst="rect">
            <a:avLst/>
          </a:prstGeom>
          <a:noFill/>
        </p:spPr>
        <p:txBody>
          <a:bodyPr wrap="square" rtlCol="0">
            <a:spAutoFit/>
          </a:bodyPr>
          <a:p>
            <a:r>
              <a:rPr lang="zh-CN" altLang="en-US"/>
              <a:t>实时监控、指导生产……</a:t>
            </a:r>
            <a:endParaRPr lang="zh-CN" altLang="en-US"/>
          </a:p>
        </p:txBody>
      </p:sp>
      <p:sp>
        <p:nvSpPr>
          <p:cNvPr id="21" name="加号 20"/>
          <p:cNvSpPr/>
          <p:nvPr/>
        </p:nvSpPr>
        <p:spPr>
          <a:xfrm>
            <a:off x="6041390" y="3496310"/>
            <a:ext cx="320675" cy="328930"/>
          </a:xfrm>
          <a:prstGeom prst="mathPlus">
            <a:avLst/>
          </a:prstGeom>
          <a:extLst>
            <a:ext uri="{909E8E84-426E-40DD-AFC4-6F175D3DCCD1}">
              <a14:hiddenFill xmlns:a14="http://schemas.microsoft.com/office/drawing/2010/main">
                <a:solidFill>
                  <a:schemeClr val="accent1"/>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a:xfrm>
            <a:off x="1524000" y="2215515"/>
            <a:ext cx="9144000" cy="3042285"/>
          </a:xfrm>
        </p:spPr>
        <p:txBody>
          <a:bodyPr/>
          <a:p>
            <a:pPr algn="l"/>
            <a:endParaRPr lang="zh-CN" altLang="en-US"/>
          </a:p>
          <a:p>
            <a:pPr algn="l"/>
            <a:endParaRPr lang="zh-CN" altLang="en-US"/>
          </a:p>
        </p:txBody>
      </p:sp>
      <p:sp>
        <p:nvSpPr>
          <p:cNvPr id="2" name="灯片编号占位符 1"/>
          <p:cNvSpPr>
            <a:spLocks noGrp="1"/>
          </p:cNvSpPr>
          <p:nvPr>
            <p:ph type="sldNum" sz="quarter" idx="12"/>
          </p:nvPr>
        </p:nvSpPr>
        <p:spPr/>
        <p:txBody>
          <a:bodyPr/>
          <a:p>
            <a:fld id="{FE2AEB6B-A087-2944-99F0-BA15759FC24C}" type="slidenum">
              <a:rPr lang="en-US" altLang="zh-CN" smtClean="0"/>
            </a:fld>
            <a:endParaRPr lang="zh-CN" altLang="en-US"/>
          </a:p>
        </p:txBody>
      </p:sp>
      <p:sp>
        <p:nvSpPr>
          <p:cNvPr id="6" name="矩形 5"/>
          <p:cNvSpPr/>
          <p:nvPr/>
        </p:nvSpPr>
        <p:spPr>
          <a:xfrm>
            <a:off x="1295400" y="609600"/>
            <a:ext cx="9677400" cy="54864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7" name="直接连接符 6"/>
          <p:cNvCxnSpPr/>
          <p:nvPr/>
        </p:nvCxnSpPr>
        <p:spPr>
          <a:xfrm>
            <a:off x="1312545" y="956945"/>
            <a:ext cx="9660255" cy="33655"/>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763000" y="990600"/>
            <a:ext cx="2209800" cy="51054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圆柱形 8"/>
          <p:cNvSpPr/>
          <p:nvPr/>
        </p:nvSpPr>
        <p:spPr>
          <a:xfrm>
            <a:off x="4474845" y="1467485"/>
            <a:ext cx="762000" cy="1715135"/>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0" name="圆柱形 9"/>
          <p:cNvSpPr/>
          <p:nvPr/>
        </p:nvSpPr>
        <p:spPr>
          <a:xfrm>
            <a:off x="4594225" y="3056890"/>
            <a:ext cx="522605" cy="1715135"/>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1" name="矩形 10"/>
          <p:cNvSpPr/>
          <p:nvPr/>
        </p:nvSpPr>
        <p:spPr>
          <a:xfrm>
            <a:off x="8763000" y="990600"/>
            <a:ext cx="2209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文本框 11"/>
          <p:cNvSpPr txBox="1"/>
          <p:nvPr/>
        </p:nvSpPr>
        <p:spPr>
          <a:xfrm>
            <a:off x="8763635" y="990600"/>
            <a:ext cx="2209800" cy="368300"/>
          </a:xfrm>
          <a:prstGeom prst="rect">
            <a:avLst/>
          </a:prstGeom>
          <a:noFill/>
        </p:spPr>
        <p:txBody>
          <a:bodyPr wrap="square" rtlCol="0">
            <a:spAutoFit/>
          </a:bodyPr>
          <a:p>
            <a:r>
              <a:rPr lang="zh-CN" altLang="en-US"/>
              <a:t>时间</a:t>
            </a:r>
            <a:endParaRPr lang="zh-CN" altLang="en-US"/>
          </a:p>
        </p:txBody>
      </p:sp>
      <p:sp>
        <p:nvSpPr>
          <p:cNvPr id="13" name="矩形 12"/>
          <p:cNvSpPr/>
          <p:nvPr/>
        </p:nvSpPr>
        <p:spPr>
          <a:xfrm>
            <a:off x="8763000" y="1371600"/>
            <a:ext cx="22098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4" name="文本框 13"/>
          <p:cNvSpPr txBox="1"/>
          <p:nvPr/>
        </p:nvSpPr>
        <p:spPr>
          <a:xfrm>
            <a:off x="8763000" y="1391285"/>
            <a:ext cx="2209800" cy="368300"/>
          </a:xfrm>
          <a:prstGeom prst="rect">
            <a:avLst/>
          </a:prstGeom>
          <a:noFill/>
        </p:spPr>
        <p:txBody>
          <a:bodyPr wrap="square" rtlCol="0">
            <a:spAutoFit/>
          </a:bodyPr>
          <a:p>
            <a:r>
              <a:rPr lang="zh-CN" altLang="en-US"/>
              <a:t>目前阶段</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a:xfrm>
            <a:off x="1524000" y="1122680"/>
            <a:ext cx="9144000" cy="941070"/>
          </a:xfrm>
        </p:spPr>
        <p:txBody>
          <a:bodyPr/>
          <a:p>
            <a:pPr algn="l"/>
            <a:r>
              <a:rPr lang="zh-CN" altLang="en-US" sz="4400"/>
              <a:t>近期进度</a:t>
            </a:r>
            <a:endParaRPr lang="zh-CN" altLang="en-US" sz="4400"/>
          </a:p>
        </p:txBody>
      </p:sp>
      <p:sp>
        <p:nvSpPr>
          <p:cNvPr id="4" name="副标题 3"/>
          <p:cNvSpPr>
            <a:spLocks noGrp="1"/>
          </p:cNvSpPr>
          <p:nvPr>
            <p:ph type="subTitle" idx="1"/>
          </p:nvPr>
        </p:nvSpPr>
        <p:spPr>
          <a:xfrm>
            <a:off x="1524000" y="2215515"/>
            <a:ext cx="9144000" cy="3042285"/>
          </a:xfrm>
        </p:spPr>
        <p:txBody>
          <a:bodyPr/>
          <a:p>
            <a:pPr marL="342900" indent="-342900" algn="l">
              <a:buFont typeface="Wingdings" panose="05000000000000000000" charset="0"/>
              <a:buChar char=""/>
            </a:pPr>
            <a:r>
              <a:rPr lang="zh-CN" altLang="en-US"/>
              <a:t>重新系统学习了</a:t>
            </a:r>
            <a:r>
              <a:rPr lang="en-US" altLang="zh-CN"/>
              <a:t>javascript</a:t>
            </a:r>
            <a:r>
              <a:rPr lang="zh-CN" altLang="en-US"/>
              <a:t>。</a:t>
            </a:r>
            <a:endParaRPr lang="zh-CN" altLang="en-US"/>
          </a:p>
          <a:p>
            <a:pPr marL="342900" indent="-342900" algn="l">
              <a:buFont typeface="Wingdings" panose="05000000000000000000" charset="0"/>
              <a:buChar char=""/>
            </a:pPr>
            <a:r>
              <a:rPr lang="zh-CN" altLang="en-US"/>
              <a:t>学习</a:t>
            </a:r>
            <a:r>
              <a:rPr lang="en-US" altLang="zh-CN"/>
              <a:t>three.js</a:t>
            </a:r>
            <a:r>
              <a:rPr lang="zh-CN" altLang="en-US"/>
              <a:t>。</a:t>
            </a:r>
            <a:endParaRPr lang="zh-CN" altLang="en-US"/>
          </a:p>
          <a:p>
            <a:pPr marL="342900" indent="-342900" algn="l">
              <a:buFont typeface="Wingdings" panose="05000000000000000000" charset="0"/>
              <a:buChar char=""/>
            </a:pPr>
            <a:r>
              <a:rPr lang="zh-CN" altLang="en-US"/>
              <a:t>资料，</a:t>
            </a:r>
            <a:r>
              <a:rPr lang="en-US" altLang="zh-CN"/>
              <a:t>guthub:</a:t>
            </a:r>
            <a:endParaRPr lang="en-US" altLang="zh-CN"/>
          </a:p>
        </p:txBody>
      </p:sp>
      <p:sp>
        <p:nvSpPr>
          <p:cNvPr id="2" name="灯片编号占位符 1"/>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0916" y="1555448"/>
            <a:ext cx="10139929" cy="2647648"/>
          </a:xfrm>
        </p:spPr>
        <p:txBody>
          <a:bodyPr>
            <a:normAutofit/>
          </a:bodyPr>
          <a:lstStyle/>
          <a:p>
            <a:r>
              <a:rPr lang="zh-CN" altLang="en-US" b="1" i="0" dirty="0">
                <a:effectLst/>
                <a:latin typeface=".PingFangSC-Regular"/>
              </a:rPr>
              <a:t>基于数字孪生的钻井液体注替过程设计和实现</a:t>
            </a:r>
            <a:endParaRPr lang="zh-CN" altLang="en-US" b="1" dirty="0"/>
          </a:p>
        </p:txBody>
      </p:sp>
      <p:sp>
        <p:nvSpPr>
          <p:cNvPr id="4" name="灯片编号占位符 3"/>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a:xfrm>
            <a:off x="1524000" y="1122680"/>
            <a:ext cx="9144000" cy="941070"/>
          </a:xfrm>
        </p:spPr>
        <p:txBody>
          <a:bodyPr/>
          <a:p>
            <a:pPr algn="l"/>
            <a:r>
              <a:rPr lang="zh-CN" altLang="en-US" sz="4400"/>
              <a:t>近期计划</a:t>
            </a:r>
            <a:endParaRPr lang="zh-CN" altLang="en-US" sz="4400"/>
          </a:p>
        </p:txBody>
      </p:sp>
      <p:sp>
        <p:nvSpPr>
          <p:cNvPr id="4" name="副标题 3"/>
          <p:cNvSpPr>
            <a:spLocks noGrp="1"/>
          </p:cNvSpPr>
          <p:nvPr>
            <p:ph type="subTitle" idx="1"/>
          </p:nvPr>
        </p:nvSpPr>
        <p:spPr>
          <a:xfrm>
            <a:off x="1524000" y="2215515"/>
            <a:ext cx="9144000" cy="3042285"/>
          </a:xfrm>
        </p:spPr>
        <p:txBody>
          <a:bodyPr/>
          <a:p>
            <a:pPr marL="342900" indent="-342900" algn="l">
              <a:buFont typeface="Wingdings" panose="05000000000000000000" charset="0"/>
              <a:buChar char=""/>
            </a:pPr>
            <a:r>
              <a:rPr lang="zh-CN" altLang="en-US"/>
              <a:t>继续学习</a:t>
            </a:r>
            <a:r>
              <a:rPr lang="en-US" altLang="zh-CN"/>
              <a:t>three.js</a:t>
            </a:r>
            <a:endParaRPr lang="en-US" altLang="zh-CN"/>
          </a:p>
          <a:p>
            <a:pPr marL="342900" indent="-342900" algn="l">
              <a:buFont typeface="Wingdings" panose="05000000000000000000" charset="0"/>
              <a:buChar char=""/>
            </a:pPr>
            <a:r>
              <a:rPr lang="zh-CN" altLang="en-US"/>
              <a:t>实现算法</a:t>
            </a:r>
            <a:endParaRPr lang="zh-CN" altLang="en-US"/>
          </a:p>
        </p:txBody>
      </p:sp>
      <p:sp>
        <p:nvSpPr>
          <p:cNvPr id="2" name="灯片编号占位符 1"/>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57930"/>
            <a:ext cx="10515600" cy="1325563"/>
          </a:xfrm>
        </p:spPr>
        <p:txBody>
          <a:bodyPr/>
          <a:lstStyle/>
          <a:p>
            <a:r>
              <a:rPr lang="zh-CN" altLang="en-US" b="1" dirty="0"/>
              <a:t>数字</a:t>
            </a:r>
            <a:r>
              <a:rPr lang="zh-CN" altLang="en-US" b="1"/>
              <a:t>孪生（</a:t>
            </a:r>
            <a:r>
              <a:rPr lang="en-US" altLang="zh-CN" b="1"/>
              <a:t>DigitalTwin</a:t>
            </a:r>
            <a:r>
              <a:rPr lang="zh-CN" altLang="en-US" b="1"/>
              <a:t>）</a:t>
            </a:r>
            <a:endParaRPr lang="zh-CN" altLang="en-US" b="1"/>
          </a:p>
        </p:txBody>
      </p:sp>
      <p:sp>
        <p:nvSpPr>
          <p:cNvPr id="3" name="内容占位符 2"/>
          <p:cNvSpPr>
            <a:spLocks noGrp="1"/>
          </p:cNvSpPr>
          <p:nvPr>
            <p:ph idx="1"/>
          </p:nvPr>
        </p:nvSpPr>
        <p:spPr>
          <a:xfrm>
            <a:off x="838200" y="2378681"/>
            <a:ext cx="10515600" cy="3703370"/>
          </a:xfrm>
        </p:spPr>
        <p:txBody>
          <a:bodyPr/>
          <a:lstStyle/>
          <a:p>
            <a:pPr marL="0" indent="0">
              <a:buNone/>
            </a:pPr>
            <a:r>
              <a:rPr lang="zh-CN" altLang="en-US"/>
              <a:t>        数字孪生是由美国航天局提出，用于检测和控制飞行器，而作为概念做早由迈克尔</a:t>
            </a:r>
            <a:r>
              <a:rPr lang="en-US" altLang="zh-CN"/>
              <a:t>•</a:t>
            </a:r>
            <a:r>
              <a:rPr lang="zh-CN" altLang="en-US"/>
              <a:t>格里夫提出，简单来说就是得到一个数字版的克隆体，也就是虚拟实体。</a:t>
            </a:r>
            <a:endParaRPr lang="zh-CN" altLang="en-US"/>
          </a:p>
          <a:p>
            <a:pPr marL="0" indent="0">
              <a:buNone/>
            </a:pPr>
            <a:r>
              <a:rPr lang="zh-CN" altLang="en-US"/>
              <a:t>        在构建数字孪生系统过程中，物理实体是现实世界中可观察和可识别的事务，而虚拟实体或称数字孪生体是与物理实体或过程相对应的数字化模型实例，数字孪生体通过接受物理实体的数据进行演化，基于数宇孪生，可以进行分析、预测、诊断、训练等，并可将仿真结果反馈给物理对象，从而对物理对象进行优化和决策。</a:t>
            </a:r>
            <a:endParaRPr lang="zh-CN" altLang="en-US"/>
          </a:p>
        </p:txBody>
      </p:sp>
      <p:pic>
        <p:nvPicPr>
          <p:cNvPr id="5"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41634" y="365125"/>
            <a:ext cx="3442601" cy="1711175"/>
          </a:xfrm>
          <a:prstGeom prst="rect">
            <a:avLst/>
          </a:prstGeom>
        </p:spPr>
      </p:pic>
      <p:sp>
        <p:nvSpPr>
          <p:cNvPr id="6" name="灯片编号占位符 5"/>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数字孪生应用</a:t>
            </a:r>
            <a:endParaRPr lang="zh-CN" altLang="en-US" b="1"/>
          </a:p>
        </p:txBody>
      </p:sp>
      <p:sp>
        <p:nvSpPr>
          <p:cNvPr id="3" name="内容占位符 2"/>
          <p:cNvSpPr>
            <a:spLocks noGrp="1"/>
          </p:cNvSpPr>
          <p:nvPr>
            <p:ph idx="1"/>
          </p:nvPr>
        </p:nvSpPr>
        <p:spPr>
          <a:xfrm>
            <a:off x="1496785" y="5474279"/>
            <a:ext cx="10515600" cy="835327"/>
          </a:xfrm>
        </p:spPr>
        <p:txBody>
          <a:bodyPr/>
          <a:lstStyle/>
          <a:p>
            <a:pPr marL="0" indent="0">
              <a:buNone/>
            </a:pPr>
            <a:r>
              <a:rPr lang="zh-CN" altLang="en-US"/>
              <a:t>智慧城市                             工业制造                        基建工程</a:t>
            </a:r>
            <a:endParaRPr lang="zh-CN" altLang="en-US"/>
          </a:p>
        </p:txBody>
      </p:sp>
      <p:pic>
        <p:nvPicPr>
          <p:cNvPr id="4"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6703" y="2745034"/>
            <a:ext cx="3899760" cy="2196865"/>
          </a:xfrm>
          <a:prstGeom prst="rect">
            <a:avLst/>
          </a:prstGeom>
        </p:spPr>
      </p:pic>
      <p:pic>
        <p:nvPicPr>
          <p:cNvPr id="5"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7343" y="2745034"/>
            <a:ext cx="3520199" cy="2196865"/>
          </a:xfrm>
          <a:prstGeom prst="rect">
            <a:avLst/>
          </a:prstGeom>
        </p:spPr>
      </p:pic>
      <p:pic>
        <p:nvPicPr>
          <p:cNvPr id="6"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045" y="1954173"/>
            <a:ext cx="3343849" cy="2987727"/>
          </a:xfrm>
          <a:prstGeom prst="rect">
            <a:avLst/>
          </a:prstGeom>
        </p:spPr>
      </p:pic>
      <p:sp>
        <p:nvSpPr>
          <p:cNvPr id="8" name="灯片编号占位符 7"/>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课题内容</a:t>
            </a:r>
            <a:endParaRPr lang="zh-CN" altLang="en-US" b="1"/>
          </a:p>
        </p:txBody>
      </p:sp>
      <p:sp>
        <p:nvSpPr>
          <p:cNvPr id="3" name="内容占位符 2"/>
          <p:cNvSpPr>
            <a:spLocks noGrp="1"/>
          </p:cNvSpPr>
          <p:nvPr>
            <p:ph idx="1"/>
          </p:nvPr>
        </p:nvSpPr>
        <p:spPr/>
        <p:txBody>
          <a:bodyPr/>
          <a:lstStyle/>
          <a:p>
            <a:pPr marL="0" indent="0">
              <a:buNone/>
            </a:pPr>
            <a:r>
              <a:rPr lang="zh-CN" altLang="en-US" b="0" i="0">
                <a:effectLst/>
                <a:latin typeface=".PingFangSC-Regular"/>
              </a:rPr>
              <a:t>基于数字孪生的钻井液体注替过程设计和实现</a:t>
            </a:r>
            <a:endParaRPr lang="zh-CN" altLang="en-US" b="0" i="0">
              <a:effectLst/>
              <a:latin typeface=".PingFangSC-Regular"/>
            </a:endParaRPr>
          </a:p>
          <a:p>
            <a:pPr marL="0" indent="0">
              <a:buNone/>
            </a:pPr>
            <a:r>
              <a:rPr lang="zh-CN" altLang="en-US">
                <a:latin typeface=".PingFangSC-Regular"/>
              </a:rPr>
              <a:t>注替过程主要包括：</a:t>
            </a:r>
            <a:endParaRPr lang="zh-CN" altLang="en-US">
              <a:latin typeface=".PingFangSC-Regular"/>
            </a:endParaRPr>
          </a:p>
          <a:p>
            <a:pPr marL="514350" indent="-514350">
              <a:buFont typeface="+mj-lt"/>
              <a:buAutoNum type="arabicPeriod"/>
            </a:pPr>
            <a:r>
              <a:rPr lang="zh-CN" altLang="en-US" b="0" i="0">
                <a:effectLst/>
                <a:latin typeface=".PingFangSC-Regular"/>
              </a:rPr>
              <a:t>压水眼重浆设计</a:t>
            </a:r>
            <a:endParaRPr lang="zh-CN" altLang="en-US" b="0" i="0">
              <a:effectLst/>
              <a:latin typeface=".PingFangSC-Regular"/>
            </a:endParaRPr>
          </a:p>
          <a:p>
            <a:pPr marL="514350" indent="-514350">
              <a:buFont typeface="+mj-lt"/>
              <a:buAutoNum type="arabicPeriod"/>
            </a:pPr>
            <a:r>
              <a:rPr lang="zh-CN" altLang="en-US" b="0" i="0">
                <a:effectLst/>
                <a:latin typeface=".PingFangSC-Regular"/>
              </a:rPr>
              <a:t>重浆注入</a:t>
            </a:r>
            <a:endParaRPr lang="zh-CN" altLang="en-US" b="0" i="0">
              <a:effectLst/>
              <a:latin typeface=".PingFangSC-Regular"/>
            </a:endParaRPr>
          </a:p>
          <a:p>
            <a:pPr marL="514350" indent="-514350">
              <a:buFont typeface="+mj-lt"/>
              <a:buAutoNum type="arabicPeriod"/>
            </a:pPr>
            <a:r>
              <a:rPr lang="zh-CN" altLang="en-US" b="0" i="0">
                <a:effectLst/>
                <a:latin typeface=".PingFangSC-Regular"/>
              </a:rPr>
              <a:t>重浆注入过程参数计算</a:t>
            </a:r>
            <a:endParaRPr lang="zh-CN" altLang="en-US" b="0" i="0">
              <a:effectLst/>
              <a:latin typeface=".PingFangSC-Regular"/>
            </a:endParaRPr>
          </a:p>
          <a:p>
            <a:pPr marL="514350" indent="-514350">
              <a:buFont typeface="+mj-lt"/>
              <a:buAutoNum type="arabicPeriod"/>
            </a:pPr>
            <a:r>
              <a:rPr lang="zh-CN" altLang="en-US" b="0" i="0">
                <a:effectLst/>
                <a:latin typeface=".PingFangSC-Regular"/>
              </a:rPr>
              <a:t>重浆替出设计</a:t>
            </a:r>
            <a:endParaRPr lang="zh-CN" altLang="en-US" b="0" i="0">
              <a:effectLst/>
              <a:latin typeface=".PingFangSC-Regular"/>
            </a:endParaRPr>
          </a:p>
          <a:p>
            <a:pPr marL="514350" indent="-514350">
              <a:buFont typeface="+mj-lt"/>
              <a:buAutoNum type="arabicPeriod"/>
            </a:pPr>
            <a:r>
              <a:rPr lang="zh-CN" altLang="en-US" b="0" i="0">
                <a:effectLst/>
                <a:latin typeface=".PingFangSC-Regular"/>
              </a:rPr>
              <a:t>重浆替出关键时间节点和参数计算</a:t>
            </a:r>
            <a:endParaRPr lang="zh-CN" altLang="en-US">
              <a:effectLst/>
              <a:latin typeface=".PingFang SC"/>
            </a:endParaRPr>
          </a:p>
          <a:p>
            <a:pPr marL="0" indent="0">
              <a:buNone/>
            </a:pPr>
            <a:endParaRPr lang="zh-CN" altLang="en-US">
              <a:effectLst/>
              <a:latin typeface=".PingFang SC"/>
            </a:endParaRPr>
          </a:p>
        </p:txBody>
      </p:sp>
      <p:sp>
        <p:nvSpPr>
          <p:cNvPr id="5" name="灯片编号占位符 4"/>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34862"/>
            <a:ext cx="10515600" cy="4351338"/>
          </a:xfrm>
        </p:spPr>
        <p:txBody>
          <a:bodyPr/>
          <a:lstStyle/>
          <a:p>
            <a:pPr marL="0" indent="0">
              <a:buNone/>
            </a:pPr>
            <a:r>
              <a:rPr lang="zh-CN" altLang="en-US"/>
              <a:t>        主要是根据已知参数模拟出井内部情况，同时根据参数计算并设计重浆参数以及注入和替出过程。</a:t>
            </a:r>
            <a:endParaRPr lang="zh-CN" altLang="en-US"/>
          </a:p>
          <a:p>
            <a:pPr marL="0" indent="0">
              <a:buNone/>
            </a:pPr>
            <a:r>
              <a:rPr lang="zh-CN" altLang="en-US"/>
              <a:t>        </a:t>
            </a:r>
            <a:r>
              <a:rPr lang="en-US" altLang="zh-CN"/>
              <a:t>unity3D</a:t>
            </a:r>
            <a:r>
              <a:rPr lang="zh-CN" altLang="en-US"/>
              <a:t>引擎开发方式灵活性较大，同时采用</a:t>
            </a:r>
            <a:r>
              <a:rPr lang="en-US" altLang="zh-CN"/>
              <a:t>c#</a:t>
            </a:r>
            <a:r>
              <a:rPr lang="zh-CN" altLang="en-US"/>
              <a:t>语言，且学习资源较多，易寻找。</a:t>
            </a:r>
            <a:endParaRPr lang="zh-CN" altLang="en-US"/>
          </a:p>
          <a:p>
            <a:pPr marL="0" indent="0">
              <a:buNone/>
            </a:pPr>
            <a:endParaRPr lang="zh-CN" altLang="en-US"/>
          </a:p>
        </p:txBody>
      </p:sp>
      <p:pic>
        <p:nvPicPr>
          <p:cNvPr id="10" name="图片 9"/>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8745683" y="3679658"/>
            <a:ext cx="2608117" cy="2608117"/>
          </a:xfrm>
          <a:prstGeom prst="rect">
            <a:avLst/>
          </a:prstGeom>
        </p:spPr>
      </p:pic>
      <p:sp>
        <p:nvSpPr>
          <p:cNvPr id="12" name="内容占位符 2"/>
          <p:cNvSpPr>
            <a:spLocks noGrp="1"/>
          </p:cNvSpPr>
          <p:nvPr>
            <p:ph idx="1"/>
          </p:nvPr>
        </p:nvSpPr>
        <p:spPr>
          <a:xfrm>
            <a:off x="838200" y="3429000"/>
            <a:ext cx="7237842" cy="2995007"/>
          </a:xfrm>
        </p:spPr>
        <p:txBody>
          <a:bodyPr/>
          <a:lstStyle/>
          <a:p>
            <a:pPr marL="0" indent="0">
              <a:buNone/>
            </a:pPr>
            <a:r>
              <a:rPr lang="zh-CN" altLang="en-US"/>
              <a:t>        除以上外，可能还需要几何建模、图形渲染、数据可视化等方面技术。</a:t>
            </a:r>
            <a:endParaRPr lang="zh-CN" altLang="en-US"/>
          </a:p>
        </p:txBody>
      </p:sp>
      <p:sp>
        <p:nvSpPr>
          <p:cNvPr id="4" name="灯片编号占位符 3"/>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6311" y="430610"/>
            <a:ext cx="9697009" cy="1222374"/>
          </a:xfrm>
        </p:spPr>
        <p:txBody>
          <a:bodyPr/>
          <a:lstStyle/>
          <a:p>
            <a:r>
              <a:rPr lang="zh-CN" altLang="en-US" b="1"/>
              <a:t>近期任务</a:t>
            </a:r>
            <a:endParaRPr lang="zh-CN" altLang="en-US" b="1" dirty="0"/>
          </a:p>
        </p:txBody>
      </p:sp>
      <p:sp>
        <p:nvSpPr>
          <p:cNvPr id="7" name="内容占位符 6"/>
          <p:cNvSpPr>
            <a:spLocks noGrp="1"/>
          </p:cNvSpPr>
          <p:nvPr>
            <p:ph idx="1"/>
          </p:nvPr>
        </p:nvSpPr>
        <p:spPr/>
        <p:txBody>
          <a:bodyPr/>
          <a:lstStyle/>
          <a:p>
            <a:pPr>
              <a:buFont typeface="Wingdings" panose="05000000000000000000" pitchFamily="2" charset="2"/>
              <a:buChar char="l"/>
            </a:pPr>
            <a:r>
              <a:rPr lang="zh-CN" altLang="en-US"/>
              <a:t>对于 </a:t>
            </a:r>
            <a:r>
              <a:rPr lang="en-US" altLang="zh-CN"/>
              <a:t>c#</a:t>
            </a:r>
            <a:r>
              <a:rPr lang="zh-CN" altLang="en-US"/>
              <a:t>及</a:t>
            </a:r>
            <a:r>
              <a:rPr lang="en-US" altLang="zh-CN"/>
              <a:t>unity3D</a:t>
            </a:r>
            <a:r>
              <a:rPr lang="zh-CN" altLang="en-US"/>
              <a:t>前期了解不多，需花费时间学习。</a:t>
            </a:r>
            <a:endParaRPr lang="zh-CN" altLang="en-US"/>
          </a:p>
          <a:p>
            <a:pPr>
              <a:buFont typeface="Wingdings" panose="05000000000000000000" pitchFamily="2" charset="2"/>
              <a:buChar char="l"/>
            </a:pPr>
            <a:endParaRPr lang="zh-CN" altLang="en-US"/>
          </a:p>
        </p:txBody>
      </p:sp>
      <p:sp>
        <p:nvSpPr>
          <p:cNvPr id="4" name="灯片编号占位符 3"/>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66060"/>
            <a:ext cx="10515600" cy="1325563"/>
          </a:xfrm>
        </p:spPr>
        <p:txBody>
          <a:bodyPr/>
          <a:p>
            <a:pPr algn="ctr"/>
            <a:r>
              <a:rPr lang="en-US" altLang="zh-CN"/>
              <a:t>1</a:t>
            </a:r>
            <a:r>
              <a:rPr lang="zh-CN" altLang="en-US"/>
              <a:t>月</a:t>
            </a:r>
            <a:r>
              <a:rPr lang="en-US" altLang="zh-CN"/>
              <a:t>19</a:t>
            </a:r>
            <a:r>
              <a:rPr lang="zh-CN" altLang="en-US"/>
              <a:t>日第二次会议</a:t>
            </a:r>
            <a:endParaRPr lang="zh-CN" altLang="en-US"/>
          </a:p>
        </p:txBody>
      </p:sp>
      <p:sp>
        <p:nvSpPr>
          <p:cNvPr id="5" name="灯片编号占位符 4"/>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a:xfrm>
            <a:off x="1524000" y="730885"/>
            <a:ext cx="9144000" cy="1059815"/>
          </a:xfrm>
        </p:spPr>
        <p:txBody>
          <a:bodyPr/>
          <a:p>
            <a:pPr algn="l"/>
            <a:r>
              <a:rPr lang="zh-CN" altLang="en-US" sz="4400"/>
              <a:t>近期进度</a:t>
            </a:r>
            <a:endParaRPr lang="zh-CN" altLang="en-US" sz="4400"/>
          </a:p>
        </p:txBody>
      </p:sp>
      <p:sp>
        <p:nvSpPr>
          <p:cNvPr id="4" name="副标题 3"/>
          <p:cNvSpPr>
            <a:spLocks noGrp="1"/>
          </p:cNvSpPr>
          <p:nvPr>
            <p:ph type="subTitle" idx="1"/>
          </p:nvPr>
        </p:nvSpPr>
        <p:spPr>
          <a:xfrm>
            <a:off x="1524000" y="1978025"/>
            <a:ext cx="9144000" cy="3279775"/>
          </a:xfrm>
        </p:spPr>
        <p:txBody>
          <a:bodyPr/>
          <a:p>
            <a:pPr marL="457200" indent="-457200" algn="l">
              <a:buAutoNum type="arabicPeriod"/>
            </a:pPr>
            <a:r>
              <a:rPr lang="en-US" altLang="zh-CN"/>
              <a:t>unity3D</a:t>
            </a:r>
            <a:endParaRPr lang="zh-CN" altLang="en-US"/>
          </a:p>
          <a:p>
            <a:pPr marL="457200" indent="-457200" algn="l">
              <a:buAutoNum type="arabicPeriod"/>
            </a:pPr>
            <a:r>
              <a:rPr lang="zh-CN" altLang="en-US"/>
              <a:t>建模软件</a:t>
            </a:r>
            <a:r>
              <a:rPr lang="en-US" altLang="zh-CN"/>
              <a:t>blender</a:t>
            </a:r>
            <a:endParaRPr lang="en-US" altLang="zh-CN"/>
          </a:p>
          <a:p>
            <a:pPr marL="457200" indent="-457200" algn="l">
              <a:buAutoNum type="arabicPeriod"/>
            </a:pPr>
            <a:r>
              <a:rPr lang="zh-CN" altLang="en-US"/>
              <a:t>文献</a:t>
            </a:r>
            <a:endParaRPr lang="zh-CN" altLang="en-US"/>
          </a:p>
          <a:p>
            <a:pPr marL="457200" indent="-457200" algn="l"/>
            <a:endParaRPr lang="zh-CN" altLang="en-US"/>
          </a:p>
          <a:p>
            <a:pPr algn="l"/>
            <a:endParaRPr lang="zh-CN" altLang="en-US"/>
          </a:p>
        </p:txBody>
      </p:sp>
      <p:sp>
        <p:nvSpPr>
          <p:cNvPr id="2" name="灯片编号占位符 1"/>
          <p:cNvSpPr>
            <a:spLocks noGrp="1"/>
          </p:cNvSpPr>
          <p:nvPr>
            <p:ph type="sldNum" sz="quarter" idx="12"/>
          </p:nvPr>
        </p:nvSpPr>
        <p:spPr/>
        <p:txBody>
          <a:bodyPr/>
          <a:p>
            <a:fld id="{FE2AEB6B-A087-2944-99F0-BA15759FC24C}" type="slidenum">
              <a:rPr lang="en-US" altLang="zh-CN" smtClean="0"/>
            </a:fld>
            <a:endParaRPr lang="zh-CN" altLang="en-US"/>
          </a:p>
        </p:txBody>
      </p:sp>
    </p:spTree>
  </p:cSld>
  <p:clrMapOvr>
    <a:masterClrMapping/>
  </p:clrMapOvr>
</p:sld>
</file>

<file path=ppt/tags/tag1.xml><?xml version="1.0" encoding="utf-8"?>
<p:tagLst xmlns:p="http://schemas.openxmlformats.org/presentationml/2006/main">
  <p:tag name="KSO_WM_UNIT_TABLE_BEAUTIFY" val="smartTable{50d2d797-1b6b-4c98-8b9c-8a5ebf5460f8}"/>
  <p:tag name="TABLE_ENDDRAG_ORIGIN_RECT" val="739*284"/>
  <p:tag name="TABLE_ENDDRAG_RECT" val="127*193*739*28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xNTQyMjczNzQxMjgiLAogICAiR3JvdXBJZCIgOiAiNjA2MDk0Mjg1IiwKICAgIkltYWdlIiA6ICJpVkJPUncwS0dnb0FBQUFOU1VoRVVnQUFBaGNBQUFGNENBWUFBQURuazl0YUFBQUFDWEJJV1hNQUFBc1RBQUFMRXdFQW1wd1lBQUFnQUVsRVFWUjRuT3pkZVh4TTUvNEg4TTlNU0lnbHRaVlNXNVZ5dVZxSlhYSkRTdTI3MkdQbmg5QnFnMUpSdTZpbFZWdEViSWtRSXJnMEd2dFN4UzJOaUtWcGtOZ2xndXdaeVd6UDc0L2NPVGVUbVVRd01zbms4MzY5dk13ODU4dzUzM1BtbVRuZlBNc1pn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UNBQWdNM2NBYjhQZTN2NGtBQmR6eDBGRVJGU1lDQ0V1aFllSHR6TFgvdVhtMnJHSk1MRWdJaUxLUVNhVHRUVG4va3VZYytlbUVoWVdadTRRaUlpSUNnVUhCd2R6aDFEa1d5NklpSWlva0dGeVFVUkVSQ2JGNUlLSWlJaE1pc2tGRVJFUm1SU1RDeUlpSWpJcEpoZEVSRVJrVWt3dWlJaUl5S1NZWEJBUkVaRkpNYmtnSWlJaWsySnlRVVJFUkNiRjVJS0lpSWhNaXNrRkVSRVJtUlNUQzZMWGxKR1JZZTRRaW9XMHREUm90ZG84MTFFb0ZFYkwwOVBUMzBWSVJKUlBUQzZvU05xN2Q2L1I4dURnNExmZTl0T25UL0g0OFdNQWdMT3pNd0FnT2pvYXo1OC9oMEtoUVB2MjdhRlVLbCs1bldQSGpzSEh4K2UxOTMveTVFbjg4Y2NmcjF6djVjdVgwdU1oUTRZZ09UazV6L1dmUG4yS2J0MjY2VjJRNzkyN2h6Rmp4cngyakVCV2twV1FrQ0NkS3dCSVRFeVVIbWQvTHk1ZHVvVG82R2lEYldpMVduejk5ZGVJakl3MFdQYmRkOS9CMjlzN3p4aUdEQmxpdEh6UW9FRkc5NVZiTW1LTVFxSEFUei85QkpWS1pYU1pnNE5EcnRzYlBYbzBUcHc0OGM3M3MzejVjbWcwR3IyeXFLZ285T2pSQTdHeHNmbmFQOUc3WUJFL3VVN0Z3OGFORzNIcTFDa0F3TjI3ZDQwbUdIZnYza1ZRVUJBQVNQL245K2VIeDQ0ZGk4bVRKK1BjdVhNNGZ2eTRsQmdJSWJCa3lSSzR1N3REclZhalZxMWFzTGEyZnVYMm1qZHZqaDkrK0FHdFc3ZkdwNTkrbXE4WUFNREt5Z3JyMXExRHExYXRjbDBuTGk0T2JtNXVPSHIwS09SeU9XN2R1Z1cxV3AzbmRuLzU1UmQ4K3VtbnNMVzFsY3JPbkRtRHBrMmJHbDNmeDhjSHg0NGRBd0RJWkRMSTVYSWtKQ1NnUW9VS2tNbGtzTEd4UWVuU3BXRm5aNGNWSzFaQXJWWmoyclJwR0Rac0dMNzQ0Z3VzWGJzV0F3WU13SzFidCtEaDRTRzlUbWYwNk5IbzA2Y1BCZ3dZZ0tsVHAyTHg0c1ZvM2JxMXRIeldyRm1ZT0hFaTNOemNVTDU4ZWFrOElDQUFodzRkQXBDVk1BMGNPQkFBMEtWTEZ4dzVjZ1FBOE96Wk02bGNWdzlDUWtLd2MrZE9yRjI3RnUrLy96NkFyTHBSdG14WmFkdHBhV2tJQ3d1VDNvZkxseTlqd1lJRldMeDRjWjduTnFlNHVEaFVxVklsWCt1KzZYNTI3OTZOdlh2MzR1Yk5tMUpaMTY1ZHNYZnZYaVFuSjJQV3JGbFMrZFNwVTlHOGVmUDhId0RSVzJKeVFVWEd4SWtUTVhIaVJBQ0FvNk9qZE5ISXp0bloyYUQ4MHFWTGVzL1QwdExnNHVKaVVLNjc4UFhyMXc5bnpweVIvdkw3NjYrL1VMZHVYVGc0T0dEVnFsVkdMOFphclJZZE8zWTBLTS9JeU1EWFgzOXQ5SGhPblRxRnJsMjc2cFU5ZS9aTXVpZzVPRGhJRjBFQXFGeTVNbmJzMkFFQTJMZHZINXlkblNHWHY3cnhVUmRiZW5vNlNwWXNDUmNYRjJuL29hR2hlUERnZ1Y0cnc4NmRPMUc3ZG0yTUh6OGU0OGVQMTl0SHAwNmRjbTAxS2xHaUJCWXVYSWdwVTZiQTBkRVJBQkFaR1lsMTY5WWhKQ1FFZG5aMkFJQ3dzREJNbno0ZDl2YjJBSUIyN2RwaCtmTGxLRmV1SE5xMGFhTzNUU0VFT25mdUxEMy92Ly83UDR3YU5RckRodzhIa1BWZVpYKy94NHdaQTZWU2ljR0RCeHZVZzU0OWUrTEtsU3VZTkdrU0FnTURvZEZvWUdOamc3Tm56MHJyWkU5RWJXeHNzSExsU2d3ZVBCaEhqaHhCbHk1ZFhuV3FBV1NkNytmUG4yUFNwRW12Zkg4T0hEaUFLbFdxdk5aK3RGb3R2TDI5Y2Z6NGNRUUhCOFBmM3grZW5wNlF5V1Q0OHNzdjBhaFJJK3pkdXhlclY2K0drNU1UV3JSb2thKzRpVXlKeVFVVlNabVptYmsyaWVka1pXV2w5MXozaForelhHZkFnQUVBQUhkM2R5Z1VDc3lkT3hjQWNPSENCZno2NjYrd3RyWkdqeDQ5a0o2ZURwVktCUThQRC9UcTFRdkp5Y25TWDcxNTBXZzBhTm15SlFBZ05EUVVTcVVTY1hGeHFGV3JGaHdkSFJFYUdnb0FhTk9tRFVKRFF4RVhGNGRxMWFwSnIwOUpTVUZRVUJBVUNnVU9IandvbFJ1N0tDMWR1aFF1TGk1SVRrN0d4WXNYcGYwN09qcml5cFVyc0xXMWxjb0JvRU9IRGloUm9nUk9uejZOVFpzMkdXd3ZPVGs1MS9NZUdCaUkyclZyWTkrK2ZkS1loNTA3ZDJMYXRHa1lPblFvbGk1ZGl2VDBkSGg2ZW1MeDRzV29WYXNXWW1KaUVCMGRqVTZkT2dHQVhpeEpTVW40L1BQUERjN3A2TkdqcGUzSHhzWktMUlRseXBWRGFtb3ExR28xNHVMaURGb3VaRElaUEQwOUVSY1hCMnRyYSt6ZnZ4Ly8rTWMvOUxZdGs4bVFtcHFLY3VYS0FRQ3FWNitPelpzMzQrT1BQelo2ek1ZOGYvNGNXcTBXWjg2Y3lWY0wxK3Z1Unk2WG8yN2R1Z2dJQ0lDN3V6dVNrNU14YXRRb0FGbWZpNlNrSkl3ZVBSb3FsUW94TVRGTUxzZ3NtRnhRa1dSalk0UEF3RUNEY3QwWWliZXhmLzkrM0w5L0gwdVdMTUdUSjAvUXBVc1hEQjgrSEFjT0hFQlNVaEtPSERtQ0tsV3F3TmZYRjJscGFlamJ0eSswV2kyKytPSUxBSkJhQm94cDA2WU5GaTFhSksycjBXZ3dlL1pzdlBmZWUxSVNrMTFLU2dxKy92cHJqQnc1VWtvZTFxOWZqM2J0Mm1IcDBxWFNlZzRPRGpoeTVBZ3FWYXBrc0ExZG43enVRcWQ3ZnZqd1lZUHhGbXExR2lWTGxrU0hEaDNRb1VNSGpCa3pScTlQWHlhVEdWd3dLMWFzaUo5KytnbEExcGlMblR0M1NxMGJ1bWIraVJNbll0S2tTYkN4c1lHWGw1ZlUvU0dYeTdGaHd3YjgrZWVmbUQ1OU9rcVdMSm5ydWRQWnRtMGJBQ0E4UEJ4TGx5N0YrdlhycGRhZXpNeE1USmt5QlJrWkdmamhoeDlRdDI1ZEFNQ3FWYXR3K1BCaDJOallJRFEwRk1IQndWaS9majNXclZ1bnQrMnVYYnVpVjY5ZTBHcTErT0dISDlDd1lVTzgvLzc3K1dvaDBubjI3Qm5LbHkrZjc4UWlMUzBOYXJYNnRmYlRyVnMzQUVCOGZMeVVqQnFUczJXTXFLQXd1YUFpS2I4dEYzbU50ekMyYk96WXNkQm9OTGg2OVNybXpac0hOemMzMUs5Zkh4TW5Uc1NubjM2SzVzMmJJem82R2xXcVZFRjBkRFRhdG0wTElPc2k2ZVhsQlFEU3VCQ2QyTmhZekowN0YzRnhjZWpYcjUrMGJtWm1KbWJObW9WNjllckIzZDNkYUl6bHk1ZUhyNjh2WnMyYWhlZlBuNk51M2JvNGV2UW85dXpaODhwamY1VTVjK2JneHg5L2hFYWpRZnYyN1FGa0pSN1pMNHJ4OGZFSUNRbVJubmZxMUFsK2ZuNTYyOUZkd0g3OTlWY3NXYklFclZ1M3hyWnQyekI2OUdqRXhzYmk0TUdEMkxObkR6Nzc3RE40ZW5xaWV2WHEwbXZyMUtrRFB6OC9yRm16QmtxbE1sL0pCUURFeE1UQXk4c0xBd2NPeExoeDQvRFZWMStoUklrUzBsZ1ZUMDlQTEZxMENLdFhyMGJac21YaDRlRUJEdzhQcWR2bG4vLzhKN1p2MzQ3YXRXdnJiWGZSb2tYUzQ1a3paK0xPblR1NGYvOCtMbDI2aElDQUFJTmo3OUdqaDk3elU2ZE9JUzB0RFNrcEtRWmRQRG50M3IwYnRXdlh4c0tGQzk5b1AwQldNamRod29SOG5ER2lnaVY3OVNxRmw3Mjl2UUNRcjZab3NpeU9qbzc0L2ZmZkRjcWRuWjMxK3RDTlNVMU5SZnYyN1kzV0d5RUVUcDQ4Q1JjWEY2eGF0UXJObWpWRHg0NGRwYWJ5UFh2MjRNR0RCL2ptbTIvUXVYTm4rUG41b1VhTkdybnU2L0RodzFpK2ZEazZkKzZNYWRPbTZRMm0xR3ExaUltSndjY2ZmNHpldlhzRGdGNFhTR3hzTEQ3NDRBUDA3ZHNYYm01dWVQNzhPZExTMHZEdzRVTXBHZEJ4Y0hEQXNXUEhjbTI1YU5teXBUVG1BWURVaFJNVEU0TkpreWJCMzk4ZlZhdFdSY3VXTFhIbXpCa3B6bmJ0MnFGeDQ4YlM2eUlpSWd3R3B6NTgrQkNob2FHNGYvOCtVbE5UMGFSSkV3Qlo3OFh3NGNOeDdkbzFEQjgrUE04QnFqcHo1c3pSUzg2VVNxVmVzdlA3NzcvRHg4Y0h2L3p5QzVZdVhZcG16WnJoMGFOSHVIcjFLcDQ5ZTRhbVRadEtTZVBwMDZleGR1MWFlSHQ3bzJyVnFnQ3lXbzUwWFM5T1RrNndzckxTRzlDWm5Kd01HeHNidlprZURnNE91SFRwa2w0M21rS2hnSk9URTg2ZE82ZjNudVpYbXpadGNQandZVlNzV1BHdDl0TzZkZXRjQitRQy8zdHZxSGpSZlFhdVhMbGl0bXM4V3k2b3lORDFvUU9BcmEwdG5KeWM4TUVISHlBNk9ocjE2dFhEdzRjUFVibHlaV205eVpNbkcxeUVYMFVtazJIRGhnMVl0MjRkSGo1OGlJc1hMMkxEaGcwQWdLMWJ0NkpEaHc0WU1tUUlhdGFzaWVyVnErZVpXQURBOTk5L2o3VnIxMG90SE5uSjVYS3BqejM3MkFrZ3EzdkMxOWNYUjQ4ZVJZc1dMV0JsWllXcVZhdWlhdFdxcUZ5NXN0RitkR05qTGk1ZnZpdzkxbDIwczQvNStPaWpqK0RxNm9ybHk1ZGp4WW9WMEdnMGVxMEhGU3BVMEJ0NzBhbFRKNE94R0xxV2k1eXRBTG9rejlIUkViTm56NWFPYThPR0RXalFvSUVVcjFhcnhlREJnN0ZwMHlZc1diSkVlcjF1ekVYMmNSZ0FVTE5tVGZqNSthRjc5KzU2clNBQThPOS8vMXQ2bkpxYWloMDdkdVE2YTJQdTNMazRjT0NBTk4xVnE5VmkwS0JCK1VxQzNvWlNxWVJTcVpUR2RieU5uTzlQVHV3V0lYTmhja0ZGUmxCUUVJUVFPSFRvRUk0ZVBZcnZ2dnNPSDM3NG9UUnpKQ29xQ3BzMmJjTFFvVVB6UGYzVW1PM2J0MlBvMEtIWXYzOC9hdGV1amNqSVNNeWJOdy9seTVlSFhDNkhvNk1qVnF4WUlZMHpBQUJ2YjIvczNyM2I2UFowRjlhYzhtcGhHVFZxRk9yVnE0ZGR1M1laL01WcVoyZW5selFBZVkrNWVKVVJJMGJnMmJOblVDcVZrTXZsZXNsRlltSWlSbzRjS1QxUFNVblJlNTdkNDhlUE1YbnlaT2w1Zkh5OE5HVjB6cHc1bURKbENsYXNXSUVhTldybzNZZml4bzBiU0V0THczdnZ2WmV2ZUh2MjdBa2dhd0JuenFRc094Y1hsenlUdjQ0ZE8yTExsaTA0Y2VJRU9uYnNDSDkvZnlpVlNyMWplRjJ2NmdvQnNnYWsydHJhNXJzTEtDK0ppWWx2Zko4U29uZUp5UVVWQ1ZxdEZnY1BIa1JRVUJEYXRtMkw1OCtmWThhTUdRRDB4MTlvTkJxY09uVUs2OWV2eDR3Wk05Q29VYVBYM2xkYVdocWFOR21DZWZQbW9VK2ZQdkR6ODhPOGVmTWdsOHVoMVdxUmxwWUdBSG8zMHBvMGFSSW1UWnBrc0MwSEJ3ZUVob1lhYmRLK2V2VnFyb2xIZkh3OFhyeDRnZjc5Kyt1VnY0c21ibXRyYTlTb1VRTUpDUW13c2JIUlczYjY5R205Ymdsall5NTA1NkZHalJyU3hmN0VpUk00ZmZxMDFHclF0bTFiVEpnd0FYUG56a1dmUG4zMFhuL2h3Z1dqTFR1dmtwcWFpbjc5K3IzMjZ4NDhlSUJqeDQ1aDNMaHhXTHg0TWFaTW1ZTEl5RWdjUG53WVBqNCt1WFp6M0x4NUUwbEpTV2pYcmwydTI4N1p5bUpNWkdTazNqaVdOOW1QanArZkg2Wk1tWUxqeDQ4YkxITjJkczZ6VllQb1hXSnlRVVdDYmhTOWw1Y1g2dFNwZzZsVHAwckxIQjBkRFdhT1JFUkVHRFRUYTdWYTZVWlFKVXJrWHZXclY2K09oUXNYNHVlZmY4YXFWYXRRcWxRcFJFVkZvVW1USmxpMGFCR1NrcEt3YXRVcWVIcDZJaVVsNVkwdWNBRHcyV2VmNVpvczZLYWhtcEx1M2hPNXVYMzd0dDRZQUg5L2Yra21XanJKeWNuU1BTYXlDd2dJQUpCMTE5RE5temZqMXExYldMbHlwYlI4L1BqeHNMT3p3NW8xYS9Ea3lSTzR1cnBLaWNlNWMrY3dkdXpZMXo2ZWN1WEtZZi8rL2JrdXp6bHJKeTR1RGlxVkN1UEdqWlB1UFZLNmRHblVxRkVEZm41KzZOKy92MEVYaWk1eG1qZHZIdTdjdVlONTgrYTlkcHlwcWFrb1diSWtTcFVxQmJWYWpjT0hEeHRNT1gzZC9laVNhU0VFRkFxRjBjSE5Db1VDOCtmUEI1QjF4OUtjU1IzUnU4VGtnb3FNdm4zNzZvMjcwTW5NekRRb3IxU3Brc0d0b3p0MzdveU1qQXhrWm1ibTJueWRscGFHRlN0V0lDd3NETTdPempoNDhDQVNFeE54L3Z4NVRKNDhHYVZMbDhiYXRXdGhhMnVMbFN0WDR0dHZ2NFZjTHRmNzR0Wm9OTWpJeUVCS1NncGtNbG0rbTcrVGs1TlJwa3laUEpPZnpaczNZL3YyN1FibHBVdVhsZ2FGNXFUcmZ0RU5nTTArNXVMaXhZdVlOMjhleXBZdGk3aTRPSXdmUHg1QTF0aUYzSktibkxlYkJySXVkdjM3OThmV3JWdlJzMmRQckY2OUdrcWxFb21KaVJCQ0FNZ2FNOU91WFR2NCtQaWdUNTgrYU4rK1BhWk9uWXJidDIralpjdVcyTFZyRjlhdVhhdTNYV3RyYTRQM1N0YzZrSnFhbXVzeEc1T1FrQUI3ZTN0OCsrMjN1SHYzTHI3NTVodGN2WG9WSTBhTWdKZVhGN3k5dmRHdFd6YzRPVG1oZGV2VytOZS8vb1ZidDI3QjF0WVdqUnMzeHNLRkMxOXJTcXJPanovK2lGOSsrUVZBMXBpZVdyVnE2WTB0QVlEcjE2Ky8xbjRDQXdQeC9QbHpiTnEwQ1M0dUxrWm5qRGc3T3h1ZHJrMUVyMkJ2YnkvczdlMEZVWDY4ZVBGQ1BIbnlSTVRIeCtlNTN0bXpaOFhMbHk4TnlzUEN3b1JXcTlVcmk0dUxFNW1abVhwbENRa0p3dDdlWGpnNE9JaFpzMmJsT3o1WFYxZmg0T0FnV3JkdUxWYXRXcFh2MStYSHRXdlg5SjQvZVBCQUNDR0VVcWtVTVRFeElqSXlVc1RHeHI3VlBtN2Z2aTBlUFhva1BYZHpjeFB0MnJVVFhsNWVCdXVtcEtTSWh3OGZpdmo0ZUJFWUdQaEcrM04zZDg5eitkZGZmMjIwL0xmZmZoTnVibTRpTURCUXBLV2w2UzE3L1BpeDhQYjJGak5uemhSS3BWSUlrZlYrNXFSU3FjVE9uVHVGU3FYS2Q3d2FqY2FnL21UM092dFJxOVhDMDlOVEJBWUdDbzFHWTNSN00yYk15SGRzWkZsMDEwWnpYcDg1RlpYb0hkRDltdWViL0tWTFJQUTJPQldWeUVJeHFTQ2k0b3pmZ0VSRVJHUlNUQzZJaUlqSXBKaGNFQkVSa1VreHVTQWlJaUtUWW5KQlJFUkVKc1hrZ29pSWlFeUt5UVVSRVJHWkZKTUxJaUlpTWlrbUYwUkVSR1JTVEM2SWlJaklwSmhjRUJFUmtVbFp4RytMNkg2a2hZaUlpTXl2U0xkY0NDRXVtVHNHSWlLaVF1aUdPWGRlcEg5eW5ZZ0tEM3Q3ZXdFQVFnalg4UER3WUhQSFEwVG1VNlJiTG9pSWlLandZWEpCUkVSRUpzWGtnb2lJaUV5S3lRVVJFUkdaRkpNTElpSWlNaWttRjBSRVJHUlNUQzZJaUlqSXBKaGNFQkVSa1VreHVTQWlJaUtUWW5KQlJFUkVKc1hrZ29pSWlFeUt5UVVSRVJHWkZKTUxJaUlpTWlrbUYwUkVSR1JTVEM2SWlJaklwSmhjRUJFUmtVa3h1U0FpSWlLVFluSkJSRVJFSmlVemR3RDBidGpiMjRjQzZHTHVPSWlJQ2hNaHhLWHc4UEJXNW83RDBySGx3bkl4c1NBaXlrRW1rN1UwZHd6RlFRbHpCMER2MXBVclY5ZzZSUVhDM3Q1ZUFLeHpWSGpwNmlpOWUyeTVJQ0lpSXBOaWNrRkVSRVFteGVTQ2lJaUlUSXJKQlJFUkVaa1VCMTVaaUdiTm1uME9vS3Z1dVV3bTh3QUFJY1NxYkt0RmhvZUhieW5vMk1neTViUE9YUXdQRDk5WDBMRVJBYXlqNXNUWklwWkRyZnZnWkplOVRBZ3hybUJESWd2M3lqcW4wV2o2Rld4SVJIcFlSODJFM1NJV0lqdzgvRHlBNTNtc29raE5UUTBvcUhqSThvV0hoNThYUWlUa3NVcUtXcTArWEdBQkVlWEFPbW8rVEM0c2h4ckF0dHdXQ2lIQzc5eTVrMW1BOFpEbFV3UFlrOGZ5RXpkdjNsUVdWREJFUnJDT21nbVRDd3VpMVdvUDVyWk1KcE1GRm1Rc1ZHenN6MjJCRUdKdlFRWkNsQXZXVVROZ2NtRkJWQ3JWWlNGRXNwRkZHWEZ4Y2JtMmFoQzlxZFRVMUhNQVVuS1dDeUhTRXhNVC8yMkdrSWowc0k2YUI1TUxDL0xmNWoxL0k0c2luang1b2lqb2VNankzYmx6SjFNSUVaeXpYQ2FUbmJwMzcxNkdPV0lpeW81MTFEeVlYRmdZSVlSQkU2Qldxelg0WUJHWmloRENZQnFmVnF2bDFENHFORmhIQ3g2VEN3dVRsSlQwSHlGRW11NjVFRUpwWldYbGE4Nll5TExGeDhlZkFaQ2VyZWlsU3FYaUZ6Y1ZHcXlqQlkvSmhZVzVkKzllUnZiQm16S1o3SHBZV0ppeGNSaEVKdkhmTHJmc2ZkZG5iOTY4bVpiYitrUUZqWFcwNERHNXNFQmFyVllhQVMyRXlIVUdDWkdwNU9oNjR5QTVLblJZUndzV2t3c0xwTlZxTHdCNENVQ1ZucDd1YmU1NHlQSzlmUG55SklBTUlZUlNwVklGbVRzZW9weFlSd3NXa3dzTGRPM2F0WFFoUkxBUTRzOWJ0MjdsZGRkT0lwT0lpb3BLRlVLRXlHU3kzNjlmdjU1bzduaUljbUlkTFZqOGJSSExGU2lFK016Y1FWRHhJWVFJQWxETjNIRVE1WVoxdE9BVTZWOUZ0YmUzUHduQXhkeHhGRVpDQ0FDQVRGYWszK0ozNmJsU3FiUy9jZVBHdzNlNUU5WlJ5eVNFdUJRZUh0N0szSEdZQXV1b1pUSjNIUzNxM1NMOFFPUkNKcE14c2NoYlpXdHI2MTRGc0IvV1VRc2trOGxhbWpzR0UySWR0VURtcnFNVzBTMFNGaFptN2hDb0NKa3laUW91WHJ3SUFORUZ0VS9XVWN2aDRPQmc3aERlQ2RaUnkxRVk2bWhSYjdrZ0lpS2lRb2JKQlJFUkVaa1Vrd3NpSWlJeUtTWVhSRVJFWkZKTUxvaUlpTWlrbUZ3UUVSR1JTVEc1SUNJaUlwTmlja0ZFUkVRbXhlU0NpSWlJVElySkJSRVJFWmtVa3dzaUlpSXlLU1lYUkVSRVpGSk1Mb2lJaU1pa21Gd1FVYjZvMVdwemgwQkVSUVNUQ3pOYXVIQmhnZTFyNzk2OVJzdURnNE5mYXp1elo4ODJSVGhrQmhzM2JqUW9VNnZWMkxWckYxUXFWWjZ2MVdxMUdEeDRNS0tqWC8wcjljdVhMNGRHbzlFcmk0cUtRbzhlUFJBYkcydXczVTJiTmlFK1B0N29QdnYxNi9mSy9aRmw4L1QwTktoUDJRVUZCV0h6NXMxNlpSTW5UdFNyMHdrSkNYbnU0OXk1Yy9EeDhYbTdRRWxQQ1hNSFVKeWRQSGtTMzMvL1BhWlBuNDZJaUFpOVpXbHBhVkNwVlBqenp6LzF5bDFjWEZDOWV2VTh0L3YwNlZNY1AzNGNHemR1eEtsVHB3QUFkKy9lTlpwZzNMMTdGMEZCUVFDeVBxUzdkKy9HL3YzNzlkYlJMUWVBQ3hjdTVQOEFxVkFKQ0FqQXhJa1Q5Y3BLbENpQjI3ZHZZL3YyN1JnL2ZueXVyNVhMNWVqVHB3OVdyRmhoTkVuUjJiMTdOL2J1M1l1Yk4yOUtaVjI3ZHNYZXZYdVJuSnlNV2JObVNlVlRwMDVGOCtiTlVhdFdMWXdjT1JLZW5wNW8xNjZkdEZ3SWdmdjM3Ny9Kb1pLRjBHcTFDQTBOemZVUHNjZVBIOFBmM3g5YnQyN0Y0Y09IMGFKRkM3ei8vdnVJaUlpQUVBSlhyMTZGajQ4UFhyNThpVzNidGtFbWt4bmRUdTNhdFRGMzdseDA3ZG9WdFdyVjBsdm03ZTF0OEoyWWtKQ0FzbVhMR213bkxTME5ZV0ZoYjNpMGxvWEpSU0d3Y3VWSzZYRkdSZ1o4ZlgzeCsrKy80OXR2dnpXNnZwV1ZWYjYyTzNIaVJPbGk0dWpvcUpjazZEZzdPK3VWRHg0OEdQWHIxOGVDQlF0dzZOQWh2ZlhPbmoycjkxb1hGeGNwZWFHaUl6RXhFUU1IRGdRQUtKVktBSUMxdGJWZVBUaCsvTGowK0ljZmZzQTMzM3lEZ1FNSElpQWdBTC8vL2pzY0hSMzF0cW5WYXVIdDdZM2p4NDhqT0RnWS92Nys4UFQwaEV3bXc1ZGZmb2xHalJwaDc5NjlXTDE2Tlp5Y25OQ2lSUXZwdFYyNmRFSE5talZScGt3WkRCMDZGTStlUGRQYmRxZE9uWXpHUlpiRHdjSEJvT3pZc1dNb1g3NDhaRElaNUhMRFJ2YjA5SFRNbWpVTHMyZlB4dnZ2dnc4aEJCWXZYb3cxYTlZQUFFYU5HZ1VoQk56YzNOQ3VYVHNwc1dqUm9nVnNiVzBOdHFkYk56dUZRb0hMbHk5ajBxUkpjSEJ3a0JJSEJ3Y0g2ZnR3d29RSjJMUnBVNjdIVVZ3eHVUQURGeGNYQUZrZkRoY1hGL2o2K3FKZXZYbzRjK1lNVnE5ZWpjNmRPMlBIamgyd3RyWTIrbm8vUDc4OHQ1Lzl5MWduTXpNVFE0WU15VmQ4Zi83NUp6cDM3dnpLOWZKcXFxVENvMnZYcmdDeUV0ZXVYYnRpNWNxVk9INzhPSktUaytIcTZncHZiMi9VcTFjUFNVbEpzTE96azc2RUV4SVNVTEZpUlFRRkJXSHExS213dGJYRmlCRWpFQkVSQVVkSFIvem5QLzlCeFlvVjBhQkJBOGpsY3RTdFd4Y0JBUUZ3ZDNkSGNuSXlSbzBhQlNDcjdpVWxKV0gwNk5GUXFWU0lpWW1Sa292YnQyL2oxcTFiNk42OU93QmcxNjVkVXR3YWpRWXRXN1prUWxFTWhJV0ZRYWxVb2syYk50SUYzTlhWRlk4ZVBRSUF0RzdkV3FxWEtwVUtlL2Jzd2FGRGgzRC8vbjFzMmJJRlAvMzBFNVJLSlpLU2tuRGl4QWtBd0ZkZmZZVldyVm9CQUR3OFBOQy9mMyswYmRzV1dxMFdwMDZkd29NSEQ2QlFLTkM0Y1dNQVdmWFUyOXNiMDZaTkEvQy8rdmNxNGVIaHBqMFpGb0xKaFJuby90cDNkbmJHcVZPbjhQanhZM3oxMVZkSVRVM0Zqei8raUk4KytpalAxdzhmUGx4NnJGQW9qR2JoT2RuWTJDQXdNTkNnM05uWjJhRHM3Tm16V0xSb0VSUUtCZVJ5T1VxVkt2WEs3VlBoRlJvYWlyLy8vaHZqeG8xRGFHaW9WUDdqanoraWI5KytxRmV2SG9RUThQRHdRTy9ldmRHclZ5K2twNmVqVzdkdU9IMzZ0TjYyaGc0ZEtqMk9qSXpFbjMvK2lmWHIxd01BdW5YckJnQ0lqNC9YMjA5T3VtUUh5R281V2JseUplTGk0akIyN0ZpVEhDOVpCbDAzYm84ZVBiQng0MFo4K09HSDBuTnJhMnVNR0RFQ25UdDNScVZLbFZDaFFnVllXMXZqNGNPSHVISGpCa3FXTEluYXRXc0R5S3BqTVRFeHFGS2xDZ0JnOWVyVmtNdmxlUHIwS2J5OHZGQ3paazFNbVRJRkgzendBWGJ0MmlVbEYzSzVIS3RYcnpiRGtWc0dKaGVGZ0wrL1B5NWR1Z1M1WEk1eDQ4WkJDQUdOUm9NU0pVcEFwVkxoOU9uVEtGR2lCSVlNR1lMazVHUlVyVm9WUUZZR0h4c2JpenAxNnVodEx5RWhBV3ZYcnNYVXFWT2xzdnkyWFB6MTExK0lpb3JDa2lWTEFBQkpTVW5ZdjM4L3JLeXM0T0xpSXJXMkFGa3RMMVEwNlA3NmYvSGlCU3BWcW9SRGh3NGhMQ3dNUzVjdXhhVkxsL0NmLy93SEtwVktha0c0ZHUwYTZ0ZXZqOUtsUytlNnpZRURCOExmM3g4M2J0eEFreVpOcFBMRXhFUk1tREFoWDNFMWJ0d1lHemR1eEl3Wk05QzNiMTlVckZqeExZNlNMRkZxYWlyS2xDa2pQVmNxbGJDMnRrYWxTcFhRdTNkdjFLeFpVMXIyNk5Fam5EdDNEbzhmUDhiNDhlTWhoQUNRMVYzeDhjY2ZBd0Njbkp4dy92eDVWS3RXRGZ2MjdVTndjREFlUEhpQUNoVXF3TWJHUnRxV1RDYURrNU1UOXV6Wkl3MFk3ZFNwRStyV3Jhc1hpMWFyZmFmSFgxUXh1U2dFWnMrZWpSNDllbURwMHFVSURBeUVuNThmVWxKU01IWHFWRGc3TzZORWlheTN5VmpMUTM3bHQrVkMxK1d5ZGV0V0FKQkc2K2RzYlFHQVFZTUd2WEU4VkhCZXZueUpDeGN1UUtQUllNeVlNWEJ6YzhPQkF3ZFF2bng1Yk5teUJYZnYzc1hMbHkreFk4Y09uRDkvSG1xMUdwR1JrV2pXckZtZTJ5MVRwZ3o2OSsrUHJWdTM0c2NmZjN6aitENzU1QlBzMjdjUHljbkpScnYwY3BheG02VDRTRWxKZ1ZLcHhIdnZ2U2VWcVZRcXFjdjQ1Y3VYZXQ5cnV1NjJYYnQyNlkwSHUzNzl1dDVnenRqWVdDeFpzZ1QxNnRYRDFLbFQwYUJCQTBSRlJjSE96czRnaGtHREJtSFFvRUZ3Y0hDUTZwNXViRVhPMlUvMFAwd3V6T3p4NDhlb1hMa3k5dXpaZzk2OWV3UEk2cGI0di8vN1A2bjFJcnRPblRwSkxSZkdLSlZLbEM1ZEduNStmdEtnUFFDd3RiV0ZrNU1UUHZqZ0EwUkhSNk5ldlhwNCtQQWhLbGV1TEswM2VmSmtOR3JVQ0ZGUlVYcmJORGFZRXdEaTR1TGUrTGlwNE96Y3VSTk9UazU0K1BBaFZxNWNpUXNYTG1ESGpoMlF5V1RZc1dNSC92cnJMMnpZc0FFS2hRTHo1OC9IaWhVcmNQYnNXWHp6elRldjNMYXJxeXQ2OWVxRm1KZ1lxVHV2UW9VSzBnQTNZN0ozaStoczNyd1pBd2NPbEw2OG56NTlpcWgwTnlnQUFDQUFTVVJCVkFFREJzRGIyenRmL2Q1a1dWUXFGVXFVS0lFLy92Z0RqUnMzMWtzTU1qSXk5THBxczNjVDYxb1JVbE5UQVFDM2J0M0N1blhyOE9lZmYyTFBuajFTSzhlQUFRUFFxMWN2N04rL1gwcFVvcU9qWHprVEw2ZHIxNjRCeUJvOG45Y3NxdUtJeVlVWmFMVmFoSWVIUTZGUVlNbVNKZWpldlR1aW9xTHcvZmZmSXlJaUFzK2VQVU9MRmkyUWtwSmlkTHBUUUVCQXJ0dCsrUEFoUEQwOUFXUk5JUlZDNE5DaFF6aDY5Q2krKys0N2ZQamhoOUxNa2Fpb0tHemF0QWxEaHc3VkcrV2NmWllJRlcwYWpRYkJ3Y0hZdFdzWGR1M2FoZnIxNjZOKy9mcDQ5T2dSdkx5ODhQVHBVMnpkdWhWeXVSd1RKa3pBK1BIajhjRUhIK0RKa3lld3Q3ZlBjOXNiTm14QTE2NWRzV3paTWxTclZrMHFUMHhNeEpneFkvSWQ0OU9uVDdGanh3Nk1IRGxTS3Z2aGh4L2c2dXFLbGkxYjR0S2xTeWhac3VRclcxS282RXBKU1pFdTFKTW5UMFprWkNUMjc5K1BYYnQyU1YxMVFGWjlWaXFWZXQwWDJiOFBzODlDbWpwMUttN2N1SUYrL2ZwaC92ejVxRml4SXFLaW9neTY3THk5dlFIOHI0c2paMnV1c1Qrc21qUnBBcTFXaTcxNzk2SnUzYnJTclFUNjlPbnpwcWZBNGpDNUtHQktwUklEQnc1RTQ4YU5FUkFRZ09Ua1pHbjZsRnF0eHNLRkMvSGxsMTlDTHBjakpTVUY1Y3FWMDN0OTZkS2w5VEwxcUtnb2ZQTEpKOUp6dFZvTk96czdhTFZhSER4NEVFRkJRV2pidGkyZVAzK09HVE5tQU5BZmY2SFJhSERxMUNtc1g3OGVNMmJNUUtOR2pRcmdMRkJCc2JLeXdzOC8vNnczbHNIYjJ4disvdjdvMGFNSFZxeFlnWWNQSCtLcnI3NUM4K2JOcFhvUkdCaVk2MndsblNOSGpxQmR1M2JvMEtHRFhybWZueCttVEpsaXRQdkMyZG5ab0ZYajlPblRhTk9talRRdytkLy8vamRTVWxMZzd1NE9JS3RMYis3Y3VkaTllM2UrQmk5VDBaS2Vubzd1M2J1amNlUEcwcFRQeG8wYlk5ZXVYWGp4NGdWNjllb2xyZnZ5NVV2WTJOam9UVTAxMW5JQkFGOTg4UVZXcmx3Skd4c2IrUHY3bzFXclZ2amtrMDhNa2dVaEJIeDlmZUhqNHdNUER3OE1HalJJYjdxL1ZxdEZaR1FrZ0t4WkowK2VQTUdHRFJ2dzg4OC9Jekl5RWovLy9ETThQRHdBQUhQbnpzV2NPWE13Zi81OGxDeFowclFucW9oaGNsSEFySzJ0c1hQblRtbUFrcmUzTjlhdFd3YzdPenRNbVRJRjl2YjIwbzJFTGwrK2pBOCsrRUR2OVljT0hjTHg0OGNSR1JtSkw3LzhFbzZPamdnSUNNQ1JJMGZ3NTU5L1l0aXdZWG9EanJ5OHZGQ25UaDI5d1oyT2pvNEc0eThpSWlLazBkVUE5THBVcUdqTG5ud0NRTisrZmVIbzZJakdqUnNqS0NnSTY5ZXZ4OENCQTNINDhHSHMzYnNYcnE2dWVvUGt5cFFwZzhqSVNMM1dyYWlvS0x4NDhRTDE2OWVYeW5TSmlSQUNDb1hDNkFCaVhkY0xrTldYM2FkUEh4dzllaFFEQmd3QWtEV2V3dC9mSDk3ZTNraE9Ua1pLU2dxRUVDaFZxaFIrK3VrbnpKa3p4MlRuaFFxSE1tWEs0TXlaTTlJRlhhdlZ3c2ZIQjRHQmdkaTBhWk4wcDAxcmEydUVoWVZKc3o1MGRDMFhRZ2lwQzYxRWlSTDQ0b3N2cEJhT2t5ZFBvbUhEaG5xdjAycTF1SGp4SXJaczJRS0ZRb0VWSzFiZ2wxOSt3YzZkT3pGczJERDA2OWNQcFVxVlFrQkFBRzdldkluWnMyZWpSWXNXZU8rOTk3QnMyVEtjT1hNRzgrZlBSOXUyYlNHRWdFcWxRbUppSXM2ZVBWdnNFd3VBeVlWWlpCLzVQR25TSkdSa1pHRHc0TUZvMjdZdFBEdzg4UG5ubnlNdExRMlZLMWZHRHovOElLMzc5OTkvNDZlZmZvSkNvY0RreVpPaFVDaWtUTDFwMDZhSWlZbkI1TW1UMGJCaFE0d2JOdzU5Ky9ZMW1pUmtabVlhbEZlcVZFbHFIbXpTcElsMFI3eVFrQkJzM2JwVkdsUm5iVzB0UGVac2thS3BXclZxdUgvL1BrYU9ISW5rNUdTc1diTUd6Wm8xUSsvZXZURnAwaVE4ZXZRSTA2Wk5rL3E1eDQwYmgyblRwaUVqSTBQYVJwa3laVEJseWhTOWxvVEF3RUE4Zi80Y216WnRnb3VMaTlFWkk4N096bnFKN2VQSGovSFhYMy9oWC8vNkZ3Qmc2ZEtsZVBueUpVYU1HSUdLRlN1aVFvVUtxRkNoQXBvM2I0NTkrL2FoYytmT2FONjgrYnM2TldRbTJST0x5Wk1uSXpZMkZyNit2dmprazArd2UvZHVyRml4QWpLWkRDVkxsdFM3eTZ2T3ZIbnpFQkVSSWJWb2RPblNCZDI3ZDBmSmtpV2gwV2hRdFdwVk5HM2FGQWtKQ1RoejVnd2lJaUp3NGNJRlZLaFFBVU9HREVHdlhyMmtHWEhSMGRIWXNtVUx0bS9mRGpjM040d1lNVUxhei8zNzk5RzdkMjgwYU5BQUFRRUJxRmV2SG9Dc2V0MjFhMWRvdFZyMDc5Ky9BTTRZdlZQMjl2YkMzdDVlV0lJblQ1N29QZGRvTkFickxGeTRVSVNHaGdxdFZpc21UWm9rSEIwZHhkeTVjL1hXVWFsVUlpUWtSQnc4ZVBDZHhpdUVFSThlUFhybiszZ1gzTjNkeFgvclRwZmlWRWZidFdzbmhCRGk3Ny8vRmoxNzloUyt2cjRpSXlORGI1MG5UNTZJZGV2V0NhMVcrOXJiVjZ2Vnd0UFRVd1FHQmhxdHYwSUlNV1BHREwzbkwxNjhFQ0VoSWRMejFOVFVYUGU5Yjk4K2NmZnUzZGVPeTlSMDcrbTdyanNGcFREVlVTR0VpSTJORlptWm1kSnpyVllyRkFxRlNFbEpFV3ExV205ZFhkeGVYbDZpZS9mdVl2bnk1WGx1T3pVMVZVeWZQbDFzMzc1ZDNMbHpKODkxbzZPamhhK3ZyMEY1WWFpRHIxSVk2cWp4RzYwWEVicVR4M3U1MCt1WU1tVUtMbDY4Q0FCZHIxeTVjdVJkN290MTFQTG91b2V1WExsU3BMOC9kVmhITFU5aHFLUDhWVlFpSWlJeUtTWVhSRVJFWkZKTUxvaUlpTWlrbUZ3UUVSR1JTVEc1SUNJaUlwTmlja0ZFUkVRbXhlU0NpSWlJVElySkJSRVJFWmtVa3dzaUlpSXlLU1lYUkVSRVpGSk1Mb2lJaU1pa21Gd1FFUkdSU1RHNUlDSWlJcE1xWWU0QVRFSDNDM0JFaFJYcktCVjJyS05rU2tXNjVVSUljY25jTVZDUmxTU1R5VzYvNjUyd2pscXNHK1lPd0ZSWVJ5MldXZXVvMlg3cm5kNHRlM3Q3OGQrSDlhOWN1WExIck1GUXNhQ3JjMWV1WE9IM0NoVktyS01GcDBpM1hCQVJFVkhodytTQ2lJaUlUSXJKQlJFUkVaa1Vrd3NpSWlJeUtTWVhSRVJFWkZKTUxvaUlpTWlrbUZ3UUVSR1JTVEc1SUNJaUlwTmlja0ZFUkVRbXhlU0NpSWlJVElySkJSRVJFWmtVa3dzaUlpSXlLU1lYUkVSRVpGSk1Mb2lJaU1pa21Gd1FFUkdSU1RHNUlDSWlJcE5pY2tGRVJFUW14ZVNDaUlpSVRFcG03Z0FLQzN0Nys1TUFYTXdkQitVcEppNHU3cDlQbmp4Um1Ec1FNbVJ2Ynk4QTRNcVZLL3hlSVQzTm1qVTdLSlBKZXBrN2pzSkVDSEVwUER5OGxibmplRmZZY3ZFL1RDd0t2NC9lZi8vOUJ1WU9nb2hlRHhNTFF6S1pyS1c1WTNpWFNwZzdnTUxHVXY3cXNyUy9JdTN0N1c4RCtGZ3VsNmVaT3hZaWVqT1c4bjMwdG5UZno1YU1MUmRFUkVSa1Vrd3VpSWlJeUtTWVhCQVJFWkZKTWJrZ0lpSWlreXEyZzJ1YU5XdjJPWUN1dXVjeW1jd0RBSVFRcTdLdGRqRThQSHhmUWNmMkppenRlSm8yYldwdlpXVTFORnZSV0psTTlwNFFZZ3VBcFArVy9SVWVIcjdWRE9FUkxLL09rZWw4OXRsbjdXUXlXVi9kODF6cXhwUHc4UEFmQ3p3NE15aU9uNVhpUEZ0RXJYdURzOHRlcHRGbytoVnNTRy9Gb282blpNbVN5VUlJWThjelZ2ZFlxOVhPS05pb0tBZUxxbk5rT2tJSWxWd3V6N051YUxYYW1RVWJsVmtWdTg5S3NlMFdDUThQUHkrRVNNaGpsUlMxV24yNHdBSjZTNVoyUEdGaFlkRkNpS3Q1cktLUnlXUzdDaXdnTW1CcGRZNU1KeUlpNGdxQTU3a3RGMElvazVLUzFoWmdTR1pWSEQ4cnhUYTVBS0FHc0NlUDVTZHUzcnlwTEtoZ1RNRFNqZ2RDaUoxNUxBc0xEdzkvVXBEeGtBR0xxM05rTW1vQTIzSmJLSlBKSHR5N2R5K2pBT014dDJMM1dTbk95UVVBN005dGdSQmliMEVHWWlJV2RUd2FqU1lrdDJVeW1leFFRY1pDdWJLb09rZW1vOVZxRCtheE9LREFBaWs4aXRWbnBWZ25GNm1wcWVjQXBPUXNGMEtrSnlZbS90c01JYjBWU3p1ZTY5ZXYvdzBnTW1lNUVFSm90ZHBjV3pXbzRGaGFuU1BUVWFsVWw0VVFpVG5MaFJDWm1abVpxNHk5eHBJVnQ4OUtzVTR1N3R5NWt5bUVDTTVaTHBQSlRoWEZKanRMTzU3L01rZ2laRExaMWF0WHI5NHpReXlVZzRYV09US0IvemJ6KytRc2w4bGt0Mi9ldkZuc2J1TmYzRDRyeFRxNUFBQWhoTUhVSDYxV1cyU25BMW5hOFFENEpXZUJFQ0xYN2hJcWVCWlk1OGhFaEJBR1hRRmFyZGJnQWx0Y0ZLZlBTckZQTHVMajQ4OEFTTTlXOUZLbFVoWFpOOXZTanVmS2xTdlhBTVJrS3hKYXJiWTQ5dGNXV3BaVzU4aDAwdExTcmdGSXpWYWtBdkN6bWNJeHUrTDBXU24yeWNXVEowOFVBTEwzZDUwdHlrMTJsblk4QUNDRXlKNU0zSXlJaUxobHRtRElnQ1hXT1RLTk8zZnVaQUxJZnFPN08xZXZYazNLYlgxTFY1dytLOFUrdVFBTW11bUsvTUFhU3pzZVpPc2FFVUljTldjZ1pKd0Yxamt5RVNGRTlpbVlCdDJjeFUxeCthd3d1UUR3OHVYTGt3QXloQkJLbFVvVlpPNTQzcGFsSFU5NGVIaVlFT0xwZjUvdU1Hc3daSlNsMVRreW5XZlBubDBGb0FDZ1ZxdlZ4VzZXU0U3RjViUEM1QUpBVkZSVXFoQWlSQ2FUL1g3OStuV0RxVk5GamFVZER3QUJZTHNRNGxaNGVIaUV1WU1oUXhaWTU4aEVIajE2OUJMQURpRkV6TFZyMStMTkhZKzVGWmZQU25IK2JSRTlRb2dnQU5YTUhZZXBXTnJ4QURnb2hMQTJkeENVT3d1c2MyUWlhclY2cDVXVlZhYTU0eWdzaXNObnBVai9LcXE5dmYxSkFDN21qc01ZSWNTbDhQRHdWcS96R2g1UHdYbVQ0M2xYQ3ZONUtxNEtVLzE0MXl5cC9wbmlmYk9VODJIdU9selV1MFVLYlFXUXlXUXQzK0JsUEo0QzhvYkg4NjRVMnZOVVhCV3krdkd1V1V6OU05SDdaaEhudzl4MTJDSzZSY0xDd3N3ZGdoNEhCNGUzZWoyUDU5MTYyK041VndyYmVTcXVDbXY5ZU5lS2V2MHo5ZnRXbE05SFlhakRSYjNsZ29pSWlBb1pKaGRFUkVSa1Vrd3VpSWlJeUtTWVhCQVJFWkZKTWJrZ0lpSWlrMkp5UVVSRVJDYkY1SUtJaUloTWlza0ZFUkVSbVJTVEN5SWlJaklwSmhkRVJFUmtVa3d1aUlpSXlLU1lYQkFSRVpGSk1ia2dJaUlpazJKeVFVUkVSQ2JGNUlLSWlJaE1pc2tGRVJFUm1SU1RDeUlpSWpJcEpoZEVSRVJrVWt3dWlJaUl5S1NZWEJBUkVaRkpNYmtnSWlJaWsySnlRVVJFUkNiRjVJS0lpSWhNaXNrRkVSRVJtUlNUQ3lJaUlqSXBKaGRFUkVSa1Vrd3VpSWlJeUtTWVhCQVJFWkZKTWJrZ0lpSWlrMkp5UVVSRVJDYkY1SUlLdlJjdlhpQW1Kc2JjWVJBUlVUNHh1YUJDTFNvcUNxTkdqY0t6WjgvTUhRb1JFZVZUQ1hNSFFKU2JvMGVQWXRHaVJkQnF0WmcvZjc3QjhsNjllbUhTcEVrRkh4Z1JFZVdKeVFVVk9rbEpTVmkxYWhYKy92dHZCQVlHb21iTm10S3lseTlmWXZYcTFiaDc5eTc2OSs5dnhpaUppQ2czN0JhaFFrV2hVR0RvMEtHd3RiV0ZuNThmbGkxYmhudjM3Z0VBVHA4K2plSERoNk5LbFNyWXVIRWozbi8vZmZNR1MwUkVSckhsZ2dvVlcxdGJCQVlHd3M3T0RnQXdkT2hRVEo0OEdaVXJWMGJWcWxXeFpzMGExS2hSdzh4UkVoRlJYcGhjVUtGaloyZUh1M2Z2NHZqeDR3Z05EVVhUcGszUnNtVkw3Tm16QjNmdTNHRnlRVVJVeURHNW9FTGxqei8rZ0plWEY2eXRyZEdwVXllc1g3OGVaOCtleGNxVkt3RUF5NVl0dzdKbHk2VDFWNjllalU4KytjUmM0UklSa1JGTUxxaFErZXl6ejdCNjlXclVxVk1IRVJFUitPNjc3L0RlZSs4aEpDUUVGU3RXQkFBb2xVck1temNQYVdscHFGdTNycGtqTHRyKyt1c3ZOR3JVQ0RLWnpOeWhFSkVGNFlCT0tsUnNiR3lRa0pDQXFWT253dFBURThPR0RZT3JxeXRpWTJNQkFBOGVQTUM0Y2VOZ2JXMk5WYXRXd2RyYTJzd1JGMjF1Ym01UXFWUUZ1cytNakF3a0pDVGc4ZVBIVWxsaVlxTDBPRGc0V0hwODZkSWxSRWRIRzkyT1ZxdUZRcUY0ZDRFUzBSdGp5d1VWT29tSmlYQjJkcGFTaDJ2WHJtSEdqQm5vMUtrVGZ2MzFWN2k3dTZOUG56N21EdE9zMHRMUzBLbFRwM3l0KytHSEgyTHYzcjM1M3JaV3E0VmNudlYzeDcvKzlTOVVxMVlOQUpDYW1vclEwRkE0T0RnWXpOUkpTa3JDeFlzWEFRQStQajQ0ZHV3WUFFQW1rMEV1bHlNaElRRVZLbFNBVENhRGpZME5TcGN1RFRzN082eFlzUUpxdFJyVHBrM0RzR0hEOE1VWFgyRHQyclVZTUdBQWJ0MjZCUThQRCtsMU9xTkhqMGFmUG4wUUVoS0NuVHQzWXUzYXRWSThEZzRPS0Z1MnJONTVDZ3NMeS9leEU1RnBNTG1nUXVmenp6OEhBS2hVS3Z6blAvOUJhR2dvRkFvRk1qSXlzR2ZQSHFsN3BEZ1RRa0NwVkJwY09DOWN1SUJXclZyQnlzb3EzOXVLaUloQWl4WXRBQURidDIvSHZYdjNwSnVXMmRqWUlDZ29DQUNrWk1iYTJocWhvYUY2MjJqVHBvMzBlUHo0OFJnL2ZyeVVvT2hlbTF1Q1U2SkVDU3hjdUJCVHBreUJvNk1qQUNBeU1oTHIxcTFEU0VpSU5ITW9MQ3dNMDZkUGg3MjlQUUNnWjgrZXVITGxDaVpObW9UQXdFQm9OQnJZMk5qZzdObXowcllkSEJ6eWZSNkl5SFNZWEZDaGtwNmVqazJiTnVIdnYvL0d6WnMzVWFkT0hYenh4UmY0NnF1dm1GVGt3OVNwVTNIbXpCbVVLMWRPcnp3a0pFUnZJS3hNSnNPNWMrY0FBSHYyN0VHTEZpMFFIQnlNSFR0MllNT0dEWG51UTZsVW9rZVBIa2FYblQ1OUdwczJiVElvVDA1T3hwQWhRNHkrSmpBd0VMVnIxOGErZmZ1UW5wNE9BTmk1Y3llbVRadUdvVU9IWXVuU3BVaFBUNGVucHljV0wxNk1XclZxU2NmZzZlbUp1TGc0V0Z0YlkvLysvZmpIUC82aHQyMlpUSWJVMUZTRDgwRkU3eGFUQ3lwVXlwUXBnenAxNnFCWnMyYjQ5Tk5QVWFGQ0JYT0haQkY2OU9naEpRUXhNVEdZUFh1MnRPeXZ2LzdDMHFWTGNlSENCZmo2K3VLamp6NlNsaWtVQ29Pa3dOcmFHaUVoSVhwbHVwYUxEaDA2b0VPSERoZ3paZ3cwR28yMFhDYVRHWXlQcVZpeEluNzY2U2NBV1YxaE8zZnVsRm8zRmk5ZURBQ1lPSEVpSmsyYUJCc2JHM2g1ZWFGMTY5WUFnRldyVnVIdzRjT3dzYkZCYUdnb2dvT0RzWDc5ZXF4YnQwNXZIMTI3ZGtXdlhyMmcxV3F4WnMwYWZQcnBwNjk1NW9qb1RUQzVvRUtuYjkrKzVnNmhTSGpUR1I2Ly92cXIzbmlOMGFOSFk4MmFOVGh3NEFBcVY2NnN0Njd1cG1ZQThqM0dBd0RpNCtQMUVwQk9uVHJCejg5UGI1MnVYYnRLOFN4WnNnU3RXN2ZHdG0zYk1IcjBhTVRHeHVMZ3dZUFlzMmNQUHZ2c00zaDZlcUo2OWVyU2F6MDhQT0RoNFNFbE5mLzg1eit4ZmZ0MjFLNWRXMjhmaXhZdHluZk1SR1E2VEM2SWlpQ05Sb01TSlVvZ09Ua1ozYnQzMTF1bXUyanJUSjgrWFJvQW01YVdobDkrK1FVQkFRSFM4aDQ5ZXVEZ3dZTUlEUTJGbTV2YksvZXQ2eFo1K3ZRcHFsYXRhblNkeE1SRVRKZ3dRWHFla3BLaTl6eTd4bzBidzhmSEIwMmFOSkhLUWtKQ2NQUG1UU3hidGd5dFdyVjZaVXlmZlBJSm5KeWNZR1ZscFRlZ016azVHVFkyTmpoeDRzUXJ0MEZFcHNQa3drSWtKU1hodmZmZU15aS9kZXNXR2pSb1lJYUk2RjFLVDArWFpsejgvdnZ2VXJtRGd3TkNRME1obDhzaGhOQzcwQUxBeG8wYjBiNTllMVNwVWtVcXM3S3l3cUpGaXpCaXhBalVyVnRYR2xRSjVOMHQ0dWJtaG5uejV1SGpqei9HbWpWckVCd2NqQUVEQmdBQUtsU29vRGYyb2xPblRnWmpNWFJKVU03V0J0MkFURWRIUjZuN1JxMVdZOE9HRFdqUW9BRzZkT2xpOUp6TW5Uc1hCdzRjZ0xlM040Q3NXUytEQmczS1YzSkNoY2NmZi95QmxpMWI4dDRyUlZ5eHZzK0ZRcUV3R0UxdXJLeXdlL3o0TWZyMzd3K3RWbXV3Yk5pd1lXYUk2TzJscGFVaEppWUdmL3p4aDE1NTlndGZjUllmSDYrWElPUjA5T2hSakI0OUdrK2VQSkhLL3ZqakR4dzdkZ3lUSjA4MldMOXUzYnBZdUhBaFpzMmFoZDkrKzAwcTEzV0w2THBHc3V2ZHV6ZldyRm1ERlN0VzRPelpzM3JKYldKaUlrYU9IQ245UzBsSjBYcytjdVJJYWQzSGp4K2pkKy9lMHI4MmJkcmcyYk5uQUlBNWMrWWdMQ3dNdzRjUHgvMzc5OUdzV2JOY2o3bGp4NDVJU0VpUVdpbjgvZjJoVkNxTkhpKzlHK2ZPbllPUGo4OWJiV1B5NU1sR3Y4dUtrbm56NXVYckdLNWN1YUwzUEQwOVhlKytMbzhmUDRZUXd1VHhGUVMyWEZpQWd3Y1A0dlBQUDllYitsZFVlWHQ3SXlnb0NLbXBxZmpIUC82QktsV3E4QzlQSTI3Y3VJR1BQLzQ0MStYOSt2V0RRcUdBaDRjSEFnSUM4T2pSSTN6MzNYZVlPM2V1TkxVenB3NGRPbURtekptWU9YTW0zTjNkWDlsRjBydDNid1FGQmFGMDZkTFl1M2V2WHYwN2ZmcTAzZ0JPWTJNdWxFb2xBS0JHalJvNGVQQWdBT0RFaVJNNGZmcTBsRGkxYmRzV0V5Wk13Tnk1YzNPOXQ4bURCdzl3N05neGpCczNEb3NYTDhhVUtWTVFHUm1KdzRjUHc4ZkhCN2EydG5rZUI1bE83ZHExTVhmdVhIVHQybFdhMVpPZHM3T3ozdlBzMDRZdFNVaElDSzVmdjI1UXZtSERCdW0rTVFEZzd1NHUzUi9teUpFanFGKy9QbWJPbklrOWUvYWdSSWtTR0R4NE1FNmZQbzBTSllyZXBicm9SVXg2RkFvRjl1M2JCNWxNaGdzWExnRElhbTUyZDNjM2MyUnZSamM3d05IUkVmNysvdVlPcDFBU1F1RFFvVU1ZTzNac251c05IejRjcnE2dXNMS3l3dlhyMXpGaXhBaTBiOThlR1JrWktGbXlKTzdkdTRlU0pVdnFmWEgxNnRVTGxTcFZnbzJORFlDcytqVnc0RUNEYmNmRnhjSFgxeGNUSmt6QTh1WExzV3ZYTGd3ZE9oUnl1UnorL3Y3U1RiUjBrcE9UTVh6NGNJUHQ2TVordkh6NUVwczNiOGF0VzdlazM1RUJzdTZaWVdkbmh6VnIxdURKa3lkd2RYV1ZFbys0dURpb1ZDcU1HemNPWDMvOU5RQ2dkT25TcUZHakJ2ejgvTkMvZi84OFczZm83YlJvMGNKbzRpYUVNRWhNRlFvRkxsKytySGRUczZMV1F2eTY5dTdkKzFyM20xbXdZQUV1WHJ5SWhnMGI0c0NCQTNCMWRZVmFyWDZ0YlJRbXhUSzV5Rm1walZWeVhabWpveU4rL3ZubkFvbnJUV3pkdWhYZHUzZkhOOTk4aytzNjJRZjR0V3paRWdzV0xDaUkwTjZJc1g1V0Z4Y1g2V0tYa1pFaEhjL3o1ODl4K2ZMbEFvMnZNRGg2OUNneU1qTHcrZWVmRy93bFdMWnNXWU43VUpRdFd4YUhEeCtXbnZ2Nys4UEh4d2R5dVJ6RGh3ODNhUEZxMTY2ZDlOalcxbGJ2SmxxUEhqMkNTcVdDbTVzYlJvOGVEV2RuWjlTclZ3L2ZmUE1Ob3FPajhlbW5ueHJjWUVzbis5UlVuU0ZEaHFCLy8vN1l1blVyZXZic2lkV3JWME9wVkNJeE1WRnFEaDQ0Y0NEYXRXc0hIeDhmOU9uVEIrM2J0OGVTSlV1UWtKQUFlM3Q3ZlB2dHQ3aDc5eTYrK2VZYlhMMTZGU05HaklDWGx4ZTh2YjNSclZzM09EazVvWFhyMXZqWHYvN0YrMTJZa0ZhcnhhbFRwL0Rnd1FNb0ZBbzBidHdZQUpDWm1RbHZiMjlNbXpZTlFOYjczckpsUzZQYmlJcUtNanJRMThYRkJVRFdQVml5LzZWZldMVm8wVUp2TmhPUU5lc3QrL2VaUnFOQmJHd3N6cDQ5SzNWWHExUXE5TzdkR3djT0hKRFdHek5tREh4OWZlSHE2Z3FOUnNPeEorWmdiMjh2N08zdHhadEtUMDgzZUwyeHN0ZWxpNnNnamljNE9GZ01IRGhRZE8vZVhYVHYzbDM4K09PUGVzdWJOMi8rVnNkUzBNZmo3dTR1T25ic0tPenQ3VVhIamgxRng0NGRSWWNPSGFUbDdkcTFreDVuTHkrSTQzbFhYdmM4cGFTa2lLdFhyNzdSc1FzaGhGcXRGdW5wNlVLdFZyOXkzWU1IRDBxUGs1T1RSV1ptcHZqeHh4OUZVbEtTM25vS2hVSWtKaWErVVR5M2I5OFdqeDQ5a3A2N3VibUpkdTNhQ1M4dkw0TjFVMUpTeE1PSEQvWEtmdnZ0TitIbTVpWUNBd05GV2xxYTNyTEhqeDhMYjI5dk1YUG1US0ZVS3ZNVlQyR3JIKy9hbTM2UC92YmJiMEtyMVlxTEZ5K0tYcjE2Q1hkM2R4RVpHU21Ta3BKRWl4WXRwUFcwV3EzNDdiZmZwSE9iL1R6bmR2N3pVemVOdmM0VTc5dWJuSS9zMzdNS2hVSjA3TmhSakJzM1Rnd2RPbFM0dXJvS2QzZDNjZS9lUFdGdmJ5OVVLcFcwYnV2V3JZMCtGa0lJalVaalVGYlE1K0p0Rk11V2kreUtlbGJZdjM5LzlPL2ZIODdPemhiUmY3bHUzVHBjdjM0ZG8wYU53dkhqeHdIODc2OFl5bEt1WExtM3VobVVsWlZWdnNjaDlPclZTM3Bjdm54NUFKQzZJTElyWGJvMFNwY3UvVWJ4NUJ3N2tsZDNXTGx5NVF4YUg1eWNuT0RrNUdSMC9lclZxMlBpeElsdkZCZmx6Y25KQ2VmUG4wZTFhdFd3Yjk4K0JBY0g0OEdEQjZoUW9ZTFUwZ2hrZmNmbTl2NEFXWU1XcmF5c2lrUUxSVjVXcjE2TkN4Y3VvRlNwVWtoSlNjSDMzMytQYXRXcW9XVEprZ0NBTDcvOEVtZlBuczMzK0ltTWpJd2lQVjZvV0NjWFFvZ2kyNS8xS3JxbWNhMVdxOWRNbnZQT2lvWFJtVE5uQUdSOUdMUGZTWktJQ3BmWTJGZ3NXYklFOWVyVnc5U3BVOUdnUVFORVJVWGxPbWdZTVB4aklTUWtCRStlUENuVTNiV3ZJcFBKTUczYU5La3JhTTZjT1pnd1lZSmV3dDIrZlh1OXFlR0ppWWxRcTlVWU8zWXMxcTVkYTdETjVPVGtQTTlqWVZmc2tvc2RPM1pnOWVyVmVtVjVqYmtBVUtoL1ZkSFQweE5YcjE1RmVucTZsRVNFaElRZ0tTbEo3LzRIZ1A2UFN4VldXcTBXMTY5ZlIrblNwZEdsU3hkNGVIZ0ErRit5bEpHUklUMU9UVTAxVzV4a1docU5KczlFWHdpQnlNaElnOThPSWZNYU1HQUFldlhxaGYzNzkwdXpnNktqb3czR0gyUjM2dFFwQVAvN2poMHlaQWg2OXV5Sng0OGZvMGFOR3U4K2FCTlRxVlNReStYSXlNaUFWcXVGcmEwdHlwVXJKNDA5bWpkdkhoWXNXSURZMkZnQVdUZVVHelZxRkJJVEV5R1R5ZkRWVjEvcHRWRG96c09USjAveVBJK0ZYZEdmdS9pYTNOemNFQllXaHJDd01HemV2Qm4xNnRXVG5vZUZoVWsvNXBTOXJEQmJ2SGd4UWtKQ1VLWk1HWVNFaEJTSmxvbThIRHQyRE0yYk53Y0FkT3ZXRGJObXpRSUE2ZGhLbFNvbFBTNnVnL01VQ2dWKyt1a25xRlFxbzhzY0hCeWdVQ2lNdm5idDJyVjZzekdBckNtaDNicDFNN2luaUttbzFXcUVob1lpSlNVbDEzWEdqaDJMVzdkdTVicGNONGcwTjdrZEw3MGJVVkZSY0haMmhyT3pNenAxNmdSdmIyK01IRGtTenM3T1dMUm9FU0lpSXFUbHVuKzVLVisrUEFZTkdvUjc5KzRWM0FHWTBJc1hMMUN4WWtVY1BIaFFhbjNadDIrZnRGejN4OTdYWDM4TnJWYUxzbVhMWXQ2OGVUaDU4aVNzckt6UXRHbFRhZDJiTjI5aTBxUkpVS3ZWdUg3OU9obzFhbFRneDJNcXhhN2xJcnNUSjA1SUZ6SkxvZFZxaS9UOUxvNGRPd1pQVDArcDM3MXAwNlpHYitBRUlOZHlTMmRsWllYTGx5OWp3WUlGMGc5ODVVZDBkRFIyN2RxRmF0V3FTVWx6OWVyVjhlR0hIK0xaczJkNkxYcFZxbFRCbWpWclhxdTFhK3pZc1JnM2JweEJ1YSt2TDdadTNZcVJJMGRpeXBRcFJsL3I2T2lJcFV1WFl0dTJiZmthQi9YSEgzL2c5T25UaUkyTlJVeE1EQ3BVcUFCL2YzODBiOTdjb084K1BqNGVseTVkeXZkeDBLdDk4c2tuQm1POGhCRHc5ZldGajQ4UFBEdzhNR2pRb0h4M094ZmxHNTNkdkhrVEgzMzBFVnhkWFJFU0VvS1RKMDhhck9QbjV3ZDNkM2ZwdXpubm1DbTFXZzIxV28zWnMyZmpoeDkrZ0V3bXc2RkRoL0ljcTFMWUZkdmtJalEwRkwvKytpdDI3dHhwN2xCTVFxUFJJQ0FnQUZldlhqWDR5N1FvbVRkdm5rRS9ZMjYvWDVGYnVhV3pzYkhCeXBVck1YandZQnc1Y2lUWDIyRm45L1RwVTNoNGVPRG5uMzlHZUhnNFdyUm9BWHQ3ZTRTRmhXSEJnZ1U0ZXZRbzFxOWZqNGtUSityZEcwSjNneC9kNC9YcjErdjlMc21yL1BiYmJ3Z09Ec2Jtelp2aDRlRUJlM3Q3dEczYjFtQTlOemMzN04rL0g3LysrcXZCYjZVWVU2bFNKYlJxMVFyejU4L0g4ZVBIcFNaNVhjdFdka1doTzdBbzAycTF1SGp4SXJac2RMZWtRZ0FBRnlCSlJFRlUyUUtGUW9FVksxYmdsMTkrd2M2ZE96RnMyREQwNjljUHBVcVZrdGJQcXhVak5qWVdWbFpXUmVvUHBFT0hEcUZ0MjdhUXkrVll1WElsS2xhc2FMRE95SkVqamY0OGc4NlJJMGRRdG14WkxGKytIQTBiTnNTNmRldFFzMlpObkQxN0ZvMGFOY3JYWjd5d0tYYkpoVmFyeGZmZmY0L0xseS9qNTU5L0x0SjlXam9QSGp4QTZkS2xrWm1aaWUrLy94NkEvdGdFSGQwZEVRdXpvanlBcVNCVnIxNGRtemR2enZNdW5kbmR1M2NQdzRjUFI4dVdMVkcxYWxVRUJRWEIzdDRlTTJiTVFFaElDR3h0YmVIczdJekxseStqVzdkdVJyZHgvLzU5MUtsVEo5OHhuajkvSG5QbnpzV3laY3Z3NmFlZll0R2lSWmcxYXhhV0xWdG1jTUczc2JIQndvVUxVYk5tVFN4ZXZGanFsODlKTnhqdzFLbFQrUGpqajdGbzBTS0RuM0tuZHk4aElRRm56cHhCUkVRRUxseTRnQW9WS21ESWtDSG8xYXNYckt5czRPTGlndWpvYUd6WnNnWGJ0MitIbTVzYjNOemNNR1RJRUV5ZlBoMUExajBzZE9iTW1ZTmp4NDVCSnBPaFo4K2VSV1lXMyszYnQzSGp4ZzBNR3pZTXZYdjNsc3ExV3EzZTgreTN1MSs3ZGkycVZxMktqSXdNS1lucTFLa1RQdjc0WXpSbzBBQWJOMjdFcVZPbnNHM2JOc1RGeFdIaXhJbW9VNmNPR2pac1dIQUhaZ0xGTHJtUXkrWG8wYU1IWnM2Y0tVMnR5ODdHeGdiejU4OHYrTURlUXExYXRYRGt5Qkc5SmtoZlgxK0QzMkhJZVIvN3dtejgrUEZHeThlTUdWUEFrUlErYVdscFVLdlZlUC85OS9QOUYxNnJWcTBRR2hvcTNSQUx5TG81VlhKeU1rYU5HcVczN3ZidDIvWFcwM21kNUdMMzd0MVl2MzQ5RmkxYUpDVVNiZHEwd1lJRkN6Qno1a3k0dWJsaDNMaHhldkhydWlnOVBUM3gzWGZmNlMxVEtwVm8wNmFObEhTc1dMRUN2Ly8rTzVLVGs5R3ZYejhBd1A3OSs0MG0xY1p1M2tWdng5cmFHaGN2WGtTVEprMHdZc1FJMUt0WHoyQ2RldlhxWWVuU3BZaUppWkhlTjExaUFRQ0RCZzJTSGk5WnNnU0xGeStHRUtKSXRWclVyMThmZm41KytQRERENlZiMk9kSGp4NDk4T0xGQ3ltUnQ3R3hRY09HRGVIajQ0TkxseTVoOCtiTnNMT3pnNTJkSGR6ZDNmSDMzMzhYdWVTaWFLU0h1ZERkSktTd0RiclVqWUsrY3VYS2E1MWZIay9CZU5QamVWZGU5enpObkRrVGQrN2N3ZjM3OTNIcDBpVUVCQVRvL1c2SHNTbHN1YlVFdEdqUklzKzduRTZmUGgzbno1OEhrTlV2TEpQSmpQYWo2N3BQSGo5K2pHWExsdUgyN2R0WXRXb1ZHamR1aktTa0pIeisrZWM0ZWZJazNudnZQZno5OTkrWU1XTUdyS3lzTUdYS0ZNVEh4MlBidG0xSVMwdkR4WXNYb2RWcU1XTEVDSHo1NVpmU25SMTF5VVgyYzNUKy9IbDgrZVdYZW1YSGpoM0RGMTk4b1JkYmZydU9kQXBiL1hqWEN1dm45SFdaNm4wejUvbkl5TWlBdGJYMVd5ZFloYUVPRjd1V0M2S2lidm55NVFEKzl3V1MvVmRHRlFvRm5KeWNwSzRPbmNEQVFPemR1OWRnVzFxdFZ2ckxQNmY5Ky9mcmpkL3AxcTBiVnE1Y3FUY2RORFUxRmUzYnQ1ZWU3OW16QjNaMmRnZ0tDakxhTWdnQURSczJSRkJRRURadjNneUZRb0doUTRkaTZOQ2hVZ3VIWEM3SDdObXpNVzNhTkt4WnN5YlhFZlBIamgyRFhDNkhsNWNYSmt5WUlMVnFyVisvSG84ZVBjS0hIMzZvdDM1UjdMZW00aVg3MkpTaWpza0ZVVEV3Wk1nUURCa3lKTTkxN3QrL2o5cTFheHRkbHBtWmlmajQrRnlYNjB5Yk5pMWZmM1dWTGwwYVU2ZE96WFY1NDhhTjhkMTMzeUVpSXNKb2NwR1FrSURvLzIvdnpvT2lydjgvZ0Q5WkxvRVdSUnF0TUs4VUxXWWNEWkJ4VWhoUk1qVVRGRWp3QWszeklEWFJWRUFZNVN1RG1pQ2lvaHlqSVNZTm9pRGpTUjRkbENka1JvcUFhY29ZWkFtTXJyTG9aMzkvTVB2NThXR1hLMWJZbGVkanhobjN2UWZ2eng2ZmZlMzdlTDFLU3lHWHkrSHM3SXkxYTljaUt5dExuS3QzZEhURW9VT0hYdG9rZVdRWTFHWFhEV21xUjFjNjN4R2pidWhweG93WjRndXZkdkxreVVhM3l1bTdlL2Z1b2FhbVJ0STJmLzc4Sm5NTDZLdXlzakt0N1FxRkF1bnA2ZTNjbTVmSGxDbFRXdnd2TmpaV2N0KzdkKy9DeHNZR1ZsWldUZjROWFo1RVI0OGVEVTlQVHdpQ2dQTHljc2xqSnlZbWlnWHN4bzRkaSszYnQyUDE2dFdZUEhteXVKQnV5cFFwa3N1a1cvWFBudzNmTC9IeDhTZ3ZMOWQ2UDNWYS8vcUtpb3B3NTg0ZDNYYXduUlVWRlNFd01GRFNGaE1Uby9IY05FVmJFVGREMVNsSExwS1NrbkRuemgxTW16Wk5iRnU0Y0NHMmJkc0dwVklwS1RHdGJXR2JQc3JKeWNHeFk4ZncrZWVmdzkzZEhZSWc0TXFWS3dhM21FMFFCS3hkdXhiMjl2Yml2THlhaFlVRmNuSnk0T1RrMU9KZEVwMUJZV0VoS2lzckpkVk10VGwwNkJBQVlQLysvUmcyYkpoR3RrdG5aMmZ4TmcwMU5hcWhDM2Z2M29VZ0NGQXFsWkxkSDJGaFlUaDc5aXdBNmJTR3RiVTF2THk4a0pLU0FxQXVxTm00Y2FONFBVY3VYanhYVjFjeEMzQm1acVpZYytiS2xTczRmZm8wRmk5ZXJQVitJU0VoOFBEd2tMVGR2Mzhmc2JHeFNFdExNOWprZUdmT25OSDRqTXlaTXdlZmZQSUpaczJhSmRuaURVRHlQYU5XV2xxcXRkM1UxTlRnMGlaMHV1RGkzTGx6dUhEaEFyS3lzckJqeHc2RWg0ZERFQVFzWDc0Y0xpNHVtRGx6Sms2ZlBxMDFHWkErVzdod0lWeGNYTEJ1M1RvY09YSUVVVkZSQUdCd0oxZVpUSWFFaEFTRWhJUWdQVDFkYTNDblRna09BRFkyTnRpN2QyODc5bEEvcUxjVlIwUkVvS1NrQkJFUkVTMityN201T1pZdFc0YTB0RFQwNk5HalJmZTVlL2Z1Q3dzdXlzcktzR0RCQW93YU5RcExseTVGY0hDd0dEeEdSMGVqdHJZV0ppWW1ZZ0Vvb083OWJpamJGVHNUUVJDd1pjc1dQSDc4V0pLdnBHZlBuaHFmVXc4UEQ4bVBuNXFhR3Nrb1UyT0xrUFdSSUFqSXljblJ1czFhcFZKSkNnQys4c29yeU0zTjFYcHVjM1IwTkpnZnRNM3BWTUdGVXFuRXpwMDdzV1hMRnRqYTJ1TFJvMGNvS3l2REcyKzhnZmZlZXc4VEowNkVoWVVGU2twS09ycXJMU1lJQXRMVDB6RjU4bVM4Kys2N1NFOVBSMTVlbm5qaWJXa0ZQbjN4NU1rVE1SR1BrWkVScGsrZmptKy8vUmFYTGwzQ21qVnJFQmdZaVBqNGVFa0JvTTdvMnJWcnNMUzBoSU9EQTlhdlg5K3E2UWh2YjI4VUZSWGh4bzBiTURjM2gxd3VSM0Z4c2NZdnhtM2J0b2tuT25XcThaTW5UMnA5ekpFalJ3S0FSajJibGlnc0xJU1BqdzhDQWdLUW5aMk44UEJ3M0w5L0h6S1pETWJHeGpBeE1ZR1JrUkdVU2lXZVBuMEtVMU5USEQxNlZGSVU2dGRmZjlYWVF1N2o0eU81M05pb0RPbE9ZbUlpVEV4TWNQejRjZno1NTUvbzM3Ky9lSjA2UjRrZ0NIQjNkMGRWVlZXak96S2NuWjNicGIrNmN2YnNXWlNYbDJQSWtDSGl6aWxuWjJmazVlVTFtWWRseElnUmt1M2Q5dmIya3JWUnhjWEZ1SHo1OGd2cjk0dGtXTjg4YldSbVpvYTB0RFM0dTd1THY5anFMeXFybjA3YXljbkpJRjdVcDArZm9xU2tCRjVlWGxpeVpBaysvUEJEakIwN1ZseHJZV2dKaG43NzdUZEVSRVFnS0NnSUV5Wk1nQ0FJU0VsSlFXUmtKQW9LQ25EanhnM01talZMdkgxMGREVHM3ZTA3c01jZHc5SFJFVWVPSElHTmpZMmszY3pNRE1IQndjMis3aUVoSVFEcUtqVStldlFJbHBhV0dxWEpseXhaZ2lWTGxyUzVyektaREwxNjlXbzBBUEx3OEJDRDRZWnJKTlJwa2RXUG84N2VxTDY5T3FnWk1tUUlnNGNPbHBlWEoyNkx2bnYzTGhZdFdnUi9mMy94ODZvZWlYQjJkc2FaTTJkdzRzUUpQSHYyREhGeGNiQzJ0c2E4ZWZPUWtKQ0FmdjM2SVRJeXNpTVBwVlZVS2hXU2s1TWxiZW9SbWZxamJZMHh0TkhsbHVwVXdRWHcvMSsyeloySTFDY3RmV2RwYVludzhIRDg4c3N2V0w5K1BhNWV2WXJRMEZBb0ZBcklaREtERzdsd2RuWkdURXdNb3FPajRlcnFpb01IRCtMQmd3Y1lNR0FBNXMrZmoxMjdkc0hDd2dMMjl2YVlOR21TeHBkclo2THQyRTFNVE9Edjc5L3NmZFZmemczclE3d0kxdGJXVFNZWWFtcDZ3OFRFcE1uMzhQcjE2OXZVTjlJZEZ4Y1hzUmdrVUplTWJlblNwYmgrL1RxaW9xSWtyN05TcWNUQWdRTVJHQmlJWHIxNmliVkZBZ0lDRUJZV0JsTlRVNHdhTmFyWkJjVDY0UERod3hvanFZOGZQNFlnQ0ZwcmcrVG01a3BHM1pwS3AyL0lxZXNONjV0SHg3UXRuQUhxVmpvYm1xRkRoeUk5UFIwUEh6NEVVSmQvd0JBK21Ob01IandZZS9mdVJVRkJBVkpTVXRDbFN4Zms1T1FnUHo4ZkR4OCtSR1JrSkxadTNRcGpZMk9OUlZKRTFENTI3dHdwdVd4aVlpTEpJdm5hYTY4aEpTVkZuQ3E3ZnYwNnJsMjdCa0VRTUhIaVJJd2JOdzZUSmsyU25JY3RMQ3l3ZWZObVJFVkY0ZmJ0MjNCd2NHaWZnMm1EbXpkdll0V3FWWktNb3c4ZVBJQ0ZoWVZrbWxDbFVzSFoyUm5tNXVhUys4K1lNYVBSeDlaVytkaFFkT3Jnd3RiV0Z2Lzg4NCtrVFM2WEcxUkJySWFycnRXZVBYdUd4NDhmYTF5L2N1VktqUXlHK2lnaElRSG56cDFEU0VnSVltSmlVRkJRZ0VXTEZ1SGl4WXRZc0dBQnNyS3lNR2JNbUk3dUpsR25OV1RJRUhFN3NGd3VGLy9ma0ptWkdkNS8vMzJzV0xFQ1E0Y09oVXdtUTJabUp1N2Z2NDlseTVaaHo1NDlXdThYRmhiMnd2cXVTOHVYTDllWWh2empqejlnWjJjbmFhdXRyZFZhbEkwakZ5K2gyN2R2NC9qeDQ1STI5YUlqUTZGdHo3Z2dDRmk0Y0NINjl1MkxOV3ZXZEVDdjJ1Yk9uVHZJenM1R1Nrb0s3T3pzRUJNVGc5RFFVTlRVMU1EYjJ4dlRwMDlIVEV3TWtwS1NPcnFybmNMang0OHhkZXBVN04rL0g3YTJ0bUs3bTV0Ym85TXFtelp0UW5Cd3NHUSt1YWlvQ01IQndVaEtTc0xycjc4dXRndUNnT1RrWkhoNmVtcnNYaEVFQWQ3ZTNseFBvYWNxS3l2RkJZejEzdy8xL3o5aXhBaklaREljUFhvVVFGMW1WV3RyYTFoYlcwdk92ODJsb3RkWDJ0WTNYYjU4V2FPc3VrS2hrR1ROVmVQSUJSa0VoVUtCRFJzMjRQYnQyeWd0TFVXWExsMHdiOTQ4ZzlwZGNmWHFWUXdiTmt3UytSc2JHOFBTMGhLK3ZyNllNV01HSmt5WW9QSExnSnJuNk9pb3RTUzBXbVZscGNZSi91ZWZmMGJYcmwwbGdVVlQwdFBUa1pHUmdjTENRckZ0L1BqeHlNaklRRlZWRlZhdlhpMjJmL2JaWjNCeWNrTHYzcjB4ZS9ac2hJV0ZTZkoxcUZRcWcwK3VSSjJMUXFIQWlSTW5zSG56WmtsN1ZWV1ZtQkkvTnpjWFNVbEpxSzJ0YmJaYXRYcmF5TkMycUhicTRNTEd4a1pqM1VXL2Z2MDZxRGR0VTExZGpTTkhqaUExTlJXOWUvZEdhbW9xVEUxTkVSY1hCMDlQVHdRRkJXSHk1TWtHa1J2ZzRzV0xHaFZkZ2Jvby92YnQyK0oyMVlZSmw2aDVNcGxNNjJpWG1yWXRnTWVPSFd0UmxrdEJFSkNRa0lEYzNGd2NQSGdRcWFtcENBc0xnNUdSRVpZc1dZSzMzMzRiR1JrWjJMcDFLMGFOR2lYNVd4OTg4QUhlZlBOTldGbFp3ZC9mSDMvLy9iZmtzZXRQN3pYVmY2S090bnYzYnZUcjF3OU9UazVRS0JSaWpwYmMzRnh4MjZtSGh3YzhQRHlnVXFudzQ0OC80c0NCQTFpMmJCbnM3ZTFSWFYyTkZTdFd3Tm5aR2E2dXJoZzBhRkRISHRCLzFLbURpNisvL2xweVdhbFU0c21USi9qMzMzODdxRWV0bzFLcGNQandZWHozM1hlNGNPRUNCZzBhaEZXclZzSGQzVjBNSXRhdFc0ZjgvSHo4NzMvL1EzWjJObmJ2M3EzWFg4Z3FsUXJuejUrWGJEY0ZnSktTRXF4YnR3NVdWbGJJeWNuQjVzMmI0ZXZyaXdVTEZyQWdWU3MwVmFoTW00cUtDbHk0Y0FIcjFxMlRUQmxXVlZVQnFOc2hvRjQ0Ykd0cmk4REFRS1NscFdIeDRzV1NjdTQxTlRXb3JLeEVZR0FnYW10cmNldldMVEc0S0M0dXhzMmJOOFdrUy9VL2w4K2ZQOGZ3NGNNWlVPaVpmZnYySVRVMUZVcWxVZ3o4NnEveHF2OS85VzFTVTFOaGJtNHU3djV4YzNPVFBLWWdDSksyTVdQR0lEdzh2RDBPUjJkdTNicUY3T3hzc1VyeFR6LzlKSTdVMmRqWVNMTEk3dG16QjluWjJiQ3pzOFAwNmRNeGNPQkFBSFc3cTBKQ1FuRDY5R2xFUkVSQW9WRGdvNDgrTXJqRWpwMDZ1R2pvNmRPbjhQSHhnVXFsYXRVSnVLTVlHUm1ocHFZR0RnNE9XTHAwcVNSaFRYM3E1Rm8vL1BDRFhnY1dBUERvMFNPNHVMaEkwbnZMNVhKa1pXVmg5T2pSQ0FnSWdFd213NlpObTNEeTVFbVVscFoyWUc4Tmowd21hM0w5UXNPUmk5VFVWSmlZbUVBdWw0dDVDdkx6ODdGanh3NlVsSlNnVDU4KzJMdDNyOFlpdFlxS0NvMzFUUFhWWC95blZDcng1WmRmNHErLy9zTGN1WFAveTJGUk81czVjeVptenB6WnF2dk1tREVEUlVWRkdEZHVISUQyMlFiZG5xS2lvdEMvZjM5a1ptYUtVNGhqeDQ3RnBVdVg4T3paTTQyY0Z6MTY5RUJDUW9Kay9aRmEzNzU5TVhmdVhNeWRPeGVscGFXb3FLaG9sMlBRcFU0WlhIei8vZmRhMjYydHJYSHExS2wyN2szYk5GZnBVczNNek13Z2RsZkk1WEpzMkxCQjB0YllsNkg2SkVVdEp3aENpd3Q1M2J0M1Qrdm40WnR2dnNINDhlTVJIeCtQZDk1NUIzbDVlUnI3K1I4K2ZOamlJa3dPRGc3WXRXc1hWcTVjQ1M4dnJ5YlhoSkRoYW1wWHhNdEFmVDVxdURiSnlNaElhekt0K3VuUm0vTFdXMitKdVVNTVNhY01ManBqK1ZzaW9PNjkzMVJDcS9vakYxbFpXZmowMDAreGJkczJzYTJ3c0JENStmbUlpSWhBZkh3OFBEMDlFUlVWaFpFalI3WnBQYytnUVlPUW1abUpxcW9xcmR1ckc3Wnhtb1JJdjNYSzRJS29zMnJOeUlXZm54OXNiVzNGNEVLcFZHTERoZzBJQ0FnUXQ5UU5IandZM2JwMVEzcDZ1bVFVemNiR0JvbUppWTArdHJhY0NNbkp5ZkQxOVJVRGgvTHljbmg3ZXlNaElRSERodzl2OFRFU1VjZGpjRUY2NmIva1ZxRG10V2Jrb3VId2JuUjBOQ3d0TFRXbTRvS0RnekY3OW16WTJkbkIxZFVWUU4yMHlKdzVjMXJjci9MeWN1emJ0dyt6Wjg4VzJ6WnUzQWdmSHg4TUh6NGNGeTllaEttcHFkWmRSRVNrZnhoY2tGNXFiVzRGYXBwNnA0ZGNMbTh5VVp6NmVpOHZMMGxSdiszYnQrUHk1Y3RJVGs0VzU1YlZPd0pjWFYwUkVSR0IwTkJRSER4NEVEMTc5c1JYWDMyRm9LQWdyZE1YYm01dUdxTWFaOCtleFlnUkk4UVJrYXlzTEZSWFYyUHg0c1VBNnNyRXIxMjdGdW5wNlZvVEVSR1JmbUZ3UVhxcHBia1ZxR1hVT3owRVFjRDU4K2R4OU9oUmZQSEZGK2phdFN2S3lzcXdiOTgrakJrekJvNk9qbHJYSkhsNmVzTEh4d2M5ZXZRUUF3WTNOemRKOEpDVmxZV2dvQ0FBZFZ1S0ZRcUYxZ1hIQ29WQ0xJLys4Y2NmdzlQVEV5ZFBub1MzdHplQXV2VVVxYW1wU0VoSVFGVlZGYXFycTZGU3FkQ2xTeGZFeHNZaU5EUlVwODhORWVrZWd3dlNPNjNOclpDUmtkRWgvVFFrUlVWRk9IWHFGRTZjT0FGYlcxdjQrdnFLbFJtdHJLelFwMDhmeE1YRm9hS2lBdVBIajRlL3Y3K2t4azZ2WHIyYS9SdTJ0clk0Y09BQUhqeDRnTVRFUkxpN3UydmRNZUxtNW9ZREJ3NklsOHZLeXZENzc3K0xVeXBSVVZGNDh1UUpaczJhaGU3ZHU4UEd4Z1kyTmpad2NuSkNabVlteG8wYkJ5Y25wN1krSlVUMEFqRzRJTDN6WDNNclVPTUtDZ3BRVzF1TDJOaFkyTnZiUzY3cjFxMGIvUHo4NE9mbmgrTGlZbVJtWmtwMmZpeGJ0a3pyWTlhZk5sRjcvdnc1NHVMaTRPRGcwR2pWWVJjWEY4bGxDd3NMaEllSFF5NlhBd0J5Y25KZ1pXV2xkZmZKZ0FFRDhPcXJyelo5c0VUVTRSaGNrRjVwUzI0RmF0eTBhZE5hZEx1QkF3ZEthbjhBZ0plWGw5YmJxcWN4NmpNMk5rWmtaR1NUZjJQVHBrMlN5OTI3ZDVmcytXK3FEbzRoSkxjaklvQS8vVWl2cUhNcjFLZk9yVEJod2dRQWRmUC9TVWxKVUtsVUhkRkZJaUpxQm9NTDBpdCtmbjZZT25XcWVMbTUzQXBFUktSL0dGeVFYbWxOYm9YZHUzYzNtc3FkaUlnNkR0ZGNrTjVxYlc0RklpTFNEd3d1U0crMU5MY0NFMjBSRWVrWEJoZWt0MXFhVzRHSWlQUUwxMXlRWG1wTmJnVWlJdEl2REM1SUw3VW10d0lSRWVrWEJoZEVSRVNrVXd3dWlJaUlTS2NZWEJBUkVaRk9NYmdnSWlJaW5XSndRVVJFUkRyRjRJS0lpSWgwaXNFRkVSRVI2UlNEQ3lJaUl0SXBCaGRFUkVTa1V3d3VpSWlJU0tjWVhCQVJFWkZPTWJnZ0lpSWluV0p3UVVSRVJEckY0SUtJaUloMGlzRUZFUkVSNlJTREN5SWlJdElwQmhkRVJFU2tVd3d1aUlpSVNLY1lYQkFSRVpGT01iZ2dJaUlpbldKd1FVUkVSRHJGNElLSWlJaDBpc0VGRVJFUjZSU0RDeUlpSXRJcEJoZEVSRVNrVXd3dWlJaUlTS2NZWEJBUkVaRk9NYmdnSWlJaW5XSndRVVJFUkRyRjRJS0lpSWgweXFTak82QUxqbzZPSGQwRm5lTHhkRTU4bnFnajhmMG54ZWVqYlF4NjVFS2xVbDNzNkQ0MDRiZlczb0hIMDY1YWZUd3ZpcDQvVDUyVjNydy9YclNYN1AzWDV0ZnRKWG8rT3MxN21JaUlpSWlJaUlpSWlJaUlpSWlJaUlpSWlJaUlpSWlJaUlpSWlJaUlpSWlJaUlpSWlJaUlpSWlJaUlpSWlJaUlpSWlJaUlpSWlJaUlpSWlJaUlpSWlJaUlpSWlJaUlpSWlJaUlpSWlJaUlpSWlJaUlpSWlJaUlpSWlJaUlpSWlJaUlpSWlJaUlpSWlJaUlpSWlJaUlpSWlJaUlpSWlJaUlpSWlJaUlpSWlJam9KZlYvWlgvaFNaajhUYUVBQUFBQVNVVk9SSzVDWUlJPSIsCiAgICJUeXBlIiA6ICJmbG93Igp9Cg=="/>
    </extobj>
  </extobjs>
</s:customData>
</file>

<file path=customXml/itemProps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1144</Words>
  <Application>WPS 演示</Application>
  <PresentationFormat>宽屏</PresentationFormat>
  <Paragraphs>186</Paragraphs>
  <Slides>20</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20</vt:i4>
      </vt:variant>
    </vt:vector>
  </HeadingPairs>
  <TitlesOfParts>
    <vt:vector size="40" baseType="lpstr">
      <vt:lpstr>Arial</vt:lpstr>
      <vt:lpstr>方正书宋_GBK</vt:lpstr>
      <vt:lpstr>Wingdings</vt:lpstr>
      <vt:lpstr>.PingFangSC-Regular</vt:lpstr>
      <vt:lpstr>Thonburi</vt:lpstr>
      <vt:lpstr>.PingFang SC</vt:lpstr>
      <vt:lpstr>宋体</vt:lpstr>
      <vt:lpstr>汉仪书宋二KW</vt:lpstr>
      <vt:lpstr>等线 Light</vt:lpstr>
      <vt:lpstr>汉仪中等线KW</vt:lpstr>
      <vt:lpstr>等线</vt:lpstr>
      <vt:lpstr>微软雅黑</vt:lpstr>
      <vt:lpstr>汉仪旗黑</vt:lpstr>
      <vt:lpstr>Arial Unicode MS</vt:lpstr>
      <vt:lpstr>Calibri</vt:lpstr>
      <vt:lpstr>Helvetica Neue</vt:lpstr>
      <vt:lpstr>Wingdings</vt:lpstr>
      <vt:lpstr>宋体-简</vt:lpstr>
      <vt:lpstr>Office 主题​​</vt:lpstr>
      <vt:lpstr>1_Office 主题​​</vt:lpstr>
      <vt:lpstr>1月12日第一次会议</vt:lpstr>
      <vt:lpstr>基于数字孪生的钻井液体注替过程设计和实现</vt:lpstr>
      <vt:lpstr>数字孪生（DigitalTwin）</vt:lpstr>
      <vt:lpstr>数字孪生应用</vt:lpstr>
      <vt:lpstr>课题内容</vt:lpstr>
      <vt:lpstr>PowerPoint 演示文稿</vt:lpstr>
      <vt:lpstr>近期任务</vt:lpstr>
      <vt:lpstr>1月19日第二次会议</vt:lpstr>
      <vt:lpstr>近期进度</vt:lpstr>
      <vt:lpstr>建模软件的选用</vt:lpstr>
      <vt:lpstr>blender与unity3D</vt:lpstr>
      <vt:lpstr>简单的“管子”模型</vt:lpstr>
      <vt:lpstr>?</vt:lpstr>
      <vt:lpstr>1月26日第三次会议</vt:lpstr>
      <vt:lpstr>简单的“管子”模型</vt:lpstr>
      <vt:lpstr>技术路线</vt:lpstr>
      <vt:lpstr>技术路线</vt:lpstr>
      <vt:lpstr>技术路线</vt:lpstr>
      <vt:lpstr>近期主要改变</vt:lpstr>
      <vt:lpstr>近期主要改变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王润林 软件学院一八级三班</dc:title>
  <dc:creator>WangRolin</dc:creator>
  <cp:lastModifiedBy>wangrunlin</cp:lastModifiedBy>
  <cp:revision>12</cp:revision>
  <dcterms:created xsi:type="dcterms:W3CDTF">2022-02-08T15:28:38Z</dcterms:created>
  <dcterms:modified xsi:type="dcterms:W3CDTF">2022-02-08T15:28:38Z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2052-3.9.6.6441</vt:lpwstr>
  </property>
</Properties>
</file>