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B8F79-7661-490A-8057-672BA3E35154}" type="datetimeFigureOut">
              <a:rPr lang="en-ZA" smtClean="0"/>
              <a:t>2023/12/02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413953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B8F79-7661-490A-8057-672BA3E35154}" type="datetimeFigureOut">
              <a:rPr lang="en-ZA" smtClean="0"/>
              <a:t>2023/12/02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194111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B8F79-7661-490A-8057-672BA3E35154}" type="datetimeFigureOut">
              <a:rPr lang="en-ZA" smtClean="0"/>
              <a:t>2023/12/02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398971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B8F79-7661-490A-8057-672BA3E35154}" type="datetimeFigureOut">
              <a:rPr lang="en-ZA" smtClean="0"/>
              <a:t>2023/12/02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256100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B8F79-7661-490A-8057-672BA3E35154}" type="datetimeFigureOut">
              <a:rPr lang="en-ZA" smtClean="0"/>
              <a:t>2023/12/02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274878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B8F79-7661-490A-8057-672BA3E35154}" type="datetimeFigureOut">
              <a:rPr lang="en-ZA" smtClean="0"/>
              <a:t>2023/12/02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355076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B8F79-7661-490A-8057-672BA3E35154}" type="datetimeFigureOut">
              <a:rPr lang="en-ZA" smtClean="0"/>
              <a:t>2023/12/02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62828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B8F79-7661-490A-8057-672BA3E35154}" type="datetimeFigureOut">
              <a:rPr lang="en-ZA" smtClean="0"/>
              <a:t>2023/12/02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20176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B8F79-7661-490A-8057-672BA3E35154}" type="datetimeFigureOut">
              <a:rPr lang="en-ZA" smtClean="0"/>
              <a:t>2023/12/02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155950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B8F79-7661-490A-8057-672BA3E35154}" type="datetimeFigureOut">
              <a:rPr lang="en-ZA" smtClean="0"/>
              <a:t>2023/12/02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360405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B8F79-7661-490A-8057-672BA3E35154}" type="datetimeFigureOut">
              <a:rPr lang="en-ZA" smtClean="0"/>
              <a:t>2023/12/02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7A16748-9433-4BCE-BC98-823A9D780B1C}" type="slidenum">
              <a:rPr lang="en-ZA" smtClean="0"/>
              <a:t>‹#›</a:t>
            </a:fld>
            <a:endParaRPr lang="en-ZA"/>
          </a:p>
        </p:txBody>
      </p:sp>
    </p:spTree>
    <p:extLst>
      <p:ext uri="{BB962C8B-B14F-4D97-AF65-F5344CB8AC3E}">
        <p14:creationId xmlns:p14="http://schemas.microsoft.com/office/powerpoint/2010/main" val="329787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B8F79-7661-490A-8057-672BA3E35154}" type="datetimeFigureOut">
              <a:rPr lang="en-ZA" smtClean="0"/>
              <a:t>2023/12/02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16748-9433-4BCE-BC98-823A9D780B1C}" type="slidenum">
              <a:rPr lang="en-ZA" smtClean="0"/>
              <a:t>‹#›</a:t>
            </a:fld>
            <a:endParaRPr lang="en-ZA"/>
          </a:p>
        </p:txBody>
      </p:sp>
    </p:spTree>
    <p:extLst>
      <p:ext uri="{BB962C8B-B14F-4D97-AF65-F5344CB8AC3E}">
        <p14:creationId xmlns:p14="http://schemas.microsoft.com/office/powerpoint/2010/main" val="2511010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E4966-8E9E-8987-39C8-62EB551283E8}"/>
              </a:ext>
            </a:extLst>
          </p:cNvPr>
          <p:cNvSpPr>
            <a:spLocks noGrp="1"/>
          </p:cNvSpPr>
          <p:nvPr>
            <p:ph type="ctrTitle"/>
          </p:nvPr>
        </p:nvSpPr>
        <p:spPr>
          <a:xfrm>
            <a:off x="6094475" y="1878563"/>
            <a:ext cx="5916740" cy="1539551"/>
          </a:xfrm>
          <a:prstGeom prst="roundRect">
            <a:avLst/>
          </a:prstGeom>
          <a:noFill/>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ZA" sz="5200" dirty="0">
                <a:ln w="0"/>
                <a:solidFill>
                  <a:schemeClr val="tx1"/>
                </a:solidFill>
              </a:rPr>
              <a:t>EDSA_PT_2023</a:t>
            </a:r>
            <a:br>
              <a:rPr lang="en-ZA" sz="5200" dirty="0">
                <a:ln w="0"/>
                <a:solidFill>
                  <a:schemeClr val="tx1"/>
                </a:solidFill>
              </a:rPr>
            </a:br>
            <a:r>
              <a:rPr lang="en-ZA" sz="5200" dirty="0">
                <a:ln w="0"/>
                <a:solidFill>
                  <a:schemeClr val="tx1"/>
                </a:solidFill>
              </a:rPr>
              <a:t>Integrated project</a:t>
            </a:r>
          </a:p>
        </p:txBody>
      </p:sp>
      <p:sp>
        <p:nvSpPr>
          <p:cNvPr id="3" name="Subtitle 2">
            <a:extLst>
              <a:ext uri="{FF2B5EF4-FFF2-40B4-BE49-F238E27FC236}">
                <a16:creationId xmlns:a16="http://schemas.microsoft.com/office/drawing/2014/main" id="{DAA0B505-FC8A-78E9-2837-EFA5B260E0E2}"/>
              </a:ext>
            </a:extLst>
          </p:cNvPr>
          <p:cNvSpPr>
            <a:spLocks noGrp="1"/>
          </p:cNvSpPr>
          <p:nvPr>
            <p:ph type="subTitle" idx="1"/>
          </p:nvPr>
        </p:nvSpPr>
        <p:spPr>
          <a:xfrm>
            <a:off x="7299518" y="3592286"/>
            <a:ext cx="3774915" cy="606490"/>
          </a:xfrm>
          <a:no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p>
            <a:pPr algn="l">
              <a:spcBef>
                <a:spcPct val="0"/>
              </a:spcBef>
              <a:spcAft>
                <a:spcPts val="600"/>
              </a:spcAft>
            </a:pPr>
            <a:r>
              <a:rPr lang="en-ZA" dirty="0">
                <a:ln w="0"/>
                <a:solidFill>
                  <a:schemeClr val="tx1"/>
                </a:solidFill>
              </a:rPr>
              <a:t>Insurance industry in Africa</a:t>
            </a:r>
          </a:p>
        </p:txBody>
      </p:sp>
      <p:pic>
        <p:nvPicPr>
          <p:cNvPr id="5" name="Picture 4">
            <a:extLst>
              <a:ext uri="{FF2B5EF4-FFF2-40B4-BE49-F238E27FC236}">
                <a16:creationId xmlns:a16="http://schemas.microsoft.com/office/drawing/2014/main" id="{40A58D5B-ED4A-0E2D-883B-670E12CE59CE}"/>
              </a:ext>
            </a:extLst>
          </p:cNvPr>
          <p:cNvPicPr>
            <a:picLocks noChangeAspect="1"/>
          </p:cNvPicPr>
          <p:nvPr/>
        </p:nvPicPr>
        <p:blipFill rotWithShape="1">
          <a:blip r:embed="rId2"/>
          <a:srcRect l="25437" r="15016" b="-1"/>
          <a:stretch/>
        </p:blipFill>
        <p:spPr>
          <a:xfrm>
            <a:off x="1" y="10"/>
            <a:ext cx="6005512" cy="6857990"/>
          </a:xfrm>
          <a:prstGeom prst="rect">
            <a:avLst/>
          </a:prstGeom>
        </p:spPr>
      </p:pic>
      <p:sp>
        <p:nvSpPr>
          <p:cNvPr id="4" name="Subtitle 2">
            <a:extLst>
              <a:ext uri="{FF2B5EF4-FFF2-40B4-BE49-F238E27FC236}">
                <a16:creationId xmlns:a16="http://schemas.microsoft.com/office/drawing/2014/main" id="{DBA91793-53BF-DE06-6EDE-673A116D55FB}"/>
              </a:ext>
            </a:extLst>
          </p:cNvPr>
          <p:cNvSpPr txBox="1">
            <a:spLocks/>
          </p:cNvSpPr>
          <p:nvPr/>
        </p:nvSpPr>
        <p:spPr>
          <a:xfrm>
            <a:off x="9618297" y="6422572"/>
            <a:ext cx="3774915" cy="606490"/>
          </a:xfrm>
          <a:prstGeom prst="rect">
            <a:avLst/>
          </a:prstGeom>
          <a:no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spcBef>
                <a:spcPct val="0"/>
              </a:spcBef>
              <a:spcAft>
                <a:spcPts val="600"/>
              </a:spcAft>
            </a:pPr>
            <a:r>
              <a:rPr lang="en-ZA" dirty="0">
                <a:ln w="0"/>
                <a:solidFill>
                  <a:schemeClr val="tx1"/>
                </a:solidFill>
              </a:rPr>
              <a:t>Rolindela Liphadzi</a:t>
            </a:r>
          </a:p>
        </p:txBody>
      </p:sp>
    </p:spTree>
    <p:extLst>
      <p:ext uri="{BB962C8B-B14F-4D97-AF65-F5344CB8AC3E}">
        <p14:creationId xmlns:p14="http://schemas.microsoft.com/office/powerpoint/2010/main" val="14391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6E4966-8E9E-8987-39C8-62EB551283E8}"/>
              </a:ext>
            </a:extLst>
          </p:cNvPr>
          <p:cNvSpPr>
            <a:spLocks noGrp="1"/>
          </p:cNvSpPr>
          <p:nvPr>
            <p:ph type="ctrTitle"/>
          </p:nvPr>
        </p:nvSpPr>
        <p:spPr>
          <a:xfrm>
            <a:off x="753771" y="454934"/>
            <a:ext cx="10684151" cy="865640"/>
          </a:xfrm>
          <a:prstGeom prst="roundRect">
            <a:avLst/>
          </a:prstGeom>
        </p:spPr>
        <p:style>
          <a:lnRef idx="0">
            <a:schemeClr val="accent3"/>
          </a:lnRef>
          <a:fillRef idx="3">
            <a:schemeClr val="accent3"/>
          </a:fillRef>
          <a:effectRef idx="3">
            <a:schemeClr val="accent3"/>
          </a:effectRef>
          <a:fontRef idx="minor">
            <a:schemeClr val="lt1"/>
          </a:fontRef>
        </p:style>
        <p:txBody>
          <a:bodyPr anchor="b">
            <a:normAutofit fontScale="90000"/>
          </a:bodyPr>
          <a:lstStyle/>
          <a:p>
            <a:r>
              <a:rPr lang="en-ZA" sz="5200">
                <a:solidFill>
                  <a:schemeClr val="tx2"/>
                </a:solidFill>
              </a:rPr>
              <a:t>Problem statement</a:t>
            </a:r>
          </a:p>
        </p:txBody>
      </p:sp>
      <p:sp>
        <p:nvSpPr>
          <p:cNvPr id="3" name="Subtitle 2">
            <a:extLst>
              <a:ext uri="{FF2B5EF4-FFF2-40B4-BE49-F238E27FC236}">
                <a16:creationId xmlns:a16="http://schemas.microsoft.com/office/drawing/2014/main" id="{DAA0B505-FC8A-78E9-2837-EFA5B260E0E2}"/>
              </a:ext>
            </a:extLst>
          </p:cNvPr>
          <p:cNvSpPr>
            <a:spLocks noGrp="1"/>
          </p:cNvSpPr>
          <p:nvPr>
            <p:ph type="subTitle" idx="1"/>
          </p:nvPr>
        </p:nvSpPr>
        <p:spPr>
          <a:xfrm>
            <a:off x="753771" y="1914526"/>
            <a:ext cx="10580979" cy="4046636"/>
          </a:xfrm>
        </p:spPr>
        <p:style>
          <a:lnRef idx="2">
            <a:schemeClr val="accent3"/>
          </a:lnRef>
          <a:fillRef idx="1">
            <a:schemeClr val="lt1"/>
          </a:fillRef>
          <a:effectRef idx="0">
            <a:schemeClr val="accent3"/>
          </a:effectRef>
          <a:fontRef idx="minor">
            <a:schemeClr val="dk1"/>
          </a:fontRef>
        </p:style>
        <p:txBody>
          <a:bodyPr anchor="t">
            <a:normAutofit/>
          </a:bodyPr>
          <a:lstStyle/>
          <a:p>
            <a:r>
              <a:rPr lang="en-GB" b="0" i="0" dirty="0">
                <a:solidFill>
                  <a:schemeClr val="tx2"/>
                </a:solidFill>
                <a:effectLst/>
                <a:latin typeface="Söhne"/>
              </a:rPr>
              <a:t>Although Africa makes up a significant portion of the global population, the insurance industry in the continent is underdeveloped and represents only a small fraction of insured catastrophe losses worldwide. </a:t>
            </a:r>
          </a:p>
          <a:p>
            <a:r>
              <a:rPr lang="en-GB" b="0" i="0" dirty="0">
                <a:solidFill>
                  <a:schemeClr val="tx2"/>
                </a:solidFill>
                <a:effectLst/>
                <a:latin typeface="Söhne"/>
              </a:rPr>
              <a:t>The total value of insurance premiums is relatively low, and there is an unwelcoming mindset among potential clients questioning the necessity of spending money on insurance for risks that might not materialize. </a:t>
            </a:r>
          </a:p>
          <a:p>
            <a:endParaRPr lang="en-GB" b="0" i="0" dirty="0">
              <a:solidFill>
                <a:schemeClr val="tx2"/>
              </a:solidFill>
              <a:effectLst/>
              <a:latin typeface="Söhne"/>
            </a:endParaRPr>
          </a:p>
          <a:p>
            <a:r>
              <a:rPr lang="en-GB" b="0" i="0" dirty="0">
                <a:solidFill>
                  <a:schemeClr val="tx2"/>
                </a:solidFill>
                <a:effectLst/>
                <a:latin typeface="Söhne"/>
              </a:rPr>
              <a:t>Additionally, the economic imbalances within Africa, with a high unemployment rate and varying income levels, create challenges in identifying and targeting potential clients who can benefit from insurance coverage</a:t>
            </a:r>
            <a:r>
              <a:rPr lang="en-GB" sz="800" b="0" i="0" dirty="0">
                <a:solidFill>
                  <a:schemeClr val="tx2"/>
                </a:solidFill>
                <a:effectLst/>
                <a:latin typeface="Söhne"/>
              </a:rPr>
              <a:t>.</a:t>
            </a:r>
            <a:endParaRPr lang="en-ZA" sz="800" dirty="0">
              <a:solidFill>
                <a:schemeClr val="tx2"/>
              </a:solidFill>
            </a:endParaRPr>
          </a:p>
        </p:txBody>
      </p:sp>
      <p:grpSp>
        <p:nvGrpSpPr>
          <p:cNvPr id="30" name="Group 2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7" name="Freeform: Shape 3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044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6E4966-8E9E-8987-39C8-62EB551283E8}"/>
              </a:ext>
            </a:extLst>
          </p:cNvPr>
          <p:cNvSpPr>
            <a:spLocks noGrp="1"/>
          </p:cNvSpPr>
          <p:nvPr>
            <p:ph type="ctrTitle"/>
          </p:nvPr>
        </p:nvSpPr>
        <p:spPr>
          <a:xfrm>
            <a:off x="753771" y="454934"/>
            <a:ext cx="10684151" cy="865640"/>
          </a:xfrm>
          <a:prstGeom prst="roundRect">
            <a:avLst/>
          </a:prstGeom>
        </p:spPr>
        <p:style>
          <a:lnRef idx="0">
            <a:schemeClr val="accent3"/>
          </a:lnRef>
          <a:fillRef idx="3">
            <a:schemeClr val="accent3"/>
          </a:fillRef>
          <a:effectRef idx="3">
            <a:schemeClr val="accent3"/>
          </a:effectRef>
          <a:fontRef idx="minor">
            <a:schemeClr val="lt1"/>
          </a:fontRef>
        </p:style>
        <p:txBody>
          <a:bodyPr anchor="b">
            <a:normAutofit fontScale="90000"/>
          </a:bodyPr>
          <a:lstStyle/>
          <a:p>
            <a:r>
              <a:rPr lang="en-ZA" sz="5200" dirty="0">
                <a:solidFill>
                  <a:schemeClr val="tx2"/>
                </a:solidFill>
              </a:rPr>
              <a:t>Problem Landscape</a:t>
            </a:r>
          </a:p>
        </p:txBody>
      </p:sp>
      <p:sp>
        <p:nvSpPr>
          <p:cNvPr id="3" name="Subtitle 2">
            <a:extLst>
              <a:ext uri="{FF2B5EF4-FFF2-40B4-BE49-F238E27FC236}">
                <a16:creationId xmlns:a16="http://schemas.microsoft.com/office/drawing/2014/main" id="{DAA0B505-FC8A-78E9-2837-EFA5B260E0E2}"/>
              </a:ext>
            </a:extLst>
          </p:cNvPr>
          <p:cNvSpPr>
            <a:spLocks noGrp="1"/>
          </p:cNvSpPr>
          <p:nvPr>
            <p:ph type="subTitle" idx="1"/>
          </p:nvPr>
        </p:nvSpPr>
        <p:spPr>
          <a:xfrm>
            <a:off x="753772" y="1914526"/>
            <a:ext cx="3006466" cy="4484012"/>
          </a:xfrm>
        </p:spPr>
        <p:style>
          <a:lnRef idx="2">
            <a:schemeClr val="accent3"/>
          </a:lnRef>
          <a:fillRef idx="1">
            <a:schemeClr val="lt1"/>
          </a:fillRef>
          <a:effectRef idx="0">
            <a:schemeClr val="accent3"/>
          </a:effectRef>
          <a:fontRef idx="minor">
            <a:schemeClr val="dk1"/>
          </a:fontRef>
        </p:style>
        <p:txBody>
          <a:bodyPr anchor="t">
            <a:normAutofit/>
          </a:bodyPr>
          <a:lstStyle/>
          <a:p>
            <a:r>
              <a:rPr lang="en-GB" b="0" i="0" dirty="0">
                <a:solidFill>
                  <a:schemeClr val="tx2"/>
                </a:solidFill>
                <a:effectLst/>
                <a:latin typeface="Söhne"/>
              </a:rPr>
              <a:t>Data</a:t>
            </a:r>
          </a:p>
          <a:p>
            <a:endParaRPr lang="en-GB" sz="800" b="0" i="0" dirty="0">
              <a:solidFill>
                <a:srgbClr val="374151"/>
              </a:solidFill>
              <a:effectLst/>
              <a:latin typeface="Söhne"/>
            </a:endParaRPr>
          </a:p>
          <a:p>
            <a:pPr marL="285750" indent="-285750" algn="l">
              <a:buFont typeface="Arial" panose="020B0604020202020204" pitchFamily="34" charset="0"/>
              <a:buChar char="•"/>
            </a:pPr>
            <a:r>
              <a:rPr lang="en-GB" sz="1400" dirty="0">
                <a:solidFill>
                  <a:srgbClr val="374151"/>
                </a:solidFill>
                <a:latin typeface="Söhne"/>
              </a:rPr>
              <a:t>Information on </a:t>
            </a:r>
            <a:r>
              <a:rPr lang="en-GB" sz="1400" b="0" i="0" dirty="0">
                <a:solidFill>
                  <a:srgbClr val="374151"/>
                </a:solidFill>
                <a:effectLst/>
                <a:latin typeface="Söhne"/>
              </a:rPr>
              <a:t>current clients</a:t>
            </a:r>
          </a:p>
          <a:p>
            <a:pPr marL="285750" indent="-285750" algn="l">
              <a:buFont typeface="Arial" panose="020B0604020202020204" pitchFamily="34" charset="0"/>
              <a:buChar char="•"/>
            </a:pPr>
            <a:r>
              <a:rPr lang="en-GB" sz="1400" dirty="0">
                <a:solidFill>
                  <a:srgbClr val="374151"/>
                </a:solidFill>
                <a:latin typeface="Söhne"/>
              </a:rPr>
              <a:t>Current client’s demographic and regional information</a:t>
            </a:r>
            <a:endParaRPr lang="en-GB" sz="1400" b="0" i="0" dirty="0">
              <a:solidFill>
                <a:srgbClr val="374151"/>
              </a:solidFill>
              <a:effectLst/>
              <a:latin typeface="Söhne"/>
            </a:endParaRPr>
          </a:p>
          <a:p>
            <a:pPr marL="285750" indent="-285750" algn="l">
              <a:buFont typeface="Arial" panose="020B0604020202020204" pitchFamily="34" charset="0"/>
              <a:buChar char="•"/>
            </a:pPr>
            <a:r>
              <a:rPr lang="en-GB" sz="1400" b="0" i="0">
                <a:solidFill>
                  <a:srgbClr val="374151"/>
                </a:solidFill>
                <a:effectLst/>
                <a:latin typeface="Söhne"/>
              </a:rPr>
              <a:t>Various </a:t>
            </a:r>
            <a:r>
              <a:rPr lang="en-GB" sz="1400" b="0" i="0" dirty="0">
                <a:solidFill>
                  <a:srgbClr val="374151"/>
                </a:solidFill>
                <a:effectLst/>
                <a:latin typeface="Söhne"/>
              </a:rPr>
              <a:t>income levels and sources of income</a:t>
            </a:r>
          </a:p>
          <a:p>
            <a:pPr marL="285750" indent="-285750" algn="l">
              <a:buFont typeface="Arial" panose="020B0604020202020204" pitchFamily="34" charset="0"/>
              <a:buChar char="•"/>
            </a:pPr>
            <a:r>
              <a:rPr lang="en-GB" sz="1400" dirty="0">
                <a:solidFill>
                  <a:srgbClr val="374151"/>
                </a:solidFill>
                <a:latin typeface="Söhne"/>
              </a:rPr>
              <a:t>Education level and employment status</a:t>
            </a:r>
          </a:p>
        </p:txBody>
      </p:sp>
      <p:grpSp>
        <p:nvGrpSpPr>
          <p:cNvPr id="30" name="Group 2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7" name="Freeform: Shape 3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2">
            <a:extLst>
              <a:ext uri="{FF2B5EF4-FFF2-40B4-BE49-F238E27FC236}">
                <a16:creationId xmlns:a16="http://schemas.microsoft.com/office/drawing/2014/main" id="{2D28CA64-F47C-4926-BA3B-6D42C48CF52E}"/>
              </a:ext>
            </a:extLst>
          </p:cNvPr>
          <p:cNvSpPr txBox="1">
            <a:spLocks/>
          </p:cNvSpPr>
          <p:nvPr/>
        </p:nvSpPr>
        <p:spPr>
          <a:xfrm>
            <a:off x="7866830" y="1910000"/>
            <a:ext cx="3006466" cy="44885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nSpc>
                <a:spcPct val="110000"/>
              </a:lnSpc>
            </a:pPr>
            <a:r>
              <a:rPr lang="en-GB" sz="2600" dirty="0">
                <a:solidFill>
                  <a:schemeClr val="tx2"/>
                </a:solidFill>
                <a:latin typeface="Söhne"/>
              </a:rPr>
              <a:t>Knowledge</a:t>
            </a:r>
            <a:endParaRPr lang="en-GB" sz="1400" dirty="0">
              <a:solidFill>
                <a:schemeClr val="tx2"/>
              </a:solidFill>
              <a:latin typeface="Söhne"/>
            </a:endParaRPr>
          </a:p>
          <a:p>
            <a:pPr marL="285750" indent="-285750" algn="l">
              <a:buFont typeface="Arial" panose="020B0604020202020204" pitchFamily="34" charset="0"/>
              <a:buChar char="•"/>
            </a:pPr>
            <a:r>
              <a:rPr lang="en-GB" sz="1400" dirty="0">
                <a:solidFill>
                  <a:schemeClr val="tx2"/>
                </a:solidFill>
              </a:rPr>
              <a:t>Data analytics results for targeted marketing.</a:t>
            </a:r>
          </a:p>
          <a:p>
            <a:pPr marL="285750" indent="-285750" algn="l">
              <a:buFont typeface="Arial" panose="020B0604020202020204" pitchFamily="34" charset="0"/>
              <a:buChar char="•"/>
            </a:pPr>
            <a:r>
              <a:rPr lang="en-GB" sz="1400" dirty="0">
                <a:solidFill>
                  <a:schemeClr val="tx2"/>
                </a:solidFill>
              </a:rPr>
              <a:t>Risk assessment insights for product development.</a:t>
            </a:r>
          </a:p>
          <a:p>
            <a:pPr marL="285750" indent="-285750" algn="l">
              <a:buFont typeface="Arial" panose="020B0604020202020204" pitchFamily="34" charset="0"/>
              <a:buChar char="•"/>
            </a:pPr>
            <a:r>
              <a:rPr lang="en-GB" sz="1400" dirty="0">
                <a:solidFill>
                  <a:schemeClr val="tx2"/>
                </a:solidFill>
              </a:rPr>
              <a:t>Trends and patterns in insurance uptake.</a:t>
            </a:r>
          </a:p>
          <a:p>
            <a:pPr marL="285750" indent="-285750" algn="l">
              <a:buFont typeface="Arial" panose="020B0604020202020204" pitchFamily="34" charset="0"/>
              <a:buChar char="•"/>
            </a:pPr>
            <a:r>
              <a:rPr lang="en-GB" sz="1400" dirty="0">
                <a:solidFill>
                  <a:schemeClr val="tx2"/>
                </a:solidFill>
              </a:rPr>
              <a:t>Insights into potential regulatory changes impacting the project.</a:t>
            </a:r>
          </a:p>
          <a:p>
            <a:pPr marL="285750" indent="-285750" algn="l">
              <a:buFont typeface="Arial" panose="020B0604020202020204" pitchFamily="34" charset="0"/>
              <a:buChar char="•"/>
            </a:pPr>
            <a:r>
              <a:rPr lang="en-GB" sz="1400" dirty="0">
                <a:solidFill>
                  <a:schemeClr val="tx2"/>
                </a:solidFill>
              </a:rPr>
              <a:t>Knowledge of successful insurance implementations.</a:t>
            </a:r>
          </a:p>
          <a:p>
            <a:pPr marL="285750" indent="-285750" algn="l">
              <a:buFont typeface="Arial" panose="020B0604020202020204" pitchFamily="34" charset="0"/>
              <a:buChar char="•"/>
            </a:pPr>
            <a:r>
              <a:rPr lang="en-GB" sz="1400" dirty="0">
                <a:solidFill>
                  <a:schemeClr val="tx2"/>
                </a:solidFill>
              </a:rPr>
              <a:t>Information on the impact of insurance in mitigating financial losses.</a:t>
            </a:r>
          </a:p>
          <a:p>
            <a:endParaRPr lang="en-ZA" sz="800" dirty="0">
              <a:solidFill>
                <a:schemeClr val="tx2"/>
              </a:solidFill>
            </a:endParaRPr>
          </a:p>
        </p:txBody>
      </p:sp>
      <p:sp>
        <p:nvSpPr>
          <p:cNvPr id="5" name="Subtitle 2">
            <a:extLst>
              <a:ext uri="{FF2B5EF4-FFF2-40B4-BE49-F238E27FC236}">
                <a16:creationId xmlns:a16="http://schemas.microsoft.com/office/drawing/2014/main" id="{E3A3D64A-6ABB-BE71-2C22-2BCA29BBD5D1}"/>
              </a:ext>
            </a:extLst>
          </p:cNvPr>
          <p:cNvSpPr txBox="1">
            <a:spLocks/>
          </p:cNvSpPr>
          <p:nvPr/>
        </p:nvSpPr>
        <p:spPr>
          <a:xfrm>
            <a:off x="4248787" y="1909999"/>
            <a:ext cx="3006466" cy="448853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GB" dirty="0">
                <a:solidFill>
                  <a:schemeClr val="tx2"/>
                </a:solidFill>
                <a:latin typeface="Söhne"/>
              </a:rPr>
              <a:t>Information</a:t>
            </a:r>
          </a:p>
          <a:p>
            <a:endParaRPr lang="en-GB" sz="800" dirty="0">
              <a:solidFill>
                <a:schemeClr val="tx2"/>
              </a:solidFill>
              <a:latin typeface="Söhne"/>
            </a:endParaRPr>
          </a:p>
          <a:p>
            <a:pPr marL="285750" indent="-285750" algn="l">
              <a:buFont typeface="Arial" panose="020B0604020202020204" pitchFamily="34" charset="0"/>
              <a:buChar char="•"/>
            </a:pPr>
            <a:r>
              <a:rPr lang="en-GB" sz="1400" dirty="0">
                <a:solidFill>
                  <a:schemeClr val="tx2"/>
                </a:solidFill>
              </a:rPr>
              <a:t>Common misconceptions and clarifications.</a:t>
            </a:r>
          </a:p>
          <a:p>
            <a:pPr marL="285750" indent="-285750" algn="l">
              <a:buFont typeface="Arial" panose="020B0604020202020204" pitchFamily="34" charset="0"/>
              <a:buChar char="•"/>
            </a:pPr>
            <a:r>
              <a:rPr lang="en-GB" sz="1400" dirty="0">
                <a:solidFill>
                  <a:schemeClr val="tx2"/>
                </a:solidFill>
              </a:rPr>
              <a:t>Information on the long-term advantages of insurance.</a:t>
            </a:r>
          </a:p>
          <a:p>
            <a:pPr marL="285750" indent="-285750" algn="l">
              <a:buFont typeface="Arial" panose="020B0604020202020204" pitchFamily="34" charset="0"/>
              <a:buChar char="•"/>
            </a:pPr>
            <a:r>
              <a:rPr lang="en-GB" sz="1400" dirty="0">
                <a:solidFill>
                  <a:schemeClr val="tx2"/>
                </a:solidFill>
              </a:rPr>
              <a:t>Details on tailored and affordable insurance products.</a:t>
            </a:r>
          </a:p>
          <a:p>
            <a:pPr marL="285750" indent="-285750" algn="l">
              <a:buFont typeface="Arial" panose="020B0604020202020204" pitchFamily="34" charset="0"/>
              <a:buChar char="•"/>
            </a:pPr>
            <a:r>
              <a:rPr lang="en-GB" sz="1400" dirty="0">
                <a:solidFill>
                  <a:schemeClr val="tx2"/>
                </a:solidFill>
              </a:rPr>
              <a:t>Pricing models and coverage options.</a:t>
            </a:r>
          </a:p>
          <a:p>
            <a:pPr marL="285750" indent="-285750" algn="l">
              <a:buFont typeface="Arial" panose="020B0604020202020204" pitchFamily="34" charset="0"/>
              <a:buChar char="•"/>
            </a:pPr>
            <a:r>
              <a:rPr lang="en-GB" sz="1400" dirty="0">
                <a:solidFill>
                  <a:schemeClr val="tx2"/>
                </a:solidFill>
              </a:rPr>
              <a:t>Comparative information on various insurance offerings.</a:t>
            </a:r>
          </a:p>
          <a:p>
            <a:pPr marL="285750" indent="-285750" algn="l">
              <a:buFont typeface="Arial" panose="020B0604020202020204" pitchFamily="34" charset="0"/>
              <a:buChar char="•"/>
            </a:pPr>
            <a:r>
              <a:rPr lang="en-GB" sz="1400" dirty="0">
                <a:solidFill>
                  <a:schemeClr val="tx2"/>
                </a:solidFill>
              </a:rPr>
              <a:t>Profiles of specific demographics with higher risk exposure.</a:t>
            </a:r>
          </a:p>
          <a:p>
            <a:pPr marL="285750" indent="-285750" algn="l">
              <a:buFont typeface="Arial" panose="020B0604020202020204" pitchFamily="34" charset="0"/>
              <a:buChar char="•"/>
            </a:pPr>
            <a:r>
              <a:rPr lang="en-GB" sz="1400" dirty="0">
                <a:solidFill>
                  <a:schemeClr val="tx2"/>
                </a:solidFill>
              </a:rPr>
              <a:t>Insights into their unique concerns and needs.</a:t>
            </a:r>
          </a:p>
          <a:p>
            <a:pPr marL="285750" indent="-285750" algn="l">
              <a:buFont typeface="Arial" panose="020B0604020202020204" pitchFamily="34" charset="0"/>
              <a:buChar char="•"/>
            </a:pPr>
            <a:r>
              <a:rPr lang="en-GB" sz="1400" dirty="0">
                <a:solidFill>
                  <a:schemeClr val="tx2"/>
                </a:solidFill>
              </a:rPr>
              <a:t>Information on cultural factors influencing insurance decisions</a:t>
            </a:r>
            <a:endParaRPr lang="en-ZA" sz="1400" dirty="0">
              <a:solidFill>
                <a:schemeClr val="tx2"/>
              </a:solidFill>
            </a:endParaRPr>
          </a:p>
        </p:txBody>
      </p:sp>
    </p:spTree>
    <p:extLst>
      <p:ext uri="{BB962C8B-B14F-4D97-AF65-F5344CB8AC3E}">
        <p14:creationId xmlns:p14="http://schemas.microsoft.com/office/powerpoint/2010/main" val="240874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6E4966-8E9E-8987-39C8-62EB551283E8}"/>
              </a:ext>
            </a:extLst>
          </p:cNvPr>
          <p:cNvSpPr>
            <a:spLocks noGrp="1"/>
          </p:cNvSpPr>
          <p:nvPr>
            <p:ph type="ctrTitle"/>
          </p:nvPr>
        </p:nvSpPr>
        <p:spPr>
          <a:xfrm>
            <a:off x="753771" y="454934"/>
            <a:ext cx="10684151" cy="865640"/>
          </a:xfrm>
          <a:prstGeom prst="roundRect">
            <a:avLst/>
          </a:prstGeom>
        </p:spPr>
        <p:style>
          <a:lnRef idx="0">
            <a:schemeClr val="accent3"/>
          </a:lnRef>
          <a:fillRef idx="3">
            <a:schemeClr val="accent3"/>
          </a:fillRef>
          <a:effectRef idx="3">
            <a:schemeClr val="accent3"/>
          </a:effectRef>
          <a:fontRef idx="minor">
            <a:schemeClr val="lt1"/>
          </a:fontRef>
        </p:style>
        <p:txBody>
          <a:bodyPr anchor="b">
            <a:normAutofit fontScale="90000"/>
          </a:bodyPr>
          <a:lstStyle/>
          <a:p>
            <a:r>
              <a:rPr lang="en-ZA" sz="5200" dirty="0">
                <a:solidFill>
                  <a:schemeClr val="tx2"/>
                </a:solidFill>
              </a:rPr>
              <a:t>Trello board </a:t>
            </a:r>
          </a:p>
        </p:txBody>
      </p:sp>
      <p:grpSp>
        <p:nvGrpSpPr>
          <p:cNvPr id="30" name="Group 2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7" name="Freeform: Shape 3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D100EA62-F7E3-A156-6190-4E0A9B4921D7}"/>
              </a:ext>
            </a:extLst>
          </p:cNvPr>
          <p:cNvPicPr>
            <a:picLocks noChangeAspect="1"/>
          </p:cNvPicPr>
          <p:nvPr/>
        </p:nvPicPr>
        <p:blipFill>
          <a:blip r:embed="rId2"/>
          <a:stretch>
            <a:fillRect/>
          </a:stretch>
        </p:blipFill>
        <p:spPr>
          <a:xfrm>
            <a:off x="753770" y="1509359"/>
            <a:ext cx="10495255" cy="5244887"/>
          </a:xfrm>
          <a:prstGeom prst="rect">
            <a:avLst/>
          </a:prstGeom>
        </p:spPr>
      </p:pic>
    </p:spTree>
    <p:extLst>
      <p:ext uri="{BB962C8B-B14F-4D97-AF65-F5344CB8AC3E}">
        <p14:creationId xmlns:p14="http://schemas.microsoft.com/office/powerpoint/2010/main" val="1344050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601</TotalTime>
  <Words>249</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EDSA_PT_2023 Integrated project</vt:lpstr>
      <vt:lpstr>Problem statement</vt:lpstr>
      <vt:lpstr>Problem Landscape</vt:lpstr>
      <vt:lpstr>Trello 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EDSA_PT_2023 Integrated project</dc:title>
  <dc:creator>Liphadzi Family</dc:creator>
  <cp:lastModifiedBy>Liphadzi Family</cp:lastModifiedBy>
  <cp:revision>5</cp:revision>
  <dcterms:created xsi:type="dcterms:W3CDTF">2023-12-02T09:41:26Z</dcterms:created>
  <dcterms:modified xsi:type="dcterms:W3CDTF">2023-12-02T19:45:44Z</dcterms:modified>
</cp:coreProperties>
</file>