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_rels/slide15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3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27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35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19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22.xml" ContentType="application/vnd.openxmlformats-officedocument.presentationml.slide+xml"/>
  <Override PartName="/ppt/slides/slide34.xml" ContentType="application/vnd.openxmlformats-officedocument.presentationml.slide+xml"/>
  <Override PartName="/ppt/slides/slide23.xml" ContentType="application/vnd.openxmlformats-officedocument.presentationml.slide+xml"/>
  <Override PartName="/ppt/slides/slide35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_rels/presentation.xml.rels" ContentType="application/vnd.openxmlformats-package.relationships+xml"/>
  <Override PartName="/ppt/media/image9.jpeg" ContentType="image/jpeg"/>
  <Override PartName="/ppt/media/image12.jpeg" ContentType="image/jpeg"/>
  <Override PartName="/ppt/media/image15.jpeg" ContentType="image/jpeg"/>
  <Override PartName="/ppt/media/image14.jpeg" ContentType="image/jpeg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10.jpeg" ContentType="image/jpeg"/>
  <Override PartName="/ppt/media/image7.jpeg" ContentType="image/jpeg"/>
  <Override PartName="/ppt/media/image11.jpeg" ContentType="image/jpeg"/>
  <Override PartName="/ppt/media/image8.jpeg" ContentType="image/jpeg"/>
  <Override PartName="/ppt/media/image1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49280" y="1161000"/>
            <a:ext cx="824508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154AB18-27A0-40A6-8FC1-123F1C147E8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178C36D-5355-4398-B96E-C3C1765729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586AC7B-E287-4553-A53A-AF28F3DB161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81F043F-ACC1-4632-A0D1-CBB78392BB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13D89150-DFE6-4508-B0B9-0435EDC7DA6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2558880" y="1879920"/>
            <a:ext cx="402588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108960" y="4783320"/>
            <a:ext cx="292572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>
          <a:xfrm>
            <a:off x="45720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579520" y="4777920"/>
            <a:ext cx="36864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22506322-0C86-4869-9523-D2DD2BC03E00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49280" y="1161000"/>
            <a:ext cx="824508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ftr" idx="4"/>
          </p:nvPr>
        </p:nvSpPr>
        <p:spPr>
          <a:xfrm>
            <a:off x="3108960" y="4783320"/>
            <a:ext cx="292572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5"/>
          </p:nvPr>
        </p:nvSpPr>
        <p:spPr>
          <a:xfrm>
            <a:off x="45720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579520" y="4777920"/>
            <a:ext cx="36864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6FD97F6E-4FA9-4000-A923-530EC90CB9DB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ftr" idx="7"/>
          </p:nvPr>
        </p:nvSpPr>
        <p:spPr>
          <a:xfrm>
            <a:off x="3108960" y="4783320"/>
            <a:ext cx="292572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dt" idx="8"/>
          </p:nvPr>
        </p:nvSpPr>
        <p:spPr>
          <a:xfrm>
            <a:off x="45720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9"/>
          </p:nvPr>
        </p:nvSpPr>
        <p:spPr>
          <a:xfrm>
            <a:off x="8579520" y="4777920"/>
            <a:ext cx="36864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E5607CF0-79C6-4BA8-B226-D8EEE336038E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ftr" idx="10"/>
          </p:nvPr>
        </p:nvSpPr>
        <p:spPr>
          <a:xfrm>
            <a:off x="3108960" y="4783320"/>
            <a:ext cx="292572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1"/>
          </p:nvPr>
        </p:nvSpPr>
        <p:spPr>
          <a:xfrm>
            <a:off x="45720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sldNum" idx="12"/>
          </p:nvPr>
        </p:nvSpPr>
        <p:spPr>
          <a:xfrm>
            <a:off x="8579520" y="4777920"/>
            <a:ext cx="36864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136A2B4B-73D9-400F-B1C5-276B082B6CD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5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25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182960"/>
            <a:ext cx="397728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709160" y="1182960"/>
            <a:ext cx="3977280" cy="3449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3"/>
          </p:nvPr>
        </p:nvSpPr>
        <p:spPr>
          <a:xfrm>
            <a:off x="3108960" y="4783320"/>
            <a:ext cx="292572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dt" idx="14"/>
          </p:nvPr>
        </p:nvSpPr>
        <p:spPr>
          <a:xfrm>
            <a:off x="457200" y="4783320"/>
            <a:ext cx="210276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sldNum" idx="15"/>
          </p:nvPr>
        </p:nvSpPr>
        <p:spPr>
          <a:xfrm>
            <a:off x="8579520" y="4777920"/>
            <a:ext cx="368640" cy="2983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18AA3772-EC65-4CD6-BA4B-1637230CE6B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jpeg"/><Relationship Id="rId3" Type="http://schemas.openxmlformats.org/officeDocument/2006/relationships/slideLayout" Target="../slideLayouts/slideLayout4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2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4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4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2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hyperlink" Target="https://www.cs.princeton.edu/~appel/modern/c/software/flex/flex.html" TargetMode="External"/><Relationship Id="rId2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558880" y="1879920"/>
            <a:ext cx="4025880" cy="8715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5200" spc="-1" strike="noStrike">
                <a:solidFill>
                  <a:schemeClr val="dk1"/>
                </a:solidFill>
                <a:latin typeface="Arial"/>
                <a:ea typeface="Arial"/>
              </a:rPr>
              <a:t>Assignment 2</a:t>
            </a:r>
            <a:endParaRPr b="0" lang="en-US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Google Shape;44;p7"/>
          <p:cNvSpPr/>
          <p:nvPr/>
        </p:nvSpPr>
        <p:spPr>
          <a:xfrm>
            <a:off x="3304440" y="2892960"/>
            <a:ext cx="253512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2800" spc="-1" strike="noStrike">
                <a:solidFill>
                  <a:srgbClr val="595959"/>
                </a:solidFill>
                <a:latin typeface="Arial"/>
                <a:ea typeface="Arial"/>
              </a:rPr>
              <a:t>Lexical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6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A3A5D1F4-16DE-471B-926F-1A22E3673940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Lexical Error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Google Shape;136;p16"/>
          <p:cNvSpPr/>
          <p:nvPr/>
        </p:nvSpPr>
        <p:spPr>
          <a:xfrm>
            <a:off x="475200" y="1175040"/>
            <a:ext cx="7922160" cy="32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720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Generates error with line no.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25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8BDEF3AB-234D-45DC-864B-BDB11A4752A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Google Shape;138;p16"/>
          <p:cNvSpPr/>
          <p:nvPr/>
        </p:nvSpPr>
        <p:spPr>
          <a:xfrm>
            <a:off x="682560" y="2031480"/>
            <a:ext cx="1885320" cy="18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int main(){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// detects even numbers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int x=2;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4a86e8"/>
                </a:solidFill>
                <a:latin typeface="Arial"/>
                <a:ea typeface="Arial"/>
              </a:rPr>
              <a:t>float y=1.2.3;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if(x%2==0){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    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printf(“even”);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Errors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Google Shape;144;p17"/>
          <p:cNvSpPr/>
          <p:nvPr/>
        </p:nvSpPr>
        <p:spPr>
          <a:xfrm>
            <a:off x="475200" y="1175040"/>
            <a:ext cx="7922160" cy="94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720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Lexical error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720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Syntax error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720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Semantic error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26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540D6AB5-02D8-4D3D-A392-068C5B82696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Google Shape;146;p17"/>
          <p:cNvSpPr/>
          <p:nvPr/>
        </p:nvSpPr>
        <p:spPr>
          <a:xfrm>
            <a:off x="682560" y="2412360"/>
            <a:ext cx="1885320" cy="18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int main(){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// detects even numbers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int x=2;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if(</a:t>
            </a:r>
            <a:r>
              <a:rPr b="1" lang="en-US" sz="1100" spc="-1" strike="noStrike">
                <a:solidFill>
                  <a:srgbClr val="4a86e8"/>
                </a:solidFill>
                <a:latin typeface="Arial"/>
                <a:ea typeface="Arial"/>
              </a:rPr>
              <a:t>x%2.2==0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    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printf(“even”);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Google Shape;147;p17"/>
          <p:cNvSpPr/>
          <p:nvPr/>
        </p:nvSpPr>
        <p:spPr>
          <a:xfrm>
            <a:off x="4404240" y="2463840"/>
            <a:ext cx="1885320" cy="18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int main(){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// detects even numbers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int x=2;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4a86e8"/>
                </a:solidFill>
                <a:latin typeface="Arial"/>
                <a:ea typeface="Arial"/>
              </a:rPr>
              <a:t>fi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(</a:t>
            </a:r>
            <a:r>
              <a:rPr b="1" lang="en-US" sz="1100" spc="-1" strike="noStrike">
                <a:solidFill>
                  <a:schemeClr val="dk1"/>
                </a:solidFill>
                <a:latin typeface="Arial"/>
                <a:ea typeface="Arial"/>
              </a:rPr>
              <a:t>x%2.2==0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    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printf(“even”);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152;p18"/>
          <p:cNvGrpSpPr/>
          <p:nvPr/>
        </p:nvGrpSpPr>
        <p:grpSpPr>
          <a:xfrm>
            <a:off x="3205800" y="2334960"/>
            <a:ext cx="1510920" cy="524880"/>
            <a:chOff x="3205800" y="2334960"/>
            <a:chExt cx="1510920" cy="524880"/>
          </a:xfrm>
        </p:grpSpPr>
        <p:sp>
          <p:nvSpPr>
            <p:cNvPr id="94" name="Google Shape;153;p18"/>
            <p:cNvSpPr/>
            <p:nvPr/>
          </p:nvSpPr>
          <p:spPr>
            <a:xfrm>
              <a:off x="3205800" y="2334960"/>
              <a:ext cx="1510920" cy="524880"/>
            </a:xfrm>
            <a:custGeom>
              <a:avLst/>
              <a:gdLst>
                <a:gd name="textAreaLeft" fmla="*/ 0 w 1510920"/>
                <a:gd name="textAreaRight" fmla="*/ 1511280 w 1510920"/>
                <a:gd name="textAreaTop" fmla="*/ 0 h 524880"/>
                <a:gd name="textAreaBottom" fmla="*/ 525240 h 524880"/>
              </a:gdLst>
              <a:ahLst/>
              <a:rect l="textAreaLeft" t="textAreaTop" r="textAreaRight" b="textAreaBottom"/>
              <a:pathLst>
                <a:path w="1511300" h="525144">
                  <a:moveTo>
                    <a:pt x="1248299" y="524999"/>
                  </a:moveTo>
                  <a:lnTo>
                    <a:pt x="1248299" y="393749"/>
                  </a:lnTo>
                  <a:lnTo>
                    <a:pt x="0" y="393749"/>
                  </a:lnTo>
                  <a:lnTo>
                    <a:pt x="0" y="131249"/>
                  </a:lnTo>
                  <a:lnTo>
                    <a:pt x="1248299" y="131249"/>
                  </a:lnTo>
                  <a:lnTo>
                    <a:pt x="1248299" y="0"/>
                  </a:lnTo>
                  <a:lnTo>
                    <a:pt x="1510799" y="262499"/>
                  </a:lnTo>
                  <a:lnTo>
                    <a:pt x="1248299" y="5249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Google Shape;154;p18"/>
            <p:cNvSpPr/>
            <p:nvPr/>
          </p:nvSpPr>
          <p:spPr>
            <a:xfrm>
              <a:off x="3205800" y="2334960"/>
              <a:ext cx="1510920" cy="524880"/>
            </a:xfrm>
            <a:custGeom>
              <a:avLst/>
              <a:gdLst>
                <a:gd name="textAreaLeft" fmla="*/ 0 w 1510920"/>
                <a:gd name="textAreaRight" fmla="*/ 1511280 w 1510920"/>
                <a:gd name="textAreaTop" fmla="*/ 0 h 524880"/>
                <a:gd name="textAreaBottom" fmla="*/ 525240 h 524880"/>
              </a:gdLst>
              <a:ahLst/>
              <a:rect l="textAreaLeft" t="textAreaTop" r="textAreaRight" b="textAreaBottom"/>
              <a:pathLst>
                <a:path w="1511300" h="525144">
                  <a:moveTo>
                    <a:pt x="0" y="131249"/>
                  </a:moveTo>
                  <a:lnTo>
                    <a:pt x="1248299" y="131249"/>
                  </a:lnTo>
                  <a:lnTo>
                    <a:pt x="1248299" y="0"/>
                  </a:lnTo>
                  <a:lnTo>
                    <a:pt x="1510799" y="262499"/>
                  </a:lnTo>
                  <a:lnTo>
                    <a:pt x="1248299" y="524999"/>
                  </a:lnTo>
                  <a:lnTo>
                    <a:pt x="1248299" y="393749"/>
                  </a:lnTo>
                  <a:lnTo>
                    <a:pt x="0" y="393749"/>
                  </a:lnTo>
                  <a:lnTo>
                    <a:pt x="0" y="131249"/>
                  </a:lnTo>
                  <a:close/>
                </a:path>
              </a:pathLst>
            </a:cu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6" name="Google Shape;155;p18"/>
          <p:cNvGrpSpPr/>
          <p:nvPr/>
        </p:nvGrpSpPr>
        <p:grpSpPr>
          <a:xfrm>
            <a:off x="4835520" y="38160"/>
            <a:ext cx="3928320" cy="4949640"/>
            <a:chOff x="4835520" y="38160"/>
            <a:chExt cx="3928320" cy="4949640"/>
          </a:xfrm>
        </p:grpSpPr>
        <p:pic>
          <p:nvPicPr>
            <p:cNvPr id="97" name="Google Shape;156;p18" descr=""/>
            <p:cNvPicPr/>
            <p:nvPr/>
          </p:nvPicPr>
          <p:blipFill>
            <a:blip r:embed="rId1"/>
            <a:stretch/>
          </p:blipFill>
          <p:spPr>
            <a:xfrm>
              <a:off x="4840560" y="42840"/>
              <a:ext cx="3918240" cy="49395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98" name="Google Shape;157;p18"/>
            <p:cNvSpPr/>
            <p:nvPr/>
          </p:nvSpPr>
          <p:spPr>
            <a:xfrm>
              <a:off x="4835520" y="38160"/>
              <a:ext cx="3928320" cy="4949640"/>
            </a:xfrm>
            <a:custGeom>
              <a:avLst/>
              <a:gdLst>
                <a:gd name="textAreaLeft" fmla="*/ 0 w 3928320"/>
                <a:gd name="textAreaRight" fmla="*/ 3928680 w 3928320"/>
                <a:gd name="textAreaTop" fmla="*/ 0 h 4949640"/>
                <a:gd name="textAreaBottom" fmla="*/ 4950000 h 4949640"/>
              </a:gdLst>
              <a:ahLst/>
              <a:rect l="textAreaLeft" t="textAreaTop" r="textAreaRight" b="textAreaBottom"/>
              <a:pathLst>
                <a:path w="3928745" h="4949825">
                  <a:moveTo>
                    <a:pt x="0" y="0"/>
                  </a:moveTo>
                  <a:lnTo>
                    <a:pt x="3928198" y="0"/>
                  </a:lnTo>
                  <a:lnTo>
                    <a:pt x="3928198" y="4949425"/>
                  </a:lnTo>
                  <a:lnTo>
                    <a:pt x="0" y="49494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99" name="Google Shape;158;p18"/>
          <p:cNvGrpSpPr/>
          <p:nvPr/>
        </p:nvGrpSpPr>
        <p:grpSpPr>
          <a:xfrm>
            <a:off x="630000" y="88920"/>
            <a:ext cx="2159280" cy="4847760"/>
            <a:chOff x="630000" y="88920"/>
            <a:chExt cx="2159280" cy="4847760"/>
          </a:xfrm>
        </p:grpSpPr>
        <p:pic>
          <p:nvPicPr>
            <p:cNvPr id="100" name="Google Shape;159;p18" descr=""/>
            <p:cNvPicPr/>
            <p:nvPr/>
          </p:nvPicPr>
          <p:blipFill>
            <a:blip r:embed="rId2"/>
            <a:stretch/>
          </p:blipFill>
          <p:spPr>
            <a:xfrm>
              <a:off x="634680" y="93600"/>
              <a:ext cx="2149200" cy="47887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01" name="Google Shape;160;p18"/>
            <p:cNvSpPr/>
            <p:nvPr/>
          </p:nvSpPr>
          <p:spPr>
            <a:xfrm>
              <a:off x="630000" y="88920"/>
              <a:ext cx="2159280" cy="4847760"/>
            </a:xfrm>
            <a:custGeom>
              <a:avLst/>
              <a:gdLst>
                <a:gd name="textAreaLeft" fmla="*/ 0 w 2159280"/>
                <a:gd name="textAreaRight" fmla="*/ 2159640 w 2159280"/>
                <a:gd name="textAreaTop" fmla="*/ 0 h 4847760"/>
                <a:gd name="textAreaBottom" fmla="*/ 4848120 h 4847760"/>
              </a:gdLst>
              <a:ahLst/>
              <a:rect l="textAreaLeft" t="textAreaTop" r="textAreaRight" b="textAreaBottom"/>
              <a:pathLst>
                <a:path w="2159635" h="4848225">
                  <a:moveTo>
                    <a:pt x="0" y="0"/>
                  </a:moveTo>
                  <a:lnTo>
                    <a:pt x="2159136" y="0"/>
                  </a:lnTo>
                  <a:lnTo>
                    <a:pt x="2159136" y="4848225"/>
                  </a:lnTo>
                  <a:lnTo>
                    <a:pt x="0" y="4848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02" name="PlaceHolder 1"/>
          <p:cNvSpPr>
            <a:spLocks noGrp="1"/>
          </p:cNvSpPr>
          <p:nvPr>
            <p:ph type="sldNum" idx="27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DB5F29D9-FDF1-4F5D-8F13-01484285868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sldNum" idx="28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9D5F532D-1CD2-4587-9F01-3882DE301A9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Introduction to Flex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Google Shape;168;p19"/>
          <p:cNvSpPr/>
          <p:nvPr/>
        </p:nvSpPr>
        <p:spPr>
          <a:xfrm>
            <a:off x="475200" y="1175040"/>
            <a:ext cx="7959960" cy="145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720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Flex is a tool to generate the lexer so that we do not have to build one from scratch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326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Free, open source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sudo apt-get update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24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sudo apt-get install flex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Introduction to Flex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Google Shape;174;p20" descr=""/>
          <p:cNvPicPr/>
          <p:nvPr/>
        </p:nvPicPr>
        <p:blipFill>
          <a:blip r:embed="rId1"/>
          <a:stretch/>
        </p:blipFill>
        <p:spPr>
          <a:xfrm>
            <a:off x="1265400" y="1069920"/>
            <a:ext cx="6456960" cy="3749040"/>
          </a:xfrm>
          <a:prstGeom prst="rect">
            <a:avLst/>
          </a:prstGeom>
          <a:ln w="0">
            <a:noFill/>
          </a:ln>
        </p:spPr>
      </p:pic>
      <p:sp>
        <p:nvSpPr>
          <p:cNvPr id="108" name="PlaceHolder 2"/>
          <p:cNvSpPr>
            <a:spLocks noGrp="1"/>
          </p:cNvSpPr>
          <p:nvPr>
            <p:ph type="sldNum" idx="29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3234B4F3-DF99-4B17-976E-078DC2A2BD2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sldNum" idx="30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FF09C3C9-DE48-4887-A979-DC5E19F8688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Lex file (.l)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Google Shape;182;p21"/>
          <p:cNvSpPr/>
          <p:nvPr/>
        </p:nvSpPr>
        <p:spPr>
          <a:xfrm>
            <a:off x="475200" y="1175040"/>
            <a:ext cx="7822800" cy="35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3280" bIns="0" anchor="t">
            <a:spAutoFit/>
          </a:bodyPr>
          <a:p>
            <a:pPr marL="379080" indent="-366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Example code : wordcount.l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326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3 Parts : separated by %%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Definition section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255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Rules section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24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Subroutine section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79080" indent="-367200">
              <a:lnSpc>
                <a:spcPct val="137000"/>
              </a:lnSpc>
              <a:spcBef>
                <a:spcPts val="51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Definition section contains option settings, declaration of start states and variables (to be used in the rules section), and some C codes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7200">
              <a:lnSpc>
                <a:spcPct val="137000"/>
              </a:lnSpc>
              <a:spcBef>
                <a:spcPts val="11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 the declaration section, code inside of %{ and %} is copied through verbatim near the beginning of the generated C source file.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210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Include libraries for C code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24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Declare C variables and define functions to be used in the action part of the rules section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sldNum" idx="31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0C0C99D1-13FF-48AE-81B4-988F5E842956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Lex File Divisions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Google Shape;189;p22"/>
          <p:cNvSpPr/>
          <p:nvPr/>
        </p:nvSpPr>
        <p:spPr>
          <a:xfrm>
            <a:off x="475200" y="1175040"/>
            <a:ext cx="8089560" cy="272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720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Rules section contains regular expression/pattern to be matched and corresponding action (C++ code) to be taken if the expression is matched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One or more lines of code in braces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235"/>
              </a:spcBef>
              <a:buClr>
                <a:srgbClr val="ff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ff0000"/>
                </a:solidFill>
                <a:latin typeface="Arial"/>
                <a:ea typeface="Arial"/>
              </a:rPr>
              <a:t>Each pattern must start at the beginning of the line (no spaces)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Flex considers any line that starts with whitespaces as code to be copied into the C program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235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Arial"/>
              </a:rPr>
              <a:t>Subroutine section contains C code to be copied to the lex.yy.c file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340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Usually contains the main function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249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Calls yylex() , that is the flex’s scanner routine.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255"/>
              </a:spcBef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Point yyin to the input file you are trying to scan (by default yyin is set to stdin).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Definition Section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Google Shape;195;p23"/>
          <p:cNvSpPr/>
          <p:nvPr/>
        </p:nvSpPr>
        <p:spPr>
          <a:xfrm>
            <a:off x="475200" y="1205280"/>
            <a:ext cx="7843320" cy="64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6480">
              <a:lnSpc>
                <a:spcPct val="116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%option Provides some options: noyywrap, yylineno, nodefault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16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%option noyywrap (TLDR: Just put it and don’t worry about anything else)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Google Shape;196;p23"/>
          <p:cNvSpPr/>
          <p:nvPr/>
        </p:nvSpPr>
        <p:spPr>
          <a:xfrm>
            <a:off x="475200" y="3944160"/>
            <a:ext cx="7842600" cy="963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6480">
              <a:lnSpc>
                <a:spcPct val="116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yylineno keeps track of the no. of lines (set yylineno=1 before yylex())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7200">
              <a:lnSpc>
                <a:spcPct val="113000"/>
              </a:lnSpc>
              <a:spcBef>
                <a:spcPts val="105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nodefault tells it not to add a default rule in case input does not match any pattern (not needed).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8" name="Google Shape;197;p23" descr=""/>
          <p:cNvPicPr/>
          <p:nvPr/>
        </p:nvPicPr>
        <p:blipFill>
          <a:blip r:embed="rId1"/>
          <a:stretch/>
        </p:blipFill>
        <p:spPr>
          <a:xfrm>
            <a:off x="1414440" y="1945440"/>
            <a:ext cx="6257520" cy="1980720"/>
          </a:xfrm>
          <a:prstGeom prst="rect">
            <a:avLst/>
          </a:prstGeom>
          <a:ln w="0">
            <a:noFill/>
          </a:ln>
        </p:spPr>
      </p:pic>
      <p:sp>
        <p:nvSpPr>
          <p:cNvPr id="119" name="PlaceHolder 2"/>
          <p:cNvSpPr>
            <a:spLocks noGrp="1"/>
          </p:cNvSpPr>
          <p:nvPr>
            <p:ph type="sldNum" idx="32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C73A8DB1-619E-477E-915D-7A7B7C03156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sldNum" idx="33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1A4531F7-7C3C-44F3-981A-090B87B0601A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Definition Section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Google Shape;205;p24"/>
          <p:cNvSpPr/>
          <p:nvPr/>
        </p:nvSpPr>
        <p:spPr>
          <a:xfrm>
            <a:off x="475200" y="1175040"/>
            <a:ext cx="8043840" cy="151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720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You can declare named subpatterns (names for corresponding subpatterns) in the declaration section.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720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Then in that way you can use the name (in curly braces) instead of the subpattern while you are writing patterns in the rules section.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Example: Letter in wordcount.l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sldNum" idx="34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7453C6F8-2803-43CC-9CBC-BD92E754F9FB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Rules Section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Google Shape;212;p25"/>
          <p:cNvSpPr/>
          <p:nvPr/>
        </p:nvSpPr>
        <p:spPr>
          <a:xfrm>
            <a:off x="475200" y="1216440"/>
            <a:ext cx="7998120" cy="391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800" bIns="0" anchor="t">
            <a:spAutoFit/>
          </a:bodyPr>
          <a:p>
            <a:pPr marL="379080" indent="-367200">
              <a:lnSpc>
                <a:spcPct val="126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 the rules section you can declare regular expressions to match complex patterns in the input file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26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Detect lexeme and generate token in the action section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71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Each pattern must start at the beginning of the line (no spaces).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7200">
              <a:lnSpc>
                <a:spcPct val="105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The pattern is followed by action section (one or more lines of C++ code in curly braces) that tells it what to do when a pattern is matched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11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The matched expression from the input file is stored in the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yytext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variable.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6600">
              <a:lnSpc>
                <a:spcPct val="105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You can also use the variables declared in the declaration section ( named subpatterns in curly braces in the regex part, and declared C++ variables declared in the code part 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85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You can also declare C++ variables inside the action part too.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79080" indent="-367200">
              <a:lnSpc>
                <a:spcPct val="126000"/>
              </a:lnSpc>
              <a:spcBef>
                <a:spcPts val="54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Each call of yylex() continues to match inputs until it returns from one of the action codes corresponding to a pattern matched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6600">
              <a:lnSpc>
                <a:spcPct val="125000"/>
              </a:lnSpc>
              <a:spcBef>
                <a:spcPts val="20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You will not be returning anything from the action codes in this assignment, so it parses through the whole file.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Lexical Analysis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49280" y="1161000"/>
            <a:ext cx="8245080" cy="2946240"/>
          </a:xfrm>
          <a:prstGeom prst="rect">
            <a:avLst/>
          </a:prstGeom>
          <a:noFill/>
          <a:ln w="0">
            <a:noFill/>
          </a:ln>
        </p:spPr>
        <p:txBody>
          <a:bodyPr lIns="0" rIns="0" tIns="53280" bIns="0" anchor="t">
            <a:noAutofit/>
          </a:bodyPr>
          <a:p>
            <a:pPr marL="404640" indent="-366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Lexical Analysis is the first phase of compiler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04640" indent="-366480">
              <a:lnSpc>
                <a:spcPct val="100000"/>
              </a:lnSpc>
              <a:spcBef>
                <a:spcPts val="326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Converts sequence of characters (source program) into a sequence of tokens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04640" indent="-366480">
              <a:lnSpc>
                <a:spcPct val="100000"/>
              </a:lnSpc>
              <a:spcBef>
                <a:spcPts val="326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Used by the parser in the next stage to build an abstract syntax tree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33588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Assignment 3 &amp; 4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" name="Google Shape;52;p8" descr=""/>
          <p:cNvPicPr/>
          <p:nvPr/>
        </p:nvPicPr>
        <p:blipFill>
          <a:blip r:embed="rId1"/>
          <a:stretch/>
        </p:blipFill>
        <p:spPr>
          <a:xfrm>
            <a:off x="2286360" y="2553840"/>
            <a:ext cx="4992120" cy="228600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3"/>
          <p:cNvSpPr>
            <a:spLocks noGrp="1"/>
          </p:cNvSpPr>
          <p:nvPr>
            <p:ph type="sldNum" idx="17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DBAF864E-D6B9-406E-ACEF-FC22F5F8B63A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Special Characters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Google Shape;218;p26" descr=""/>
          <p:cNvPicPr/>
          <p:nvPr/>
        </p:nvPicPr>
        <p:blipFill>
          <a:blip r:embed="rId1"/>
          <a:stretch/>
        </p:blipFill>
        <p:spPr>
          <a:xfrm>
            <a:off x="975600" y="930600"/>
            <a:ext cx="6743880" cy="4065840"/>
          </a:xfrm>
          <a:prstGeom prst="rect">
            <a:avLst/>
          </a:prstGeom>
          <a:ln w="0">
            <a:noFill/>
          </a:ln>
        </p:spPr>
      </p:pic>
      <p:sp>
        <p:nvSpPr>
          <p:cNvPr id="128" name="PlaceHolder 2"/>
          <p:cNvSpPr>
            <a:spLocks noGrp="1"/>
          </p:cNvSpPr>
          <p:nvPr>
            <p:ph type="sldNum" idx="35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8EFA03E7-BCA3-4961-9C26-E29BF1AF85DD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Special Characters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0" name="Google Shape;225;p27" descr=""/>
          <p:cNvPicPr/>
          <p:nvPr/>
        </p:nvPicPr>
        <p:blipFill>
          <a:blip r:embed="rId1"/>
          <a:stretch/>
        </p:blipFill>
        <p:spPr>
          <a:xfrm>
            <a:off x="1126440" y="1152360"/>
            <a:ext cx="6562440" cy="1228320"/>
          </a:xfrm>
          <a:prstGeom prst="rect">
            <a:avLst/>
          </a:prstGeom>
          <a:ln w="0">
            <a:noFill/>
          </a:ln>
        </p:spPr>
      </p:pic>
      <p:sp>
        <p:nvSpPr>
          <p:cNvPr id="131" name="Google Shape;226;p27"/>
          <p:cNvSpPr/>
          <p:nvPr/>
        </p:nvSpPr>
        <p:spPr>
          <a:xfrm>
            <a:off x="1116000" y="3022560"/>
            <a:ext cx="99216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48120" indent="-335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[a-zA-Z]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8120" indent="-335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[^\t\v]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36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72BDDDD5-FE9F-45A0-9864-93E3FA990FA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Special Characters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34" name="Google Shape;233;p28"/>
          <p:cNvGrpSpPr/>
          <p:nvPr/>
        </p:nvGrpSpPr>
        <p:grpSpPr>
          <a:xfrm>
            <a:off x="1104840" y="885960"/>
            <a:ext cx="6933960" cy="3371400"/>
            <a:chOff x="1104840" y="885960"/>
            <a:chExt cx="6933960" cy="3371400"/>
          </a:xfrm>
        </p:grpSpPr>
        <p:pic>
          <p:nvPicPr>
            <p:cNvPr id="135" name="Google Shape;234;p28" descr=""/>
            <p:cNvPicPr/>
            <p:nvPr/>
          </p:nvPicPr>
          <p:blipFill>
            <a:blip r:embed="rId1"/>
            <a:stretch/>
          </p:blipFill>
          <p:spPr>
            <a:xfrm>
              <a:off x="1109520" y="927360"/>
              <a:ext cx="6571800" cy="2437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6" name="Google Shape;235;p28" descr=""/>
            <p:cNvPicPr/>
            <p:nvPr/>
          </p:nvPicPr>
          <p:blipFill>
            <a:blip r:embed="rId2"/>
            <a:stretch/>
          </p:blipFill>
          <p:spPr>
            <a:xfrm>
              <a:off x="1104840" y="885960"/>
              <a:ext cx="6933960" cy="3371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137" name="PlaceHolder 2"/>
          <p:cNvSpPr>
            <a:spLocks noGrp="1"/>
          </p:cNvSpPr>
          <p:nvPr>
            <p:ph type="sldNum" idx="37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FC46513B-963D-43DF-9BFF-EE5B2CCB775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Special Characters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Google Shape;242;p29" descr=""/>
          <p:cNvPicPr/>
          <p:nvPr/>
        </p:nvPicPr>
        <p:blipFill>
          <a:blip r:embed="rId1"/>
          <a:stretch/>
        </p:blipFill>
        <p:spPr>
          <a:xfrm>
            <a:off x="1109520" y="927360"/>
            <a:ext cx="6571800" cy="2437920"/>
          </a:xfrm>
          <a:prstGeom prst="rect">
            <a:avLst/>
          </a:prstGeom>
          <a:ln w="0">
            <a:noFill/>
          </a:ln>
        </p:spPr>
      </p:pic>
      <p:sp>
        <p:nvSpPr>
          <p:cNvPr id="140" name="Google Shape;243;p29"/>
          <p:cNvSpPr/>
          <p:nvPr/>
        </p:nvSpPr>
        <p:spPr>
          <a:xfrm>
            <a:off x="1161000" y="3559320"/>
            <a:ext cx="6881760" cy="129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48480" indent="-336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^r : An r, but only at the beginning of a line (i.e., which just starting to scan, or right after a newline has been scanned).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8120" indent="-335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r$ : an r, but only at the end of a line (i.e., just before a newline). Equivalent to "r/\n"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48120" indent="-335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{Letter}+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05320" indent="-33588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Letter [a-zA-Z] declared in declaration section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ldNum" idx="38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062834B7-3B67-4F38-B1D4-71DC2CB5BEA9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Special Characters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3" name="Google Shape;250;p30" descr=""/>
          <p:cNvPicPr/>
          <p:nvPr/>
        </p:nvPicPr>
        <p:blipFill>
          <a:blip r:embed="rId1"/>
          <a:stretch/>
        </p:blipFill>
        <p:spPr>
          <a:xfrm>
            <a:off x="1252440" y="1017720"/>
            <a:ext cx="6571800" cy="2904840"/>
          </a:xfrm>
          <a:prstGeom prst="rect">
            <a:avLst/>
          </a:prstGeom>
          <a:ln w="0">
            <a:noFill/>
          </a:ln>
        </p:spPr>
      </p:pic>
      <p:sp>
        <p:nvSpPr>
          <p:cNvPr id="144" name="Google Shape;251;p30"/>
          <p:cNvSpPr/>
          <p:nvPr/>
        </p:nvSpPr>
        <p:spPr>
          <a:xfrm>
            <a:off x="1373040" y="3977280"/>
            <a:ext cx="328392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48120" indent="-335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"[xyz]\"foo" : the literal string [xyz]“foo  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sldNum" idx="39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5B76713C-2782-4696-88D3-01C0F7CDF35C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Special Characters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7" name="Google Shape;258;p31" descr=""/>
          <p:cNvPicPr/>
          <p:nvPr/>
        </p:nvPicPr>
        <p:blipFill>
          <a:blip r:embed="rId1"/>
          <a:stretch/>
        </p:blipFill>
        <p:spPr>
          <a:xfrm>
            <a:off x="1171440" y="1170000"/>
            <a:ext cx="6724440" cy="2209320"/>
          </a:xfrm>
          <a:prstGeom prst="rect">
            <a:avLst/>
          </a:prstGeom>
          <a:ln w="0">
            <a:noFill/>
          </a:ln>
        </p:spPr>
      </p:pic>
      <p:pic>
        <p:nvPicPr>
          <p:cNvPr id="148" name="Google Shape;259;p31" descr=""/>
          <p:cNvPicPr/>
          <p:nvPr/>
        </p:nvPicPr>
        <p:blipFill>
          <a:blip r:embed="rId2"/>
          <a:stretch/>
        </p:blipFill>
        <p:spPr>
          <a:xfrm>
            <a:off x="1057320" y="3501360"/>
            <a:ext cx="6714720" cy="1228320"/>
          </a:xfrm>
          <a:prstGeom prst="rect">
            <a:avLst/>
          </a:prstGeom>
          <a:ln w="0">
            <a:noFill/>
          </a:ln>
        </p:spPr>
      </p:pic>
      <p:sp>
        <p:nvSpPr>
          <p:cNvPr id="149" name="PlaceHolder 2"/>
          <p:cNvSpPr>
            <a:spLocks noGrp="1"/>
          </p:cNvSpPr>
          <p:nvPr>
            <p:ph type="sldNum" idx="40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C350A3F4-CE0D-49D2-95F5-34EC93DACB4F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Ambiguous Patterns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51" name="Google Shape;266;p32" descr=""/>
          <p:cNvPicPr/>
          <p:nvPr/>
        </p:nvPicPr>
        <p:blipFill>
          <a:blip r:embed="rId1"/>
          <a:stretch/>
        </p:blipFill>
        <p:spPr>
          <a:xfrm>
            <a:off x="1417680" y="1032480"/>
            <a:ext cx="6130440" cy="3808440"/>
          </a:xfrm>
          <a:prstGeom prst="rect">
            <a:avLst/>
          </a:prstGeom>
          <a:ln w="0">
            <a:noFill/>
          </a:ln>
        </p:spPr>
      </p:pic>
      <p:sp>
        <p:nvSpPr>
          <p:cNvPr id="152" name="PlaceHolder 2"/>
          <p:cNvSpPr>
            <a:spLocks noGrp="1"/>
          </p:cNvSpPr>
          <p:nvPr>
            <p:ph type="sldNum" idx="41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A65312F2-8B75-4BBA-9C10-5B03073EB0EA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Num" idx="42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271ED527-BD8D-439F-8633-14A9BA7ACEE7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Start States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Google Shape;274;p33"/>
          <p:cNvSpPr/>
          <p:nvPr/>
        </p:nvSpPr>
        <p:spPr>
          <a:xfrm>
            <a:off x="963360" y="3034080"/>
            <a:ext cx="3069360" cy="22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48120" indent="-335160">
              <a:lnSpc>
                <a:spcPct val="100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%x MYSTATE defines a start state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Google Shape;275;p33"/>
          <p:cNvSpPr/>
          <p:nvPr/>
        </p:nvSpPr>
        <p:spPr>
          <a:xfrm>
            <a:off x="475200" y="1205280"/>
            <a:ext cx="8251560" cy="364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3120" bIns="0" anchor="t">
            <a:spAutoFit/>
          </a:bodyPr>
          <a:p>
            <a:pPr marL="379080" indent="-367200">
              <a:lnSpc>
                <a:spcPct val="113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Used when you are trying to match certain patterns only under certain contexts.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8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Controls which patterns can be matched when.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7200">
              <a:lnSpc>
                <a:spcPct val="113000"/>
              </a:lnSpc>
              <a:spcBef>
                <a:spcPts val="105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At any point, the scanner is in one start state and can match patterns active in that start state only.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8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You can define as many start states as needed.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16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Example: state.l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7200">
              <a:lnSpc>
                <a:spcPct val="113000"/>
              </a:lnSpc>
              <a:spcBef>
                <a:spcPts val="1644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%x means an </a:t>
            </a:r>
            <a:r>
              <a:rPr b="1" i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exclusive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start state, which means that when that state is active, only patterns specifically marked with the state can match.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7200">
              <a:lnSpc>
                <a:spcPct val="113000"/>
              </a:lnSpc>
              <a:spcBef>
                <a:spcPts val="6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We can also define </a:t>
            </a:r>
            <a:r>
              <a:rPr b="1" i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inclusive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start states with %s, which means patterns not marked with any state can also match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Num" idx="43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CA990F1B-BFB0-4957-A1FF-2E1A6D6B2A72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Start States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Google Shape;282;p34"/>
          <p:cNvSpPr/>
          <p:nvPr/>
        </p:nvSpPr>
        <p:spPr>
          <a:xfrm>
            <a:off x="475200" y="1175040"/>
            <a:ext cx="8217000" cy="347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3280" bIns="0" anchor="t">
            <a:spAutoFit/>
          </a:bodyPr>
          <a:p>
            <a:pPr marL="379080" indent="-366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Flex itself defines the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INITIAL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state, the state in which you are initially.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326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To switch to a different state in the action code, you must use the macro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>
              <a:lnSpc>
                <a:spcPct val="100000"/>
              </a:lnSpc>
              <a:spcBef>
                <a:spcPts val="326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BEGIN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Font typeface="Arial"/>
              <a:buChar char="○"/>
              <a:tabLst>
                <a:tab algn="l" pos="0"/>
              </a:tabLst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BEGIN MYSTATE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79080" indent="-367200">
              <a:lnSpc>
                <a:spcPct val="137000"/>
              </a:lnSpc>
              <a:spcBef>
                <a:spcPts val="54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Also make sure to return back to INITIAL state once your state related works are done (BEGIN INITIAL).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7200">
              <a:lnSpc>
                <a:spcPct val="137000"/>
              </a:lnSpc>
              <a:spcBef>
                <a:spcPts val="6"/>
              </a:spcBef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Patterns are tagged with start-state names in angle brackets to indicate in which state(s) the pattern is active.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7200">
              <a:lnSpc>
                <a:spcPct val="137000"/>
              </a:lnSpc>
              <a:buClr>
                <a:srgbClr val="595959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The nameless patterns are active in the </a:t>
            </a:r>
            <a:r>
              <a:rPr b="1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INITIAL </a:t>
            </a: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state and any other inclusive state.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sldNum" idx="44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F3649A6B-1DC4-4C9B-90BC-91DA78833B4F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Assignment : Important Notes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Google Shape;289;p35"/>
          <p:cNvSpPr/>
          <p:nvPr/>
        </p:nvSpPr>
        <p:spPr>
          <a:xfrm>
            <a:off x="475200" y="1161000"/>
            <a:ext cx="8137800" cy="3330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040" bIns="0" anchor="t">
            <a:spAutoFit/>
          </a:bodyPr>
          <a:p>
            <a:pPr marL="379080" indent="-366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Integrating the symbol table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Use your symbol table program of the first assignment.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255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Include as a header file (.cpp or .h) in the definition section.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6600">
              <a:lnSpc>
                <a:spcPct val="114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Remove all the console I/O and file I/O done in the first assignment, remove its main function too.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24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You can write code in it to output in the log file (discussed later) 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24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Declare a symbol-table object to use in the action codes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79080" indent="-367200">
              <a:lnSpc>
                <a:spcPct val="137000"/>
              </a:lnSpc>
              <a:spcBef>
                <a:spcPts val="54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Declare other C functions and variables you need to use in the %{ … %} part of the declaration section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79080" indent="-367200">
              <a:lnSpc>
                <a:spcPct val="137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Declare start states and any named subpatterns you need in the declaration section.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58;p9"/>
          <p:cNvGrpSpPr/>
          <p:nvPr/>
        </p:nvGrpSpPr>
        <p:grpSpPr>
          <a:xfrm>
            <a:off x="2971800" y="1761120"/>
            <a:ext cx="1510920" cy="524880"/>
            <a:chOff x="2971800" y="1761120"/>
            <a:chExt cx="1510920" cy="524880"/>
          </a:xfrm>
        </p:grpSpPr>
        <p:sp>
          <p:nvSpPr>
            <p:cNvPr id="36" name="Google Shape;59;p9"/>
            <p:cNvSpPr/>
            <p:nvPr/>
          </p:nvSpPr>
          <p:spPr>
            <a:xfrm>
              <a:off x="2971800" y="1761120"/>
              <a:ext cx="1510920" cy="524880"/>
            </a:xfrm>
            <a:custGeom>
              <a:avLst/>
              <a:gdLst>
                <a:gd name="textAreaLeft" fmla="*/ 0 w 1510920"/>
                <a:gd name="textAreaRight" fmla="*/ 1511280 w 1510920"/>
                <a:gd name="textAreaTop" fmla="*/ 0 h 524880"/>
                <a:gd name="textAreaBottom" fmla="*/ 525240 h 524880"/>
              </a:gdLst>
              <a:ahLst/>
              <a:rect l="textAreaLeft" t="textAreaTop" r="textAreaRight" b="textAreaBottom"/>
              <a:pathLst>
                <a:path w="1511300" h="525144">
                  <a:moveTo>
                    <a:pt x="1248299" y="524999"/>
                  </a:moveTo>
                  <a:lnTo>
                    <a:pt x="1248299" y="393749"/>
                  </a:lnTo>
                  <a:lnTo>
                    <a:pt x="0" y="393749"/>
                  </a:lnTo>
                  <a:lnTo>
                    <a:pt x="0" y="131249"/>
                  </a:lnTo>
                  <a:lnTo>
                    <a:pt x="1248299" y="131249"/>
                  </a:lnTo>
                  <a:lnTo>
                    <a:pt x="1248299" y="0"/>
                  </a:lnTo>
                  <a:lnTo>
                    <a:pt x="1510799" y="262499"/>
                  </a:lnTo>
                  <a:lnTo>
                    <a:pt x="1248299" y="5249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Google Shape;60;p9"/>
            <p:cNvSpPr/>
            <p:nvPr/>
          </p:nvSpPr>
          <p:spPr>
            <a:xfrm>
              <a:off x="2971800" y="1761120"/>
              <a:ext cx="1510920" cy="524880"/>
            </a:xfrm>
            <a:custGeom>
              <a:avLst/>
              <a:gdLst>
                <a:gd name="textAreaLeft" fmla="*/ 0 w 1510920"/>
                <a:gd name="textAreaRight" fmla="*/ 1511280 w 1510920"/>
                <a:gd name="textAreaTop" fmla="*/ 0 h 524880"/>
                <a:gd name="textAreaBottom" fmla="*/ 525240 h 524880"/>
              </a:gdLst>
              <a:ahLst/>
              <a:rect l="textAreaLeft" t="textAreaTop" r="textAreaRight" b="textAreaBottom"/>
              <a:pathLst>
                <a:path w="1511300" h="525144">
                  <a:moveTo>
                    <a:pt x="0" y="131249"/>
                  </a:moveTo>
                  <a:lnTo>
                    <a:pt x="1248299" y="131249"/>
                  </a:lnTo>
                  <a:lnTo>
                    <a:pt x="1248299" y="0"/>
                  </a:lnTo>
                  <a:lnTo>
                    <a:pt x="1510799" y="262499"/>
                  </a:lnTo>
                  <a:lnTo>
                    <a:pt x="1248299" y="524999"/>
                  </a:lnTo>
                  <a:lnTo>
                    <a:pt x="1248299" y="393749"/>
                  </a:lnTo>
                  <a:lnTo>
                    <a:pt x="0" y="393749"/>
                  </a:lnTo>
                  <a:lnTo>
                    <a:pt x="0" y="131249"/>
                  </a:lnTo>
                  <a:close/>
                </a:path>
              </a:pathLst>
            </a:cu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38" name="Google Shape;61;p9"/>
          <p:cNvGrpSpPr/>
          <p:nvPr/>
        </p:nvGrpSpPr>
        <p:grpSpPr>
          <a:xfrm>
            <a:off x="4835520" y="38160"/>
            <a:ext cx="3928320" cy="4475160"/>
            <a:chOff x="4835520" y="38160"/>
            <a:chExt cx="3928320" cy="4475160"/>
          </a:xfrm>
        </p:grpSpPr>
        <p:pic>
          <p:nvPicPr>
            <p:cNvPr id="39" name="Google Shape;62;p9" descr=""/>
            <p:cNvPicPr/>
            <p:nvPr/>
          </p:nvPicPr>
          <p:blipFill>
            <a:blip r:embed="rId1"/>
            <a:stretch/>
          </p:blipFill>
          <p:spPr>
            <a:xfrm>
              <a:off x="4840560" y="42480"/>
              <a:ext cx="3918240" cy="446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0" name="Google Shape;63;p9"/>
            <p:cNvSpPr/>
            <p:nvPr/>
          </p:nvSpPr>
          <p:spPr>
            <a:xfrm>
              <a:off x="4835520" y="38160"/>
              <a:ext cx="3928320" cy="4475160"/>
            </a:xfrm>
            <a:custGeom>
              <a:avLst/>
              <a:gdLst>
                <a:gd name="textAreaLeft" fmla="*/ 0 w 3928320"/>
                <a:gd name="textAreaRight" fmla="*/ 3928680 w 3928320"/>
                <a:gd name="textAreaTop" fmla="*/ 0 h 4475160"/>
                <a:gd name="textAreaBottom" fmla="*/ 4475520 h 4475160"/>
              </a:gdLst>
              <a:ahLst/>
              <a:rect l="textAreaLeft" t="textAreaTop" r="textAreaRight" b="textAreaBottom"/>
              <a:pathLst>
                <a:path w="3928745" h="4949825">
                  <a:moveTo>
                    <a:pt x="0" y="0"/>
                  </a:moveTo>
                  <a:lnTo>
                    <a:pt x="3928198" y="0"/>
                  </a:lnTo>
                  <a:lnTo>
                    <a:pt x="3928198" y="4949425"/>
                  </a:lnTo>
                  <a:lnTo>
                    <a:pt x="0" y="49494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1" name="Google Shape;64;p9"/>
          <p:cNvGrpSpPr/>
          <p:nvPr/>
        </p:nvGrpSpPr>
        <p:grpSpPr>
          <a:xfrm>
            <a:off x="630000" y="88920"/>
            <a:ext cx="2159280" cy="4424760"/>
            <a:chOff x="630000" y="88920"/>
            <a:chExt cx="2159280" cy="4424760"/>
          </a:xfrm>
        </p:grpSpPr>
        <p:pic>
          <p:nvPicPr>
            <p:cNvPr id="42" name="Google Shape;65;p9" descr=""/>
            <p:cNvPicPr/>
            <p:nvPr/>
          </p:nvPicPr>
          <p:blipFill>
            <a:blip r:embed="rId2"/>
            <a:stretch/>
          </p:blipFill>
          <p:spPr>
            <a:xfrm>
              <a:off x="634680" y="93240"/>
              <a:ext cx="2149200" cy="437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43" name="Google Shape;66;p9"/>
            <p:cNvSpPr/>
            <p:nvPr/>
          </p:nvSpPr>
          <p:spPr>
            <a:xfrm>
              <a:off x="630000" y="88920"/>
              <a:ext cx="2159280" cy="4424760"/>
            </a:xfrm>
            <a:custGeom>
              <a:avLst/>
              <a:gdLst>
                <a:gd name="textAreaLeft" fmla="*/ 0 w 2159280"/>
                <a:gd name="textAreaRight" fmla="*/ 2159640 w 2159280"/>
                <a:gd name="textAreaTop" fmla="*/ 0 h 4424760"/>
                <a:gd name="textAreaBottom" fmla="*/ 4425120 h 4424760"/>
              </a:gdLst>
              <a:ahLst/>
              <a:rect l="textAreaLeft" t="textAreaTop" r="textAreaRight" b="textAreaBottom"/>
              <a:pathLst>
                <a:path w="2159635" h="4848225">
                  <a:moveTo>
                    <a:pt x="0" y="0"/>
                  </a:moveTo>
                  <a:lnTo>
                    <a:pt x="2159136" y="0"/>
                  </a:lnTo>
                  <a:lnTo>
                    <a:pt x="2159136" y="4848225"/>
                  </a:lnTo>
                  <a:lnTo>
                    <a:pt x="0" y="4848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44" name="PlaceHolder 1"/>
          <p:cNvSpPr>
            <a:spLocks noGrp="1"/>
          </p:cNvSpPr>
          <p:nvPr>
            <p:ph type="sldNum" idx="18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2493FE0F-7BB0-47EC-B514-FC56858BCF65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Num" idx="45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B6D6A6F0-C220-4F50-8724-3A77365BF739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Assignment : Important Notes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/>
          </p:nvPr>
        </p:nvSpPr>
        <p:spPr>
          <a:xfrm>
            <a:off x="449280" y="1161000"/>
            <a:ext cx="8245080" cy="3185640"/>
          </a:xfrm>
          <a:prstGeom prst="rect">
            <a:avLst/>
          </a:prstGeom>
          <a:noFill/>
          <a:ln w="0">
            <a:noFill/>
          </a:ln>
        </p:spPr>
        <p:txBody>
          <a:bodyPr lIns="0" rIns="0" tIns="68040" bIns="0" anchor="t">
            <a:noAutofit/>
          </a:bodyPr>
          <a:p>
            <a:pPr marL="404640" indent="-366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Be careful about the order in which you write the rules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33588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Remember how flex handles ambiguity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04640" indent="-366480">
              <a:lnSpc>
                <a:spcPct val="100000"/>
              </a:lnSpc>
              <a:spcBef>
                <a:spcPts val="235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While generating patterns , beware you regular expression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33588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Should capture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all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input it is intended to catch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335880">
              <a:lnSpc>
                <a:spcPct val="100000"/>
              </a:lnSpc>
              <a:spcBef>
                <a:spcPts val="255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Should </a:t>
            </a:r>
            <a:r>
              <a:rPr b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not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capture any input it is not intended to catch.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404640" indent="-366480">
              <a:lnSpc>
                <a:spcPct val="100000"/>
              </a:lnSpc>
              <a:spcBef>
                <a:spcPts val="235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Character Literals: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33588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Suppose you are reading the character literal ‘\n’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336600">
              <a:lnSpc>
                <a:spcPct val="114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You will read ‘ , then \ and then n. (will not read </a:t>
            </a:r>
            <a:r>
              <a:rPr b="0" i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enter).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But as a token you have to say </a:t>
            </a:r>
            <a:r>
              <a:rPr b="0" i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enter 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, again in the log file you have to print \ and n (not </a:t>
            </a:r>
            <a:r>
              <a:rPr b="0" i="1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enter</a:t>
            </a: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).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335880">
              <a:lnSpc>
                <a:spcPct val="100000"/>
              </a:lnSpc>
              <a:spcBef>
                <a:spcPts val="249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Also be careful about ‘\\’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61840" indent="-336600">
              <a:lnSpc>
                <a:spcPct val="114000"/>
              </a:lnSpc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While detecting multi-character literal error, make sure special characters like ‘\n’, ‘\\’ etc. don’t get interpreted as an error.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Assignment : Important Notes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Google Shape;302;p37"/>
          <p:cNvSpPr/>
          <p:nvPr/>
        </p:nvSpPr>
        <p:spPr>
          <a:xfrm>
            <a:off x="475200" y="1216440"/>
            <a:ext cx="171288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6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String literals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8" name="Google Shape;303;p37" descr=""/>
          <p:cNvPicPr/>
          <p:nvPr/>
        </p:nvPicPr>
        <p:blipFill>
          <a:blip r:embed="rId1"/>
          <a:stretch/>
        </p:blipFill>
        <p:spPr>
          <a:xfrm>
            <a:off x="0" y="2076120"/>
            <a:ext cx="8901720" cy="1568520"/>
          </a:xfrm>
          <a:prstGeom prst="rect">
            <a:avLst/>
          </a:prstGeom>
          <a:ln w="0">
            <a:noFill/>
          </a:ln>
        </p:spPr>
      </p:pic>
      <p:sp>
        <p:nvSpPr>
          <p:cNvPr id="169" name="PlaceHolder 2"/>
          <p:cNvSpPr>
            <a:spLocks noGrp="1"/>
          </p:cNvSpPr>
          <p:nvPr>
            <p:ph type="sldNum" idx="46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84BF01F7-1940-4FE0-8411-CC48EF33EE9A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Assignment : Important Notes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Google Shape;310;p38"/>
          <p:cNvSpPr/>
          <p:nvPr/>
        </p:nvSpPr>
        <p:spPr>
          <a:xfrm>
            <a:off x="496800" y="2910960"/>
            <a:ext cx="8157600" cy="168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8960" bIns="0" anchor="t">
            <a:spAutoFit/>
          </a:bodyPr>
          <a:p>
            <a:pPr marL="363960" indent="-3510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Special characters like ‘\a’ , ‘\b’ can also be inside the strings.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63960" indent="-351720">
              <a:lnSpc>
                <a:spcPct val="114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Carefully distinguish between errors and what is correct, also properly extract and print the lexeme in the log file and token attribute in the token file (sample 1).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63960" indent="-351720">
              <a:lnSpc>
                <a:spcPct val="114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Ensure the scanning continues to run properly even after detecting such complex strings.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363960" indent="-351000">
              <a:lnSpc>
                <a:spcPct val="100000"/>
              </a:lnSpc>
              <a:spcBef>
                <a:spcPts val="289"/>
              </a:spcBef>
              <a:buClr>
                <a:srgbClr val="000000"/>
              </a:buClr>
              <a:buFont typeface="Arial"/>
              <a:buChar char="●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Depending on the C compiler in use and the OS, newlines could be ‘\n’ or ‘\r\n’. Handle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Google Shape;311;p38"/>
          <p:cNvSpPr/>
          <p:nvPr/>
        </p:nvSpPr>
        <p:spPr>
          <a:xfrm>
            <a:off x="848160" y="4629960"/>
            <a:ext cx="135396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  <a:ea typeface="Arial"/>
              </a:rPr>
              <a:t>those properly.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73" name="Google Shape;312;p38" descr=""/>
          <p:cNvPicPr/>
          <p:nvPr/>
        </p:nvPicPr>
        <p:blipFill>
          <a:blip r:embed="rId1"/>
          <a:stretch/>
        </p:blipFill>
        <p:spPr>
          <a:xfrm>
            <a:off x="0" y="1105920"/>
            <a:ext cx="8604720" cy="1516320"/>
          </a:xfrm>
          <a:prstGeom prst="rect">
            <a:avLst/>
          </a:prstGeom>
          <a:ln w="0">
            <a:noFill/>
          </a:ln>
        </p:spPr>
      </p:pic>
      <p:sp>
        <p:nvSpPr>
          <p:cNvPr id="174" name="Google Shape;313;p38"/>
          <p:cNvSpPr/>
          <p:nvPr/>
        </p:nvSpPr>
        <p:spPr>
          <a:xfrm>
            <a:off x="8605080" y="4766040"/>
            <a:ext cx="343080" cy="164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>
              <a:lnSpc>
                <a:spcPct val="100000"/>
              </a:lnSpc>
              <a:tabLst>
                <a:tab algn="l" pos="0"/>
              </a:tabLst>
            </a:pPr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25/28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Assignment : Important Notes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319;p39"/>
          <p:cNvSpPr/>
          <p:nvPr/>
        </p:nvSpPr>
        <p:spPr>
          <a:xfrm>
            <a:off x="612360" y="1051920"/>
            <a:ext cx="697716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48120" indent="-33516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  <a:ea typeface="Arial"/>
              </a:rPr>
              <a:t>Single line comments: anything after \ prevents the next line from being commented.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177" name="Google Shape;320;p39"/>
          <p:cNvGrpSpPr/>
          <p:nvPr/>
        </p:nvGrpSpPr>
        <p:grpSpPr>
          <a:xfrm>
            <a:off x="0" y="1527840"/>
            <a:ext cx="8583120" cy="3452400"/>
            <a:chOff x="0" y="1527840"/>
            <a:chExt cx="8583120" cy="3452400"/>
          </a:xfrm>
        </p:grpSpPr>
        <p:pic>
          <p:nvPicPr>
            <p:cNvPr id="178" name="Google Shape;321;p39" descr=""/>
            <p:cNvPicPr/>
            <p:nvPr/>
          </p:nvPicPr>
          <p:blipFill>
            <a:blip r:embed="rId1"/>
            <a:stretch/>
          </p:blipFill>
          <p:spPr>
            <a:xfrm>
              <a:off x="0" y="1527840"/>
              <a:ext cx="8583120" cy="3452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79" name="Google Shape;322;p39"/>
            <p:cNvSpPr/>
            <p:nvPr/>
          </p:nvSpPr>
          <p:spPr>
            <a:xfrm>
              <a:off x="7286760" y="3053880"/>
              <a:ext cx="782640" cy="400320"/>
            </a:xfrm>
            <a:custGeom>
              <a:avLst/>
              <a:gdLst>
                <a:gd name="textAreaLeft" fmla="*/ 0 w 782640"/>
                <a:gd name="textAreaRight" fmla="*/ 783000 w 782640"/>
                <a:gd name="textAreaTop" fmla="*/ 0 h 400320"/>
                <a:gd name="textAreaBottom" fmla="*/ 400680 h 400320"/>
              </a:gdLst>
              <a:ahLst/>
              <a:rect l="textAreaLeft" t="textAreaTop" r="textAreaRight" b="textAreaBottom"/>
              <a:pathLst>
                <a:path w="782954" h="400685">
                  <a:moveTo>
                    <a:pt x="0" y="0"/>
                  </a:moveTo>
                  <a:lnTo>
                    <a:pt x="782399" y="0"/>
                  </a:lnTo>
                  <a:lnTo>
                    <a:pt x="782399" y="400199"/>
                  </a:lnTo>
                  <a:lnTo>
                    <a:pt x="0" y="4001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28550">
              <a:solidFill>
                <a:srgbClr val="ff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80" name="PlaceHolder 2"/>
          <p:cNvSpPr>
            <a:spLocks noGrp="1"/>
          </p:cNvSpPr>
          <p:nvPr>
            <p:ph type="sldNum" idx="47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61E90474-FC4F-4EC2-9A0E-CF1C025EBF3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Num" idx="48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9C492273-1422-4C7E-8C21-4A4A22B261D3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Assignment : Important Notes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Google Shape;330;p40"/>
          <p:cNvSpPr/>
          <p:nvPr/>
        </p:nvSpPr>
        <p:spPr>
          <a:xfrm>
            <a:off x="566280" y="1048680"/>
            <a:ext cx="6639120" cy="245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94200" indent="-38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Catch errors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51400" indent="-38160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12.1ef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51400" indent="-38160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12.efg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51400" indent="-38160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12abcd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51400" indent="-381600">
              <a:lnSpc>
                <a:spcPct val="100000"/>
              </a:lnSpc>
              <a:buClr>
                <a:srgbClr val="000000"/>
              </a:buClr>
              <a:buFont typeface="Arial"/>
              <a:buChar char="○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‘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\n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4200" indent="-38160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Keep track of line count and error count.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94200" indent="-382320">
              <a:lnSpc>
                <a:spcPct val="100000"/>
              </a:lnSpc>
              <a:buClr>
                <a:srgbClr val="000000"/>
              </a:buClr>
              <a:buFont typeface="Arial"/>
              <a:buChar char="●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  <a:ea typeface="Arial"/>
              </a:rPr>
              <a:t>Your program should take a text file named ‘input.txt’ as input.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Num" idx="49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F746B68A-9616-42E3-A240-842C93B4F358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References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Google Shape;337;p41"/>
          <p:cNvSpPr/>
          <p:nvPr/>
        </p:nvSpPr>
        <p:spPr>
          <a:xfrm>
            <a:off x="475200" y="1161000"/>
            <a:ext cx="7333200" cy="11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8040" bIns="0" anchor="t">
            <a:spAutoFit/>
          </a:bodyPr>
          <a:p>
            <a:pPr marL="379080" indent="-3664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Flex &amp; Bison by John Levine.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340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Book provided in Moodle.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lvl="1" marL="836280" indent="-335880">
              <a:lnSpc>
                <a:spcPct val="100000"/>
              </a:lnSpc>
              <a:spcBef>
                <a:spcPts val="255"/>
              </a:spcBef>
              <a:buClr>
                <a:srgbClr val="595959"/>
              </a:buClr>
              <a:buFont typeface="Arial"/>
              <a:buChar char="○"/>
            </a:pPr>
            <a:r>
              <a:rPr b="0" lang="en-US" sz="1400" spc="-1" strike="noStrike">
                <a:solidFill>
                  <a:srgbClr val="595959"/>
                </a:solidFill>
                <a:latin typeface="Arial"/>
                <a:ea typeface="Arial"/>
              </a:rPr>
              <a:t>Chapter 1 &amp; 2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379080" indent="-366480">
              <a:lnSpc>
                <a:spcPct val="100000"/>
              </a:lnSpc>
              <a:spcBef>
                <a:spcPts val="235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1"/>
              </a:rPr>
              <a:t>https://www.cs.princeton.edu/~appel/modern/c/software/flex/flex.html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oogle Shape;72;p10"/>
          <p:cNvGrpSpPr/>
          <p:nvPr/>
        </p:nvGrpSpPr>
        <p:grpSpPr>
          <a:xfrm>
            <a:off x="3205800" y="2334960"/>
            <a:ext cx="1510920" cy="524880"/>
            <a:chOff x="3205800" y="2334960"/>
            <a:chExt cx="1510920" cy="524880"/>
          </a:xfrm>
        </p:grpSpPr>
        <p:sp>
          <p:nvSpPr>
            <p:cNvPr id="46" name="Google Shape;73;p10"/>
            <p:cNvSpPr/>
            <p:nvPr/>
          </p:nvSpPr>
          <p:spPr>
            <a:xfrm>
              <a:off x="3205800" y="2334960"/>
              <a:ext cx="1510920" cy="524880"/>
            </a:xfrm>
            <a:custGeom>
              <a:avLst/>
              <a:gdLst>
                <a:gd name="textAreaLeft" fmla="*/ 0 w 1510920"/>
                <a:gd name="textAreaRight" fmla="*/ 1511280 w 1510920"/>
                <a:gd name="textAreaTop" fmla="*/ 0 h 524880"/>
                <a:gd name="textAreaBottom" fmla="*/ 525240 h 524880"/>
              </a:gdLst>
              <a:ahLst/>
              <a:rect l="textAreaLeft" t="textAreaTop" r="textAreaRight" b="textAreaBottom"/>
              <a:pathLst>
                <a:path w="1511300" h="525144">
                  <a:moveTo>
                    <a:pt x="1248299" y="524999"/>
                  </a:moveTo>
                  <a:lnTo>
                    <a:pt x="1248299" y="393749"/>
                  </a:lnTo>
                  <a:lnTo>
                    <a:pt x="0" y="393749"/>
                  </a:lnTo>
                  <a:lnTo>
                    <a:pt x="0" y="131249"/>
                  </a:lnTo>
                  <a:lnTo>
                    <a:pt x="1248299" y="131249"/>
                  </a:lnTo>
                  <a:lnTo>
                    <a:pt x="1248299" y="0"/>
                  </a:lnTo>
                  <a:lnTo>
                    <a:pt x="1510799" y="262499"/>
                  </a:lnTo>
                  <a:lnTo>
                    <a:pt x="1248299" y="524999"/>
                  </a:lnTo>
                  <a:close/>
                </a:path>
              </a:pathLst>
            </a:custGeom>
            <a:solidFill>
              <a:srgbClr val="eeeeee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Google Shape;74;p10"/>
            <p:cNvSpPr/>
            <p:nvPr/>
          </p:nvSpPr>
          <p:spPr>
            <a:xfrm>
              <a:off x="3205800" y="2334960"/>
              <a:ext cx="1510920" cy="524880"/>
            </a:xfrm>
            <a:custGeom>
              <a:avLst/>
              <a:gdLst>
                <a:gd name="textAreaLeft" fmla="*/ 0 w 1510920"/>
                <a:gd name="textAreaRight" fmla="*/ 1511280 w 1510920"/>
                <a:gd name="textAreaTop" fmla="*/ 0 h 524880"/>
                <a:gd name="textAreaBottom" fmla="*/ 525240 h 524880"/>
              </a:gdLst>
              <a:ahLst/>
              <a:rect l="textAreaLeft" t="textAreaTop" r="textAreaRight" b="textAreaBottom"/>
              <a:pathLst>
                <a:path w="1511300" h="525144">
                  <a:moveTo>
                    <a:pt x="0" y="131249"/>
                  </a:moveTo>
                  <a:lnTo>
                    <a:pt x="1248299" y="131249"/>
                  </a:lnTo>
                  <a:lnTo>
                    <a:pt x="1248299" y="0"/>
                  </a:lnTo>
                  <a:lnTo>
                    <a:pt x="1510799" y="262499"/>
                  </a:lnTo>
                  <a:lnTo>
                    <a:pt x="1248299" y="524999"/>
                  </a:lnTo>
                  <a:lnTo>
                    <a:pt x="1248299" y="393749"/>
                  </a:lnTo>
                  <a:lnTo>
                    <a:pt x="0" y="393749"/>
                  </a:lnTo>
                  <a:lnTo>
                    <a:pt x="0" y="131249"/>
                  </a:lnTo>
                  <a:close/>
                </a:path>
              </a:pathLst>
            </a:cu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48" name="Google Shape;75;p10"/>
          <p:cNvGrpSpPr/>
          <p:nvPr/>
        </p:nvGrpSpPr>
        <p:grpSpPr>
          <a:xfrm>
            <a:off x="4835520" y="38160"/>
            <a:ext cx="3928320" cy="4475160"/>
            <a:chOff x="4835520" y="38160"/>
            <a:chExt cx="3928320" cy="4475160"/>
          </a:xfrm>
        </p:grpSpPr>
        <p:pic>
          <p:nvPicPr>
            <p:cNvPr id="49" name="Google Shape;76;p10" descr=""/>
            <p:cNvPicPr/>
            <p:nvPr/>
          </p:nvPicPr>
          <p:blipFill>
            <a:blip r:embed="rId1"/>
            <a:stretch/>
          </p:blipFill>
          <p:spPr>
            <a:xfrm>
              <a:off x="4840560" y="42480"/>
              <a:ext cx="3918240" cy="44661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0" name="Google Shape;77;p10"/>
            <p:cNvSpPr/>
            <p:nvPr/>
          </p:nvSpPr>
          <p:spPr>
            <a:xfrm>
              <a:off x="4835520" y="38160"/>
              <a:ext cx="3928320" cy="4475160"/>
            </a:xfrm>
            <a:custGeom>
              <a:avLst/>
              <a:gdLst>
                <a:gd name="textAreaLeft" fmla="*/ 0 w 3928320"/>
                <a:gd name="textAreaRight" fmla="*/ 3928680 w 3928320"/>
                <a:gd name="textAreaTop" fmla="*/ 0 h 4475160"/>
                <a:gd name="textAreaBottom" fmla="*/ 4475520 h 4475160"/>
              </a:gdLst>
              <a:ahLst/>
              <a:rect l="textAreaLeft" t="textAreaTop" r="textAreaRight" b="textAreaBottom"/>
              <a:pathLst>
                <a:path w="3928745" h="4949825">
                  <a:moveTo>
                    <a:pt x="0" y="0"/>
                  </a:moveTo>
                  <a:lnTo>
                    <a:pt x="3928198" y="0"/>
                  </a:lnTo>
                  <a:lnTo>
                    <a:pt x="3928198" y="4949425"/>
                  </a:lnTo>
                  <a:lnTo>
                    <a:pt x="0" y="49494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51" name="Google Shape;78;p10"/>
          <p:cNvGrpSpPr/>
          <p:nvPr/>
        </p:nvGrpSpPr>
        <p:grpSpPr>
          <a:xfrm>
            <a:off x="630000" y="88920"/>
            <a:ext cx="2159280" cy="4424760"/>
            <a:chOff x="630000" y="88920"/>
            <a:chExt cx="2159280" cy="4424760"/>
          </a:xfrm>
        </p:grpSpPr>
        <p:pic>
          <p:nvPicPr>
            <p:cNvPr id="52" name="Google Shape;79;p10" descr=""/>
            <p:cNvPicPr/>
            <p:nvPr/>
          </p:nvPicPr>
          <p:blipFill>
            <a:blip r:embed="rId2"/>
            <a:stretch/>
          </p:blipFill>
          <p:spPr>
            <a:xfrm>
              <a:off x="634680" y="93240"/>
              <a:ext cx="2149200" cy="437040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53" name="Google Shape;80;p10"/>
            <p:cNvSpPr/>
            <p:nvPr/>
          </p:nvSpPr>
          <p:spPr>
            <a:xfrm>
              <a:off x="630000" y="88920"/>
              <a:ext cx="2159280" cy="4424760"/>
            </a:xfrm>
            <a:custGeom>
              <a:avLst/>
              <a:gdLst>
                <a:gd name="textAreaLeft" fmla="*/ 0 w 2159280"/>
                <a:gd name="textAreaRight" fmla="*/ 2159640 w 2159280"/>
                <a:gd name="textAreaTop" fmla="*/ 0 h 4424760"/>
                <a:gd name="textAreaBottom" fmla="*/ 4425120 h 4424760"/>
              </a:gdLst>
              <a:ahLst/>
              <a:rect l="textAreaLeft" t="textAreaTop" r="textAreaRight" b="textAreaBottom"/>
              <a:pathLst>
                <a:path w="2159635" h="4848225">
                  <a:moveTo>
                    <a:pt x="0" y="0"/>
                  </a:moveTo>
                  <a:lnTo>
                    <a:pt x="2159136" y="0"/>
                  </a:lnTo>
                  <a:lnTo>
                    <a:pt x="2159136" y="4848225"/>
                  </a:lnTo>
                  <a:lnTo>
                    <a:pt x="0" y="4848225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>
              <a:solidFill>
                <a:srgbClr val="5959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4" name="PlaceHolder 1"/>
          <p:cNvSpPr>
            <a:spLocks noGrp="1"/>
          </p:cNvSpPr>
          <p:nvPr>
            <p:ph type="sldNum" idx="19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CC6B9B6B-742A-41A1-A180-36B17A2BBF3A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Google Shape;82;p10"/>
          <p:cNvSpPr/>
          <p:nvPr/>
        </p:nvSpPr>
        <p:spPr>
          <a:xfrm>
            <a:off x="630000" y="4624560"/>
            <a:ext cx="2159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Character stream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Google Shape;83;p10"/>
          <p:cNvSpPr/>
          <p:nvPr/>
        </p:nvSpPr>
        <p:spPr>
          <a:xfrm>
            <a:off x="4835520" y="4624560"/>
            <a:ext cx="2159280" cy="42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600" spc="-1" strike="noStrike">
                <a:solidFill>
                  <a:srgbClr val="595959"/>
                </a:solidFill>
                <a:latin typeface="Arial"/>
                <a:ea typeface="Arial"/>
              </a:rPr>
              <a:t>Tokens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ldNum" idx="20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C39CE008-A852-423D-B21F-20F105E9CECA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Lexical Analysis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Google Shape;90;p11"/>
          <p:cNvSpPr/>
          <p:nvPr/>
        </p:nvSpPr>
        <p:spPr>
          <a:xfrm>
            <a:off x="682560" y="1878840"/>
            <a:ext cx="1885320" cy="18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int main(){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// detects even numbers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int x=2;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if(x%2==0){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    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printf(“even”);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Google Shape;91;p11"/>
          <p:cNvSpPr/>
          <p:nvPr/>
        </p:nvSpPr>
        <p:spPr>
          <a:xfrm>
            <a:off x="384840" y="1044000"/>
            <a:ext cx="62409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379080" indent="-366480">
              <a:lnSpc>
                <a:spcPct val="100000"/>
              </a:lnSpc>
              <a:spcBef>
                <a:spcPts val="326"/>
              </a:spcBef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Remove white spaces and comments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ldNum" idx="21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B46F5F2A-813E-4331-A4CB-A54927DED379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Lexical Analysis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Google Shape;98;p12"/>
          <p:cNvSpPr/>
          <p:nvPr/>
        </p:nvSpPr>
        <p:spPr>
          <a:xfrm>
            <a:off x="682560" y="1878840"/>
            <a:ext cx="1885320" cy="16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int main(){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// detects even numbers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int x=2;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if(x%2==0){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    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printf(“even”);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Google Shape;99;p12"/>
          <p:cNvSpPr/>
          <p:nvPr/>
        </p:nvSpPr>
        <p:spPr>
          <a:xfrm>
            <a:off x="384840" y="1044000"/>
            <a:ext cx="624096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 marL="457200" indent="-34308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Identify lexemes and generate tokens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Google Shape;100;p12"/>
          <p:cNvSpPr/>
          <p:nvPr/>
        </p:nvSpPr>
        <p:spPr>
          <a:xfrm>
            <a:off x="4428000" y="1708920"/>
            <a:ext cx="3409920" cy="18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&lt;KEYWORD,int&gt; &lt;ID,main&gt; &lt;LPAREN&gt; &lt;RPAREN&gt; &lt;LCURL&gt;&lt;KEYWORD,int&gt; &lt;ID,x&gt; &lt;ASSIGN,=&gt; &lt;NUM,2&gt; &lt;SEMICOLON,;&gt; &lt;KEYWORD,if&gt; &lt;LPAREN&gt; &lt;ID,x&gt; &lt;MOD,%&gt; &lt;NUM,2&gt; &lt;EQ&gt; &lt;NUM,0&gt; &lt;RPAREN&gt; &lt;RPAREN&gt;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&lt;ID,printf&gt; &lt;LPAREN&gt; &lt;STRING,"even"&gt; &lt;RPAREN&gt; &lt;SEMICOLON,;&gt; &lt;RCURL&gt; &lt;RCURL&gt;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Lexical Analysis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Google Shape;106;p13"/>
          <p:cNvSpPr/>
          <p:nvPr/>
        </p:nvSpPr>
        <p:spPr>
          <a:xfrm>
            <a:off x="475200" y="1175040"/>
            <a:ext cx="792180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720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Also interacts with the symbol table (e.g. store information about identifiers etc.)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8" name="Google Shape;107;p13" descr=""/>
          <p:cNvPicPr/>
          <p:nvPr/>
        </p:nvPicPr>
        <p:blipFill>
          <a:blip r:embed="rId1"/>
          <a:stretch/>
        </p:blipFill>
        <p:spPr>
          <a:xfrm>
            <a:off x="2926080" y="3862080"/>
            <a:ext cx="2613600" cy="1196640"/>
          </a:xfrm>
          <a:prstGeom prst="rect">
            <a:avLst/>
          </a:prstGeom>
          <a:ln w="0">
            <a:noFill/>
          </a:ln>
        </p:spPr>
      </p:pic>
      <p:sp>
        <p:nvSpPr>
          <p:cNvPr id="69" name="PlaceHolder 2"/>
          <p:cNvSpPr>
            <a:spLocks noGrp="1"/>
          </p:cNvSpPr>
          <p:nvPr>
            <p:ph type="sldNum" idx="22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D830AE73-1239-4869-BD35-12E27208015E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Google Shape;109;p13"/>
          <p:cNvSpPr/>
          <p:nvPr/>
        </p:nvSpPr>
        <p:spPr>
          <a:xfrm>
            <a:off x="682560" y="2031480"/>
            <a:ext cx="1885320" cy="16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int main(){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// detects even numbers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int x=2;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if(x%2==0){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    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printf(“even”);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Google Shape;110;p13"/>
          <p:cNvSpPr/>
          <p:nvPr/>
        </p:nvSpPr>
        <p:spPr>
          <a:xfrm>
            <a:off x="4428000" y="1861200"/>
            <a:ext cx="3409920" cy="1860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&lt;KEYWORD,int&gt; &lt;ID,main&gt; &lt;LPAREN&gt; &lt;RPAREN&gt; &lt;LCURL&gt;&lt;KEYWORD,int&gt; &lt;ID,x&gt; &lt;ASSIGN,=&gt; &lt;NUM,2&gt; &lt;SEMICOLON,;&gt; &lt;KEYWORD,if&gt; &lt;LPAREN&gt; &lt;ID,x&gt; &lt;MOD,%&gt; &lt;NUM,2&gt; &lt;EQ&gt; &lt;NUM,0&gt; &lt;RPAREN&gt; &lt;RPAREN&gt;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&lt;ID,printf&gt; &lt;LPAREN&gt; &lt;STRING,"even"&gt; &lt;RPAREN&gt; &lt;SEMICOLON,;&gt; &lt;RCURL&gt; &lt;RCURL&gt;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Lexical Analysis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Google Shape;116;p14"/>
          <p:cNvSpPr/>
          <p:nvPr/>
        </p:nvSpPr>
        <p:spPr>
          <a:xfrm>
            <a:off x="475200" y="1175040"/>
            <a:ext cx="792216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720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Also interacts with the symbol table (e.g. store information about identifiers etc.)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4" name="Google Shape;117;p14" descr=""/>
          <p:cNvPicPr/>
          <p:nvPr/>
        </p:nvPicPr>
        <p:blipFill>
          <a:blip r:embed="rId1"/>
          <a:stretch/>
        </p:blipFill>
        <p:spPr>
          <a:xfrm>
            <a:off x="2926080" y="3862080"/>
            <a:ext cx="2613600" cy="119664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2"/>
          <p:cNvSpPr>
            <a:spLocks noGrp="1"/>
          </p:cNvSpPr>
          <p:nvPr>
            <p:ph type="sldNum" idx="23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4A43774E-BD62-4D1A-BAA5-8E424CA96D4D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Google Shape;119;p14"/>
          <p:cNvSpPr/>
          <p:nvPr/>
        </p:nvSpPr>
        <p:spPr>
          <a:xfrm>
            <a:off x="682560" y="2031480"/>
            <a:ext cx="1885320" cy="16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int main(){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// detects even numbers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int x=2;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if(x%2==0){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    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printf(“even”);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Google Shape;120;p14"/>
          <p:cNvSpPr/>
          <p:nvPr/>
        </p:nvSpPr>
        <p:spPr>
          <a:xfrm>
            <a:off x="4428000" y="1861200"/>
            <a:ext cx="3409920" cy="187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&lt;KEYWORD,int&gt; &lt;ID,main&gt; &lt;LPAREN&gt; &lt;RPAREN&gt; &lt;LCURL&gt;&lt;KEYWORD,int&gt;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&lt;ID,x&gt;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&lt;ASSIGN,=&gt; &lt;NUM,2&gt; &lt;SEMICOLON,;&gt; &lt;KEYWORD,if&gt; &lt;LPAREN&gt;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&lt;ID,x&gt;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&lt;MOD,%&gt; &lt;NUM,2&gt; &lt;EQ&gt; &lt;NUM,0&gt; &lt;RPAREN&gt; &lt;RPAREN&gt;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&lt;ID,printf&gt; &lt;LPAREN&gt; &lt;STRING,"even"&gt; &lt;RPAREN&gt; &lt;SEMICOLON,;&gt; &lt;RCURL&gt; &lt;RCURL&gt;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84840" y="505080"/>
            <a:ext cx="4235040" cy="874080"/>
          </a:xfrm>
          <a:prstGeom prst="rect">
            <a:avLst/>
          </a:prstGeom>
          <a:noFill/>
          <a:ln w="0">
            <a:noFill/>
          </a:ln>
        </p:spPr>
        <p:txBody>
          <a:bodyPr lIns="0" rIns="0" tIns="15120" bIns="0" anchor="t">
            <a:noAutofit/>
          </a:bodyPr>
          <a:p>
            <a:pPr marL="126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500" spc="-1" strike="noStrike">
                <a:solidFill>
                  <a:schemeClr val="dk1"/>
                </a:solidFill>
                <a:latin typeface="Arial"/>
                <a:ea typeface="Arial"/>
              </a:rPr>
              <a:t>Lexical Analysis</a:t>
            </a:r>
            <a:endParaRPr b="0" lang="en-US" sz="2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26;p15"/>
          <p:cNvSpPr/>
          <p:nvPr/>
        </p:nvSpPr>
        <p:spPr>
          <a:xfrm>
            <a:off x="475200" y="1175040"/>
            <a:ext cx="7922160" cy="63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79080" indent="-367200">
              <a:lnSpc>
                <a:spcPct val="114000"/>
              </a:lnSpc>
              <a:buClr>
                <a:srgbClr val="595959"/>
              </a:buClr>
              <a:buFont typeface="Arial"/>
              <a:buChar char="●"/>
            </a:pPr>
            <a:r>
              <a:rPr b="0" lang="en-US" sz="1800" spc="-1" strike="noStrike">
                <a:solidFill>
                  <a:srgbClr val="595959"/>
                </a:solidFill>
                <a:latin typeface="Arial"/>
                <a:ea typeface="Arial"/>
              </a:rPr>
              <a:t>Also interacts with the symbol table (e.g. store information about identifiers etc.)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0" name="Google Shape;127;p15" descr=""/>
          <p:cNvPicPr/>
          <p:nvPr/>
        </p:nvPicPr>
        <p:blipFill>
          <a:blip r:embed="rId1"/>
          <a:stretch/>
        </p:blipFill>
        <p:spPr>
          <a:xfrm>
            <a:off x="2926080" y="3862080"/>
            <a:ext cx="2613600" cy="1196640"/>
          </a:xfrm>
          <a:prstGeom prst="rect">
            <a:avLst/>
          </a:prstGeom>
          <a:ln w="0">
            <a:noFill/>
          </a:ln>
        </p:spPr>
      </p:pic>
      <p:sp>
        <p:nvSpPr>
          <p:cNvPr id="81" name="PlaceHolder 2"/>
          <p:cNvSpPr>
            <a:spLocks noGrp="1"/>
          </p:cNvSpPr>
          <p:nvPr>
            <p:ph type="sldNum" idx="24"/>
          </p:nvPr>
        </p:nvSpPr>
        <p:spPr>
          <a:xfrm>
            <a:off x="8579520" y="4777920"/>
            <a:ext cx="368640" cy="2984040"/>
          </a:xfrm>
          <a:prstGeom prst="rect">
            <a:avLst/>
          </a:prstGeom>
          <a:noFill/>
          <a:ln w="0">
            <a:noFill/>
          </a:ln>
        </p:spPr>
        <p:txBody>
          <a:bodyPr lIns="0" rIns="0" tIns="720" bIns="0" anchor="t">
            <a:noAutofit/>
          </a:bodyPr>
          <a:lstStyle>
            <a:lvl1pPr marL="38160" indent="0">
              <a:lnSpc>
                <a:spcPct val="100000"/>
              </a:lnSpc>
              <a:buNone/>
              <a:tabLst>
                <a:tab algn="l" pos="0"/>
              </a:tabLst>
              <a:defRPr b="0" lang="en-US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marL="38160" indent="0">
              <a:lnSpc>
                <a:spcPct val="100000"/>
              </a:lnSpc>
              <a:buNone/>
              <a:tabLst>
                <a:tab algn="l" pos="0"/>
              </a:tabLst>
            </a:pPr>
            <a:fld id="{9DA25178-527C-4781-A084-6B96E182A231}" type="slidenum"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r>
              <a:rPr b="0" lang="en-US" sz="1000" spc="-1" strike="noStrike">
                <a:solidFill>
                  <a:srgbClr val="595959"/>
                </a:solidFill>
                <a:latin typeface="Arial"/>
                <a:ea typeface="Arial"/>
              </a:rPr>
              <a:t>/28</a:t>
            </a:r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Google Shape;129;p15"/>
          <p:cNvSpPr/>
          <p:nvPr/>
        </p:nvSpPr>
        <p:spPr>
          <a:xfrm>
            <a:off x="682560" y="2031480"/>
            <a:ext cx="1885320" cy="169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int main(){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// detects even numbers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int x=2;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if(x%2==0){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    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printf(“even”);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	</a:t>
            </a: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100" spc="-1" strike="noStrike">
                <a:solidFill>
                  <a:srgbClr val="595959"/>
                </a:solidFill>
                <a:latin typeface="Arial"/>
                <a:ea typeface="Arial"/>
              </a:rPr>
              <a:t>}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Google Shape;130;p15"/>
          <p:cNvSpPr/>
          <p:nvPr/>
        </p:nvSpPr>
        <p:spPr>
          <a:xfrm>
            <a:off x="4428000" y="1861200"/>
            <a:ext cx="3409920" cy="187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&lt;KEYWORD,int&gt; &lt;ID,main&gt; &lt;LPAREN&gt; &lt;RPAREN&gt; &lt;LCURL&gt;&lt;KEYWORD,int&gt; </a:t>
            </a:r>
            <a:r>
              <a:rPr b="1" lang="en-US" sz="1200" spc="-1" strike="noStrike">
                <a:solidFill>
                  <a:srgbClr val="000000"/>
                </a:solidFill>
                <a:latin typeface="Arial"/>
                <a:ea typeface="Arial"/>
              </a:rPr>
              <a:t>&lt;ID,x&gt; 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&lt;ASSIGN,=&gt; </a:t>
            </a: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&lt;NUM,2&gt;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&lt;SEMICOLON,;&gt; &lt;KEYWORD,if&gt; &lt;LPAREN&gt; </a:t>
            </a:r>
            <a:r>
              <a:rPr b="1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&lt;ID,x&gt;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&lt;MOD,%&gt; </a:t>
            </a: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&lt;NUM,2&gt;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&lt;EQ&gt; &lt;NUM,0&gt; &lt;RPAREN&gt; &lt;RPAREN&gt;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&lt;ID,printf&gt; &lt;LPAREN&gt; </a:t>
            </a:r>
            <a:r>
              <a:rPr b="0" lang="en-US" sz="1100" spc="-1" strike="noStrike">
                <a:solidFill>
                  <a:srgbClr val="ff0000"/>
                </a:solidFill>
                <a:latin typeface="Arial"/>
                <a:ea typeface="Arial"/>
              </a:rPr>
              <a:t>&lt;STRING,"even"&gt;</a:t>
            </a:r>
            <a:r>
              <a:rPr b="0" lang="en-US" sz="1100" spc="-1" strike="noStrike">
                <a:solidFill>
                  <a:srgbClr val="000000"/>
                </a:solidFill>
                <a:latin typeface="Arial"/>
                <a:ea typeface="Arial"/>
              </a:rPr>
              <a:t> &lt;RPAREN&gt; &lt;SEMICOLON,;&gt; &lt;RCURL&gt; &lt;RCURL&gt;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97a7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2025-05-15T02:18:01Z</dcterms:modified>
  <cp:revision>1</cp:revision>
  <dc:subject/>
  <dc:title/>
</cp:coreProperties>
</file>