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8"/>
    <p:restoredTop sz="92116"/>
  </p:normalViewPr>
  <p:slideViewPr>
    <p:cSldViewPr snapToGrid="0" snapToObjects="1">
      <p:cViewPr varScale="1">
        <p:scale>
          <a:sx n="65" d="100"/>
          <a:sy n="65" d="100"/>
        </p:scale>
        <p:origin x="8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372532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132042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8B3A5-A381-664E-AFC3-828AB01B397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7614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397029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8B3A5-A381-664E-AFC3-828AB01B397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9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211568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3021813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195965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100610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C600A-0388-EA41-9973-8C49400F610A}" type="datetimeFigureOut">
              <a:rPr lang="en-US" smtClean="0"/>
              <a:t>25-Aug-19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295988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4148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C600A-0388-EA41-9973-8C49400F610A}" type="datetimeFigureOut">
              <a:rPr lang="en-US" smtClean="0"/>
              <a:t>25-Aug-19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206543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EC600A-0388-EA41-9973-8C49400F610A}" type="datetimeFigureOut">
              <a:rPr lang="en-US" smtClean="0"/>
              <a:t>25-Aug-19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175450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C600A-0388-EA41-9973-8C49400F610A}" type="datetimeFigureOut">
              <a:rPr lang="en-US" smtClean="0"/>
              <a:t>25-Aug-19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37569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215108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C600A-0388-EA41-9973-8C49400F610A}" type="datetimeFigureOut">
              <a:rPr lang="en-US" smtClean="0"/>
              <a:t>25-Aug-19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8B3A5-A381-664E-AFC3-828AB01B397C}" type="slidenum">
              <a:rPr lang="en-US" smtClean="0"/>
              <a:t>‹#›</a:t>
            </a:fld>
            <a:endParaRPr lang="en-US"/>
          </a:p>
        </p:txBody>
      </p:sp>
    </p:spTree>
    <p:extLst>
      <p:ext uri="{BB962C8B-B14F-4D97-AF65-F5344CB8AC3E}">
        <p14:creationId xmlns:p14="http://schemas.microsoft.com/office/powerpoint/2010/main" val="226460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EC600A-0388-EA41-9973-8C49400F610A}" type="datetimeFigureOut">
              <a:rPr lang="en-US" smtClean="0"/>
              <a:t>25-Aug-19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F8B3A5-A381-664E-AFC3-828AB01B397C}" type="slidenum">
              <a:rPr lang="en-US" smtClean="0"/>
              <a:t>‹#›</a:t>
            </a:fld>
            <a:endParaRPr lang="en-US"/>
          </a:p>
        </p:txBody>
      </p:sp>
    </p:spTree>
    <p:extLst>
      <p:ext uri="{BB962C8B-B14F-4D97-AF65-F5344CB8AC3E}">
        <p14:creationId xmlns:p14="http://schemas.microsoft.com/office/powerpoint/2010/main" val="22817070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4246" y="496529"/>
            <a:ext cx="8522109" cy="936523"/>
          </a:xfrm>
        </p:spPr>
        <p:txBody>
          <a:bodyPr/>
          <a:lstStyle/>
          <a:p>
            <a:r>
              <a:rPr lang="en-US" dirty="0" smtClean="0"/>
              <a:t>Bank Customer Churn</a:t>
            </a:r>
            <a:endParaRPr lang="en-US" dirty="0"/>
          </a:p>
        </p:txBody>
      </p:sp>
      <p:pic>
        <p:nvPicPr>
          <p:cNvPr id="1026" name="Picture 2" descr="Image result for bank customer chu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2" y="1907457"/>
            <a:ext cx="7413523" cy="4950543"/>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539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t>
            </a:r>
            <a:r>
              <a:rPr lang="en-US" b="0" i="1" dirty="0" smtClean="0">
                <a:effectLst/>
              </a:rPr>
              <a:t>eviewing the 'Status' relation with categorical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44" y="1809931"/>
            <a:ext cx="11726555" cy="5151307"/>
          </a:xfrm>
        </p:spPr>
      </p:pic>
    </p:spTree>
    <p:extLst>
      <p:ext uri="{BB962C8B-B14F-4D97-AF65-F5344CB8AC3E}">
        <p14:creationId xmlns:p14="http://schemas.microsoft.com/office/powerpoint/2010/main" val="176242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456" y="147850"/>
            <a:ext cx="10515600" cy="3025159"/>
          </a:xfrm>
        </p:spPr>
      </p:pic>
      <p:sp>
        <p:nvSpPr>
          <p:cNvPr id="6" name="TextBox 5"/>
          <p:cNvSpPr txBox="1"/>
          <p:nvPr/>
        </p:nvSpPr>
        <p:spPr>
          <a:xfrm>
            <a:off x="731520" y="3328416"/>
            <a:ext cx="10771632" cy="3139321"/>
          </a:xfrm>
          <a:prstGeom prst="rect">
            <a:avLst/>
          </a:prstGeom>
          <a:noFill/>
        </p:spPr>
        <p:txBody>
          <a:bodyPr wrap="square" rtlCol="0">
            <a:spAutoFit/>
          </a:bodyPr>
          <a:lstStyle/>
          <a:p>
            <a:r>
              <a:rPr lang="en-US" dirty="0"/>
              <a:t>We note the following:</a:t>
            </a:r>
          </a:p>
          <a:p>
            <a:r>
              <a:rPr lang="en-US" dirty="0"/>
              <a:t>Majority of the data is from persons from France. However, the proportion of churned customers is with inversely related to the population of customers alluding to the bank possibly having a problem (maybe not enough customer service resources allocated) in the areas where it has fewer clients.</a:t>
            </a:r>
          </a:p>
          <a:p>
            <a:r>
              <a:rPr lang="en-US" dirty="0"/>
              <a:t>The proportion of female customers churning is also greater than that of male customers</a:t>
            </a:r>
          </a:p>
          <a:p>
            <a:r>
              <a:rPr lang="en-US" dirty="0"/>
              <a:t>Interestingly, majority of the customers that churned are those with credit cards. Given that majority of the customers have credit cards could prove this to be just a coincidence.</a:t>
            </a:r>
          </a:p>
          <a:p>
            <a:r>
              <a:rPr lang="en-US" dirty="0"/>
              <a:t>Unsurprisingly the inactive members have a greater churn. Worryingly is that the overall proportion of inactive </a:t>
            </a:r>
            <a:r>
              <a:rPr lang="en-US" dirty="0" err="1"/>
              <a:t>mebers</a:t>
            </a:r>
            <a:r>
              <a:rPr lang="en-US" dirty="0"/>
              <a:t> is quite high suggesting that the bank may need a program implemented to turn this group to active customers as this will </a:t>
            </a:r>
            <a:r>
              <a:rPr lang="en-US" dirty="0" err="1"/>
              <a:t>definately</a:t>
            </a:r>
            <a:r>
              <a:rPr lang="en-US" dirty="0"/>
              <a:t> have a positive impact on the customer churn.</a:t>
            </a:r>
          </a:p>
          <a:p>
            <a:endParaRPr lang="en-US" dirty="0"/>
          </a:p>
        </p:txBody>
      </p:sp>
    </p:spTree>
    <p:extLst>
      <p:ext uri="{BB962C8B-B14F-4D97-AF65-F5344CB8AC3E}">
        <p14:creationId xmlns:p14="http://schemas.microsoft.com/office/powerpoint/2010/main" val="859973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effectLst/>
              </a:rPr>
              <a:t>Relations based on the continuous data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619" y="2265100"/>
            <a:ext cx="10012489" cy="4592899"/>
          </a:xfrm>
        </p:spPr>
      </p:pic>
    </p:spTree>
    <p:extLst>
      <p:ext uri="{BB962C8B-B14F-4D97-AF65-F5344CB8AC3E}">
        <p14:creationId xmlns:p14="http://schemas.microsoft.com/office/powerpoint/2010/main" val="2106416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effectLst/>
              </a:rPr>
              <a:t>Relations of customers based on the continuous data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670" y="1905000"/>
            <a:ext cx="10636597" cy="4873131"/>
          </a:xfrm>
        </p:spPr>
      </p:pic>
    </p:spTree>
    <p:extLst>
      <p:ext uri="{BB962C8B-B14F-4D97-AF65-F5344CB8AC3E}">
        <p14:creationId xmlns:p14="http://schemas.microsoft.com/office/powerpoint/2010/main" val="127098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note the following: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is no significant difference in the credit score distribution between retained and churned customers.</a:t>
            </a:r>
          </a:p>
          <a:p>
            <a:r>
              <a:rPr lang="en-US" dirty="0"/>
              <a:t>The older customers are churning at more than the younger ones alluding to a difference in service preference in the age categories. The bank may need to review their target market or review the strategy for retention between the different age groups</a:t>
            </a:r>
          </a:p>
          <a:p>
            <a:r>
              <a:rPr lang="en-US" dirty="0"/>
              <a:t>With regard to the tenure, the clients on either extreme end (spent little time with the bank or a lot of time with the bank) are more likely to churn compared to those that are of average tenure.</a:t>
            </a:r>
          </a:p>
          <a:p>
            <a:r>
              <a:rPr lang="en-US" dirty="0"/>
              <a:t>Worryingly, the bank is losing customers with significant bank balances which is likely to hit their available capital for lending.</a:t>
            </a:r>
          </a:p>
          <a:p>
            <a:r>
              <a:rPr lang="en-US" dirty="0"/>
              <a:t>Neither the product nor the salary has a significant effect on the likelihood to churn.</a:t>
            </a:r>
          </a:p>
          <a:p>
            <a:endParaRPr lang="en-US" dirty="0"/>
          </a:p>
        </p:txBody>
      </p:sp>
    </p:spTree>
    <p:extLst>
      <p:ext uri="{BB962C8B-B14F-4D97-AF65-F5344CB8AC3E}">
        <p14:creationId xmlns:p14="http://schemas.microsoft.com/office/powerpoint/2010/main" val="417797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normAutofit/>
          </a:bodyPr>
          <a:lstStyle/>
          <a:p>
            <a:r>
              <a:rPr lang="en-US" sz="2400" dirty="0" smtClean="0"/>
              <a:t>Since the output variable is a categorical variable, it is a classification problem. Hence we use the below mentioned models to predict our dependent variable:</a:t>
            </a:r>
          </a:p>
          <a:p>
            <a:pPr lvl="1">
              <a:buFont typeface="Wingdings" panose="05000000000000000000" pitchFamily="2" charset="2"/>
              <a:buChar char="Ø"/>
            </a:pPr>
            <a:endParaRPr lang="en-US" sz="2400" dirty="0"/>
          </a:p>
          <a:p>
            <a:pPr lvl="1">
              <a:buFont typeface="Wingdings" panose="05000000000000000000" pitchFamily="2" charset="2"/>
              <a:buChar char="Ø"/>
            </a:pPr>
            <a:r>
              <a:rPr lang="en-US" sz="2400" dirty="0" smtClean="0"/>
              <a:t>Logistic Regression</a:t>
            </a:r>
          </a:p>
          <a:p>
            <a:pPr marL="457200" lvl="1" indent="0">
              <a:buNone/>
            </a:pPr>
            <a:endParaRPr lang="en-US" sz="2400" dirty="0" smtClean="0"/>
          </a:p>
          <a:p>
            <a:pPr lvl="1">
              <a:buFont typeface="Wingdings" panose="05000000000000000000" pitchFamily="2" charset="2"/>
              <a:buChar char="Ø"/>
            </a:pPr>
            <a:r>
              <a:rPr lang="en-US" sz="2400" dirty="0" smtClean="0"/>
              <a:t>KNN Classifier</a:t>
            </a:r>
          </a:p>
        </p:txBody>
      </p:sp>
    </p:spTree>
    <p:extLst>
      <p:ext uri="{BB962C8B-B14F-4D97-AF65-F5344CB8AC3E}">
        <p14:creationId xmlns:p14="http://schemas.microsoft.com/office/powerpoint/2010/main" val="1012675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a:bodyPr>
          <a:lstStyle/>
          <a:p>
            <a:r>
              <a:rPr lang="en-US" sz="2000" dirty="0" smtClean="0"/>
              <a:t>Using One Hot Encoding for categorical variables</a:t>
            </a:r>
          </a:p>
          <a:p>
            <a:endParaRPr lang="en-US" sz="2000" dirty="0"/>
          </a:p>
        </p:txBody>
      </p:sp>
      <p:pic>
        <p:nvPicPr>
          <p:cNvPr id="4" name="Picture 3"/>
          <p:cNvPicPr>
            <a:picLocks noChangeAspect="1"/>
          </p:cNvPicPr>
          <p:nvPr/>
        </p:nvPicPr>
        <p:blipFill>
          <a:blip r:embed="rId2"/>
          <a:stretch>
            <a:fillRect/>
          </a:stretch>
        </p:blipFill>
        <p:spPr>
          <a:xfrm>
            <a:off x="417828" y="2996389"/>
            <a:ext cx="11774172" cy="3369575"/>
          </a:xfrm>
          <a:prstGeom prst="rect">
            <a:avLst/>
          </a:prstGeom>
        </p:spPr>
      </p:pic>
    </p:spTree>
    <p:extLst>
      <p:ext uri="{BB962C8B-B14F-4D97-AF65-F5344CB8AC3E}">
        <p14:creationId xmlns:p14="http://schemas.microsoft.com/office/powerpoint/2010/main" val="1155027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a:xfrm>
            <a:off x="2493706" y="1445342"/>
            <a:ext cx="8915400" cy="3777622"/>
          </a:xfrm>
        </p:spPr>
        <p:txBody>
          <a:bodyPr/>
          <a:lstStyle/>
          <a:p>
            <a:r>
              <a:rPr lang="en-US" dirty="0" smtClean="0"/>
              <a:t>Converting all the numerical data into range 0 to 1 using </a:t>
            </a:r>
            <a:r>
              <a:rPr lang="en-US" dirty="0" err="1" smtClean="0"/>
              <a:t>MinMaxScaler</a:t>
            </a:r>
            <a:r>
              <a:rPr lang="en-US" dirty="0" smtClean="0"/>
              <a:t> function.</a:t>
            </a:r>
          </a:p>
          <a:p>
            <a:endParaRPr lang="en-US" dirty="0"/>
          </a:p>
        </p:txBody>
      </p:sp>
      <p:pic>
        <p:nvPicPr>
          <p:cNvPr id="4" name="Picture 3"/>
          <p:cNvPicPr>
            <a:picLocks noChangeAspect="1"/>
          </p:cNvPicPr>
          <p:nvPr/>
        </p:nvPicPr>
        <p:blipFill>
          <a:blip r:embed="rId2"/>
          <a:stretch>
            <a:fillRect/>
          </a:stretch>
        </p:blipFill>
        <p:spPr>
          <a:xfrm>
            <a:off x="1970139" y="2182761"/>
            <a:ext cx="10005551" cy="4695313"/>
          </a:xfrm>
          <a:prstGeom prst="rect">
            <a:avLst/>
          </a:prstGeom>
        </p:spPr>
      </p:pic>
    </p:spTree>
    <p:extLst>
      <p:ext uri="{BB962C8B-B14F-4D97-AF65-F5344CB8AC3E}">
        <p14:creationId xmlns:p14="http://schemas.microsoft.com/office/powerpoint/2010/main" val="2093726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problem statement</a:t>
            </a:r>
            <a:r>
              <a:rPr lang="en-US" dirty="0"/>
              <a:t/>
            </a:r>
            <a:br>
              <a:rPr lang="en-US" dirty="0"/>
            </a:br>
            <a:endParaRPr lang="en-US" dirty="0"/>
          </a:p>
        </p:txBody>
      </p:sp>
      <p:sp>
        <p:nvSpPr>
          <p:cNvPr id="3" name="Content Placeholder 2"/>
          <p:cNvSpPr>
            <a:spLocks noGrp="1"/>
          </p:cNvSpPr>
          <p:nvPr>
            <p:ph idx="1"/>
          </p:nvPr>
        </p:nvSpPr>
        <p:spPr>
          <a:xfrm>
            <a:off x="2589212" y="2133599"/>
            <a:ext cx="8915400" cy="4306529"/>
          </a:xfrm>
        </p:spPr>
        <p:txBody>
          <a:bodyPr>
            <a:normAutofit/>
          </a:bodyPr>
          <a:lstStyle/>
          <a:p>
            <a:r>
              <a:rPr lang="en-US" sz="2000" dirty="0"/>
              <a:t>We aim to </a:t>
            </a:r>
            <a:r>
              <a:rPr lang="en-US" sz="2000" dirty="0" smtClean="0"/>
              <a:t>accomplish </a:t>
            </a:r>
            <a:r>
              <a:rPr lang="en-US" sz="2000" dirty="0"/>
              <a:t>the following for this study</a:t>
            </a:r>
            <a:r>
              <a:rPr lang="en-US" sz="2000" dirty="0" smtClean="0"/>
              <a:t>:</a:t>
            </a:r>
          </a:p>
          <a:p>
            <a:pPr marL="0" indent="0">
              <a:buNone/>
            </a:pPr>
            <a:endParaRPr lang="en-US" sz="2000" dirty="0"/>
          </a:p>
          <a:p>
            <a:r>
              <a:rPr lang="en-US" sz="2000" dirty="0"/>
              <a:t>Identify and visualize which factors contribute to customer churn</a:t>
            </a:r>
            <a:r>
              <a:rPr lang="en-US" sz="2000" dirty="0" smtClean="0"/>
              <a:t>:</a:t>
            </a:r>
          </a:p>
          <a:p>
            <a:pPr marL="0" indent="0">
              <a:buNone/>
            </a:pPr>
            <a:endParaRPr lang="en-US" sz="2000" dirty="0"/>
          </a:p>
          <a:p>
            <a:r>
              <a:rPr lang="en-US" sz="2000" dirty="0"/>
              <a:t>Build a prediction model that will perform the following:</a:t>
            </a:r>
          </a:p>
          <a:p>
            <a:pPr lvl="1"/>
            <a:r>
              <a:rPr lang="en-US" sz="2000" dirty="0"/>
              <a:t>Classify if a customer is going to churn or not</a:t>
            </a:r>
          </a:p>
          <a:p>
            <a:pPr lvl="1"/>
            <a:r>
              <a:rPr lang="en-US" sz="2000" dirty="0"/>
              <a:t>Preferably and based on model performance, choose a model that will attach a probability to the churn to make it easier for customer service to target low hanging fruits in their efforts to prevent churn</a:t>
            </a:r>
          </a:p>
          <a:p>
            <a:endParaRPr lang="en-US" dirty="0"/>
          </a:p>
        </p:txBody>
      </p:sp>
    </p:spTree>
    <p:extLst>
      <p:ext uri="{BB962C8B-B14F-4D97-AF65-F5344CB8AC3E}">
        <p14:creationId xmlns:p14="http://schemas.microsoft.com/office/powerpoint/2010/main" val="145793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a:t>
            </a:r>
            <a:r>
              <a:rPr lang="en-US" dirty="0" smtClean="0"/>
              <a:t>cleaning &amp; review</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smtClean="0"/>
              <a:t>data frame </a:t>
            </a:r>
            <a:r>
              <a:rPr lang="en-US" dirty="0"/>
              <a:t>has 1000 rows with 14 attributes. We review this further to identify what attributes will be necessary and what data manipulation needs to be carried out before Exploratory analysis and prediction modelling</a:t>
            </a:r>
          </a:p>
        </p:txBody>
      </p:sp>
      <p:sp>
        <p:nvSpPr>
          <p:cNvPr id="4" name="TextBox 3"/>
          <p:cNvSpPr txBox="1"/>
          <p:nvPr/>
        </p:nvSpPr>
        <p:spPr>
          <a:xfrm>
            <a:off x="3017520" y="3602736"/>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044" y="3787402"/>
            <a:ext cx="9127343" cy="1534406"/>
          </a:xfrm>
          <a:prstGeom prst="rect">
            <a:avLst/>
          </a:prstGeom>
        </p:spPr>
      </p:pic>
    </p:spTree>
    <p:extLst>
      <p:ext uri="{BB962C8B-B14F-4D97-AF65-F5344CB8AC3E}">
        <p14:creationId xmlns:p14="http://schemas.microsoft.com/office/powerpoint/2010/main" val="775873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data for missing values</a:t>
            </a:r>
            <a:endParaRPr lang="en-US" dirty="0"/>
          </a:p>
        </p:txBody>
      </p:sp>
      <p:sp>
        <p:nvSpPr>
          <p:cNvPr id="3" name="Content Placeholder 2"/>
          <p:cNvSpPr>
            <a:spLocks noGrp="1"/>
          </p:cNvSpPr>
          <p:nvPr>
            <p:ph idx="1"/>
          </p:nvPr>
        </p:nvSpPr>
        <p:spPr/>
        <p:txBody>
          <a:bodyPr/>
          <a:lstStyle/>
          <a:p>
            <a:r>
              <a:rPr lang="en-US" dirty="0"/>
              <a:t>N</a:t>
            </a:r>
            <a:r>
              <a:rPr lang="en-US" dirty="0" smtClean="0"/>
              <a:t>o </a:t>
            </a:r>
            <a:r>
              <a:rPr lang="en-US" dirty="0"/>
              <a:t>missing values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49" y="2643141"/>
            <a:ext cx="5702300" cy="4051300"/>
          </a:xfrm>
          <a:prstGeom prst="rect">
            <a:avLst/>
          </a:prstGeom>
        </p:spPr>
      </p:pic>
    </p:spTree>
    <p:extLst>
      <p:ext uri="{BB962C8B-B14F-4D97-AF65-F5344CB8AC3E}">
        <p14:creationId xmlns:p14="http://schemas.microsoft.com/office/powerpoint/2010/main" val="577865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8806" y="1024128"/>
            <a:ext cx="10515600" cy="5152835"/>
          </a:xfrm>
        </p:spPr>
        <p:txBody>
          <a:bodyPr/>
          <a:lstStyle/>
          <a:p>
            <a:r>
              <a:rPr lang="en-US" dirty="0"/>
              <a:t>From the </a:t>
            </a:r>
            <a:r>
              <a:rPr lang="en-US" dirty="0" smtClean="0"/>
              <a:t>below data, </a:t>
            </a:r>
            <a:r>
              <a:rPr lang="en-US" dirty="0"/>
              <a:t>we will not require the first </a:t>
            </a:r>
            <a:r>
              <a:rPr lang="en-US" dirty="0" smtClean="0"/>
              <a:t>3 </a:t>
            </a:r>
            <a:r>
              <a:rPr lang="en-US" dirty="0"/>
              <a:t>attributes as the are specific to a customer. It is borderline with the surname as this would result to profiling so we exclude this as well</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217338"/>
            <a:ext cx="5143500" cy="4152900"/>
          </a:xfrm>
          <a:prstGeom prst="rect">
            <a:avLst/>
          </a:prstGeom>
        </p:spPr>
      </p:pic>
    </p:spTree>
    <p:extLst>
      <p:ext uri="{BB962C8B-B14F-4D97-AF65-F5344CB8AC3E}">
        <p14:creationId xmlns:p14="http://schemas.microsoft.com/office/powerpoint/2010/main" val="1260322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974" y="137539"/>
            <a:ext cx="10515600" cy="805307"/>
          </a:xfrm>
        </p:spPr>
        <p:txBody>
          <a:bodyPr/>
          <a:lstStyle/>
          <a:p>
            <a:r>
              <a:rPr lang="en-US" dirty="0" smtClean="0"/>
              <a:t>Drop the variables not required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76" y="3113171"/>
            <a:ext cx="10515600" cy="3246500"/>
          </a:xfrm>
        </p:spPr>
      </p:pic>
      <p:sp>
        <p:nvSpPr>
          <p:cNvPr id="7" name="TextBox 6"/>
          <p:cNvSpPr txBox="1"/>
          <p:nvPr/>
        </p:nvSpPr>
        <p:spPr>
          <a:xfrm>
            <a:off x="987552" y="1517904"/>
            <a:ext cx="10366248" cy="923330"/>
          </a:xfrm>
          <a:prstGeom prst="rect">
            <a:avLst/>
          </a:prstGeom>
          <a:noFill/>
        </p:spPr>
        <p:txBody>
          <a:bodyPr wrap="square" rtlCol="0">
            <a:spAutoFit/>
          </a:bodyPr>
          <a:lstStyle/>
          <a:p>
            <a:r>
              <a:rPr lang="en-US" dirty="0" smtClean="0"/>
              <a:t>We </a:t>
            </a:r>
            <a:r>
              <a:rPr lang="en-US" dirty="0"/>
              <a:t>proceed to model without context even though typically having context and better understanding of the data extraction process would give better insight and possibly lead to better and contextual results of the modelling process</a:t>
            </a:r>
          </a:p>
        </p:txBody>
      </p:sp>
    </p:spTree>
    <p:extLst>
      <p:ext uri="{BB962C8B-B14F-4D97-AF65-F5344CB8AC3E}">
        <p14:creationId xmlns:p14="http://schemas.microsoft.com/office/powerpoint/2010/main" val="161182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categorical variables and continuous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923" y="3123208"/>
            <a:ext cx="4737100" cy="3454400"/>
          </a:xfrm>
        </p:spPr>
      </p:pic>
      <p:sp>
        <p:nvSpPr>
          <p:cNvPr id="6" name="TextBox 5"/>
          <p:cNvSpPr txBox="1"/>
          <p:nvPr/>
        </p:nvSpPr>
        <p:spPr>
          <a:xfrm>
            <a:off x="2592925" y="2144772"/>
            <a:ext cx="10149840" cy="369332"/>
          </a:xfrm>
          <a:prstGeom prst="rect">
            <a:avLst/>
          </a:prstGeom>
          <a:noFill/>
        </p:spPr>
        <p:txBody>
          <a:bodyPr wrap="square" rtlCol="0">
            <a:spAutoFit/>
          </a:bodyPr>
          <a:lstStyle/>
          <a:p>
            <a:r>
              <a:rPr lang="en-US" dirty="0"/>
              <a:t>So </a:t>
            </a:r>
            <a:r>
              <a:rPr lang="en-US" dirty="0" smtClean="0"/>
              <a:t>we mostly have </a:t>
            </a:r>
            <a:r>
              <a:rPr lang="en-US" dirty="0"/>
              <a:t>categorical variables and 5 continuous variables</a:t>
            </a:r>
          </a:p>
        </p:txBody>
      </p:sp>
    </p:spTree>
    <p:extLst>
      <p:ext uri="{BB962C8B-B14F-4D97-AF65-F5344CB8AC3E}">
        <p14:creationId xmlns:p14="http://schemas.microsoft.com/office/powerpoint/2010/main" val="150495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284" y="465146"/>
            <a:ext cx="10515600" cy="787018"/>
          </a:xfrm>
        </p:spPr>
        <p:txBody>
          <a:bodyPr>
            <a:normAutofit fontScale="90000"/>
          </a:bodyPr>
          <a:lstStyle/>
          <a:p>
            <a:r>
              <a:rPr lang="en-US" dirty="0" smtClean="0"/>
              <a:t>Exploratory </a:t>
            </a:r>
            <a:r>
              <a:rPr lang="en-US" dirty="0"/>
              <a:t>Data </a:t>
            </a:r>
            <a:r>
              <a:rPr lang="en-US" dirty="0" smtClean="0"/>
              <a:t>Analysis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1310148" y="1699210"/>
            <a:ext cx="10515600" cy="4585907"/>
          </a:xfrm>
        </p:spPr>
        <p:txBody>
          <a:bodyPr/>
          <a:lstStyle/>
          <a:p>
            <a:r>
              <a:rPr lang="en-US" dirty="0"/>
              <a:t>Here our main interest is to get an understanding as to how the given attributes relate </a:t>
            </a:r>
            <a:r>
              <a:rPr lang="en-US" dirty="0" smtClean="0"/>
              <a:t>to </a:t>
            </a:r>
            <a:r>
              <a:rPr lang="en-US" dirty="0"/>
              <a:t>the 'Exit' status</a:t>
            </a:r>
            <a:r>
              <a:rPr lang="en-US" dirty="0" smtClean="0"/>
              <a:t>.</a:t>
            </a:r>
          </a:p>
          <a:p>
            <a:endParaRPr lang="en-US" dirty="0"/>
          </a:p>
          <a:p>
            <a:endParaRPr lang="en-US" dirty="0" smtClean="0"/>
          </a:p>
          <a:p>
            <a:endParaRPr lang="en-US" dirty="0"/>
          </a:p>
          <a:p>
            <a:endParaRPr lang="en-US" dirty="0" smtClean="0"/>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498" y="3090767"/>
            <a:ext cx="9740900" cy="2171700"/>
          </a:xfrm>
          <a:prstGeom prst="rect">
            <a:avLst/>
          </a:prstGeom>
        </p:spPr>
      </p:pic>
    </p:spTree>
    <p:extLst>
      <p:ext uri="{BB962C8B-B14F-4D97-AF65-F5344CB8AC3E}">
        <p14:creationId xmlns:p14="http://schemas.microsoft.com/office/powerpoint/2010/main" val="766711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So </a:t>
            </a:r>
            <a:r>
              <a:rPr lang="en-US" dirty="0"/>
              <a:t>about 20% of the customers have churned. So the baseline model could be to predict that 20% of the customers will churn. Given 20% is a small number, we need to ensure that the chosen model does predict with great accuracy this 20% as it is of interest to the bank to identify and keep this bunch as opposed to accurately predicting the customers that are retained.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128" y="312844"/>
            <a:ext cx="4007104" cy="3776715"/>
          </a:xfrm>
          <a:prstGeom prst="rect">
            <a:avLst/>
          </a:prstGeom>
        </p:spPr>
      </p:pic>
    </p:spTree>
    <p:extLst>
      <p:ext uri="{BB962C8B-B14F-4D97-AF65-F5344CB8AC3E}">
        <p14:creationId xmlns:p14="http://schemas.microsoft.com/office/powerpoint/2010/main" val="39185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792</TotalTime>
  <Words>709</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Bank Customer Churn</vt:lpstr>
      <vt:lpstr>Introduction &amp; problem statement </vt:lpstr>
      <vt:lpstr>Data set cleaning &amp; review </vt:lpstr>
      <vt:lpstr>Checking the data for missing values</vt:lpstr>
      <vt:lpstr>PowerPoint Presentation</vt:lpstr>
      <vt:lpstr>Drop the variables not required</vt:lpstr>
      <vt:lpstr>Identifying categorical variables and continuous variables</vt:lpstr>
      <vt:lpstr>Exploratory Data Analysis  </vt:lpstr>
      <vt:lpstr>PowerPoint Presentation</vt:lpstr>
      <vt:lpstr>Reviewing the 'Status' relation with categorical variables</vt:lpstr>
      <vt:lpstr>PowerPoint Presentation</vt:lpstr>
      <vt:lpstr>Relations based on the continuous data attributes</vt:lpstr>
      <vt:lpstr>Relations of customers based on the continuous data attributes</vt:lpstr>
      <vt:lpstr>We note the following:</vt:lpstr>
      <vt:lpstr>Modelling</vt:lpstr>
      <vt:lpstr>Data Preparation</vt:lpstr>
      <vt:lpstr>Normalization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Dnyanesh Bangale</dc:creator>
  <cp:lastModifiedBy>Me</cp:lastModifiedBy>
  <cp:revision>23</cp:revision>
  <dcterms:created xsi:type="dcterms:W3CDTF">2019-03-08T17:25:15Z</dcterms:created>
  <dcterms:modified xsi:type="dcterms:W3CDTF">2019-08-24T19:18:34Z</dcterms:modified>
</cp:coreProperties>
</file>